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6"/>
  </p:notesMasterIdLst>
  <p:sldIdLst>
    <p:sldId id="256" r:id="rId2"/>
    <p:sldId id="429" r:id="rId3"/>
    <p:sldId id="442" r:id="rId4"/>
    <p:sldId id="433" r:id="rId5"/>
    <p:sldId id="449" r:id="rId6"/>
    <p:sldId id="450" r:id="rId7"/>
    <p:sldId id="466" r:id="rId8"/>
    <p:sldId id="470" r:id="rId9"/>
    <p:sldId id="467" r:id="rId10"/>
    <p:sldId id="468" r:id="rId11"/>
    <p:sldId id="469" r:id="rId12"/>
    <p:sldId id="447" r:id="rId13"/>
    <p:sldId id="451" r:id="rId14"/>
    <p:sldId id="443" r:id="rId15"/>
    <p:sldId id="403" r:id="rId16"/>
    <p:sldId id="438" r:id="rId17"/>
    <p:sldId id="458" r:id="rId18"/>
    <p:sldId id="459" r:id="rId19"/>
    <p:sldId id="456" r:id="rId20"/>
    <p:sldId id="460" r:id="rId21"/>
    <p:sldId id="455" r:id="rId22"/>
    <p:sldId id="457" r:id="rId23"/>
    <p:sldId id="437" r:id="rId24"/>
    <p:sldId id="454" r:id="rId25"/>
    <p:sldId id="461" r:id="rId26"/>
    <p:sldId id="462" r:id="rId27"/>
    <p:sldId id="463" r:id="rId28"/>
    <p:sldId id="453" r:id="rId29"/>
    <p:sldId id="434" r:id="rId30"/>
    <p:sldId id="435" r:id="rId31"/>
    <p:sldId id="436" r:id="rId32"/>
    <p:sldId id="464" r:id="rId33"/>
    <p:sldId id="465" r:id="rId34"/>
    <p:sldId id="348" r:id="rId35"/>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657" userDrawn="1">
          <p15:clr>
            <a:srgbClr val="A4A3A4"/>
          </p15:clr>
        </p15:guide>
        <p15:guide id="3" pos="3016" userDrawn="1">
          <p15:clr>
            <a:srgbClr val="A4A3A4"/>
          </p15:clr>
        </p15:guide>
        <p15:guide id="4" pos="3107" userDrawn="1">
          <p15:clr>
            <a:srgbClr val="A4A3A4"/>
          </p15:clr>
        </p15:guide>
        <p15:guide id="5" pos="5420" userDrawn="1">
          <p15:clr>
            <a:srgbClr val="A4A3A4"/>
          </p15:clr>
        </p15:guide>
        <p15:guide id="6" pos="5465" userDrawn="1">
          <p15:clr>
            <a:srgbClr val="A4A3A4"/>
          </p15:clr>
        </p15:guide>
        <p15:guide id="7" pos="703" userDrawn="1">
          <p15:clr>
            <a:srgbClr val="A4A3A4"/>
          </p15:clr>
        </p15:guide>
        <p15:guide id="8" orient="horz"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AIKUNE CLUSTER DE CONSTRUCCIÓN DE EUSKADI" initials="ECDCD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C08"/>
    <a:srgbClr val="647D33"/>
    <a:srgbClr val="E61358"/>
    <a:srgbClr val="B44B97"/>
    <a:srgbClr val="FF99CC"/>
    <a:srgbClr val="C60C30"/>
    <a:srgbClr val="570515"/>
    <a:srgbClr val="6F071B"/>
    <a:srgbClr val="F22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28" autoAdjust="0"/>
    <p:restoredTop sz="94947" autoAdjust="0"/>
  </p:normalViewPr>
  <p:slideViewPr>
    <p:cSldViewPr>
      <p:cViewPr varScale="1">
        <p:scale>
          <a:sx n="59" d="100"/>
          <a:sy n="59" d="100"/>
        </p:scale>
        <p:origin x="1736" y="52"/>
      </p:cViewPr>
      <p:guideLst>
        <p:guide orient="horz" pos="346"/>
        <p:guide pos="657"/>
        <p:guide pos="3016"/>
        <p:guide pos="3107"/>
        <p:guide pos="5420"/>
        <p:guide pos="5465"/>
        <p:guide pos="703"/>
        <p:guide orient="horz" pos="38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821993404670598E-2"/>
          <c:y val="0.12716373437157999"/>
          <c:w val="0.79157031653094601"/>
          <c:h val="0.79210436382049398"/>
        </c:manualLayout>
      </c:layout>
      <c:bubbleChart>
        <c:varyColors val="0"/>
        <c:dLbls>
          <c:showLegendKey val="0"/>
          <c:showVal val="0"/>
          <c:showCatName val="0"/>
          <c:showSerName val="0"/>
          <c:showPercent val="0"/>
          <c:showBubbleSize val="0"/>
        </c:dLbls>
        <c:bubbleScale val="100"/>
        <c:showNegBubbles val="0"/>
        <c:axId val="2079198456"/>
        <c:axId val="2079228648"/>
      </c:bubbleChart>
      <c:valAx>
        <c:axId val="2079198456"/>
        <c:scaling>
          <c:orientation val="minMax"/>
        </c:scaling>
        <c:delete val="1"/>
        <c:axPos val="b"/>
        <c:title>
          <c:overlay val="0"/>
        </c:title>
        <c:numFmt formatCode="General" sourceLinked="1"/>
        <c:majorTickMark val="none"/>
        <c:minorTickMark val="none"/>
        <c:tickLblPos val="none"/>
        <c:crossAx val="2079228648"/>
        <c:crosses val="autoZero"/>
        <c:crossBetween val="midCat"/>
      </c:valAx>
      <c:valAx>
        <c:axId val="2079228648"/>
        <c:scaling>
          <c:orientation val="minMax"/>
        </c:scaling>
        <c:delete val="1"/>
        <c:axPos val="l"/>
        <c:majorGridlines/>
        <c:title>
          <c:overlay val="0"/>
        </c:title>
        <c:numFmt formatCode="General" sourceLinked="1"/>
        <c:majorTickMark val="none"/>
        <c:minorTickMark val="none"/>
        <c:tickLblPos val="none"/>
        <c:crossAx val="2079198456"/>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E052FF-CF51-4295-BD43-BE81FF8C61E7}"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F88A9563-CAF7-4290-A767-4D5A688F2979}">
      <dgm:prSet/>
      <dgm:spPr/>
      <dgm:t>
        <a:bodyPr/>
        <a:lstStyle/>
        <a:p>
          <a:r>
            <a:rPr lang="es-ES" baseline="30000" dirty="0"/>
            <a:t>Aproximadamente el 85% de los edificios de viviendas son principales, salvo en municipios vacacionales.</a:t>
          </a:r>
        </a:p>
      </dgm:t>
    </dgm:pt>
    <dgm:pt modelId="{FE006D00-14C2-4A6E-AD3F-C87CB6C92380}" type="parTrans" cxnId="{96407763-4919-42D0-AD3D-141F59ED68BF}">
      <dgm:prSet/>
      <dgm:spPr/>
      <dgm:t>
        <a:bodyPr/>
        <a:lstStyle/>
        <a:p>
          <a:endParaRPr lang="en-GB"/>
        </a:p>
      </dgm:t>
    </dgm:pt>
    <dgm:pt modelId="{D860DDC9-CF7B-4F69-AC15-5126A76DDF04}" type="sibTrans" cxnId="{96407763-4919-42D0-AD3D-141F59ED68BF}">
      <dgm:prSet/>
      <dgm:spPr/>
      <dgm:t>
        <a:bodyPr/>
        <a:lstStyle/>
        <a:p>
          <a:endParaRPr lang="en-GB"/>
        </a:p>
      </dgm:t>
    </dgm:pt>
    <dgm:pt modelId="{917FE232-CDF4-475C-BA1E-35DF50931C9D}">
      <dgm:prSet/>
      <dgm:spPr/>
      <dgm:t>
        <a:bodyPr/>
        <a:lstStyle/>
        <a:p>
          <a:r>
            <a:rPr lang="es-ES" baseline="30000" dirty="0"/>
            <a:t>Las licencias de obra mayor para rehabilitación han subido 37,92 puntos en los últimos 20 años.</a:t>
          </a:r>
        </a:p>
      </dgm:t>
    </dgm:pt>
    <dgm:pt modelId="{7EE7EEBE-7247-431C-80AA-125526134873}" type="parTrans" cxnId="{54C0046B-5748-4CB4-BBA5-A5C620C1E64A}">
      <dgm:prSet/>
      <dgm:spPr/>
      <dgm:t>
        <a:bodyPr/>
        <a:lstStyle/>
        <a:p>
          <a:endParaRPr lang="en-GB"/>
        </a:p>
      </dgm:t>
    </dgm:pt>
    <dgm:pt modelId="{92492591-A9FE-4774-869B-EB3BE4E45FE9}" type="sibTrans" cxnId="{54C0046B-5748-4CB4-BBA5-A5C620C1E64A}">
      <dgm:prSet/>
      <dgm:spPr/>
      <dgm:t>
        <a:bodyPr/>
        <a:lstStyle/>
        <a:p>
          <a:endParaRPr lang="en-GB"/>
        </a:p>
      </dgm:t>
    </dgm:pt>
    <dgm:pt modelId="{F5B6AC68-3C5F-4BC3-93ED-C333C06816E1}">
      <dgm:prSet/>
      <dgm:spPr/>
      <dgm:t>
        <a:bodyPr/>
        <a:lstStyle/>
        <a:p>
          <a:r>
            <a:rPr lang="es-ES" baseline="30000" dirty="0"/>
            <a:t>El territorio histórico donde más ha subido la rehabilitación ha sido Gipuzkoa con 43,42 puntos en los últimos 20 años.</a:t>
          </a:r>
        </a:p>
      </dgm:t>
    </dgm:pt>
    <dgm:pt modelId="{14D37BE7-F428-45B6-8B35-476494379EFB}" type="parTrans" cxnId="{D8C03B95-6D48-41CA-AEA8-2640EA79EA12}">
      <dgm:prSet/>
      <dgm:spPr/>
      <dgm:t>
        <a:bodyPr/>
        <a:lstStyle/>
        <a:p>
          <a:endParaRPr lang="en-GB"/>
        </a:p>
      </dgm:t>
    </dgm:pt>
    <dgm:pt modelId="{7A765013-9D3E-46D4-A6B4-1EF77123EE4E}" type="sibTrans" cxnId="{D8C03B95-6D48-41CA-AEA8-2640EA79EA12}">
      <dgm:prSet/>
      <dgm:spPr/>
      <dgm:t>
        <a:bodyPr/>
        <a:lstStyle/>
        <a:p>
          <a:endParaRPr lang="en-GB"/>
        </a:p>
      </dgm:t>
    </dgm:pt>
    <dgm:pt modelId="{F6D8C087-6673-4747-B7A1-7A0960E0674B}">
      <dgm:prSet/>
      <dgm:spPr/>
      <dgm:t>
        <a:bodyPr/>
        <a:lstStyle/>
        <a:p>
          <a:r>
            <a:rPr lang="es-ES" baseline="30000"/>
            <a:t>• El territorio histórico donde más se rehabilita es Bizkaia pero cuenta con las rentas medias mas bajas de la Comunidad Autónoma de Euskadi.</a:t>
          </a:r>
          <a:endParaRPr lang="es-ES" baseline="30000" dirty="0"/>
        </a:p>
      </dgm:t>
    </dgm:pt>
    <dgm:pt modelId="{3AEEE26D-6C8F-4785-B880-F3FB7440A19D}" type="parTrans" cxnId="{56029AC0-7448-4498-A4FA-34A6BF25CF62}">
      <dgm:prSet/>
      <dgm:spPr/>
      <dgm:t>
        <a:bodyPr/>
        <a:lstStyle/>
        <a:p>
          <a:endParaRPr lang="en-GB"/>
        </a:p>
      </dgm:t>
    </dgm:pt>
    <dgm:pt modelId="{C35E4A4F-57E2-40A5-86A4-E8F92CEE9189}" type="sibTrans" cxnId="{56029AC0-7448-4498-A4FA-34A6BF25CF62}">
      <dgm:prSet/>
      <dgm:spPr/>
      <dgm:t>
        <a:bodyPr/>
        <a:lstStyle/>
        <a:p>
          <a:endParaRPr lang="en-GB"/>
        </a:p>
      </dgm:t>
    </dgm:pt>
    <dgm:pt modelId="{FF04AB73-D025-4D92-8920-55C2311E4112}">
      <dgm:prSet/>
      <dgm:spPr/>
      <dgm:t>
        <a:bodyPr/>
        <a:lstStyle/>
        <a:p>
          <a:r>
            <a:rPr lang="es-ES" baseline="30000"/>
            <a:t>• A su vez, el territorio histórico donde menos se rehabilita es Gipuzkoa y cuenta con la renta media mas alta de la Comunidad Autónoma de Euskadi.</a:t>
          </a:r>
          <a:endParaRPr lang="es-ES" dirty="0"/>
        </a:p>
      </dgm:t>
    </dgm:pt>
    <dgm:pt modelId="{FE8064E1-9266-43C5-9412-1476BC752383}" type="parTrans" cxnId="{7A65C288-9AF5-444F-B267-4FF775228936}">
      <dgm:prSet/>
      <dgm:spPr/>
      <dgm:t>
        <a:bodyPr/>
        <a:lstStyle/>
        <a:p>
          <a:endParaRPr lang="en-GB"/>
        </a:p>
      </dgm:t>
    </dgm:pt>
    <dgm:pt modelId="{3182C21D-BE30-4C44-A4A4-92073BC23A0F}" type="sibTrans" cxnId="{7A65C288-9AF5-444F-B267-4FF775228936}">
      <dgm:prSet/>
      <dgm:spPr/>
      <dgm:t>
        <a:bodyPr/>
        <a:lstStyle/>
        <a:p>
          <a:endParaRPr lang="en-GB"/>
        </a:p>
      </dgm:t>
    </dgm:pt>
    <dgm:pt modelId="{B6BB840B-B612-4C0B-ACE6-6801680B8897}" type="pres">
      <dgm:prSet presAssocID="{71E052FF-CF51-4295-BD43-BE81FF8C61E7}" presName="diagram" presStyleCnt="0">
        <dgm:presLayoutVars>
          <dgm:dir/>
          <dgm:resizeHandles val="exact"/>
        </dgm:presLayoutVars>
      </dgm:prSet>
      <dgm:spPr/>
    </dgm:pt>
    <dgm:pt modelId="{BE9CBCCB-5FF8-45C1-B3CD-EE1579E56FF0}" type="pres">
      <dgm:prSet presAssocID="{F88A9563-CAF7-4290-A767-4D5A688F2979}" presName="node" presStyleLbl="node1" presStyleIdx="0" presStyleCnt="5">
        <dgm:presLayoutVars>
          <dgm:bulletEnabled val="1"/>
        </dgm:presLayoutVars>
      </dgm:prSet>
      <dgm:spPr/>
    </dgm:pt>
    <dgm:pt modelId="{AF81FE85-C97A-4DFD-BA1C-9A40E2A1714C}" type="pres">
      <dgm:prSet presAssocID="{D860DDC9-CF7B-4F69-AC15-5126A76DDF04}" presName="sibTrans" presStyleCnt="0"/>
      <dgm:spPr/>
    </dgm:pt>
    <dgm:pt modelId="{D987ED88-4728-4BEF-8F3C-B1A58154710C}" type="pres">
      <dgm:prSet presAssocID="{917FE232-CDF4-475C-BA1E-35DF50931C9D}" presName="node" presStyleLbl="node1" presStyleIdx="1" presStyleCnt="5">
        <dgm:presLayoutVars>
          <dgm:bulletEnabled val="1"/>
        </dgm:presLayoutVars>
      </dgm:prSet>
      <dgm:spPr/>
    </dgm:pt>
    <dgm:pt modelId="{383FAF06-04C2-4DC9-8860-52DD3ADAACD3}" type="pres">
      <dgm:prSet presAssocID="{92492591-A9FE-4774-869B-EB3BE4E45FE9}" presName="sibTrans" presStyleCnt="0"/>
      <dgm:spPr/>
    </dgm:pt>
    <dgm:pt modelId="{19D13E98-296F-4544-A4BA-08B0A6BFB002}" type="pres">
      <dgm:prSet presAssocID="{F5B6AC68-3C5F-4BC3-93ED-C333C06816E1}" presName="node" presStyleLbl="node1" presStyleIdx="2" presStyleCnt="5">
        <dgm:presLayoutVars>
          <dgm:bulletEnabled val="1"/>
        </dgm:presLayoutVars>
      </dgm:prSet>
      <dgm:spPr/>
    </dgm:pt>
    <dgm:pt modelId="{7172C611-BC9E-422C-BD5C-92030E1065A7}" type="pres">
      <dgm:prSet presAssocID="{7A765013-9D3E-46D4-A6B4-1EF77123EE4E}" presName="sibTrans" presStyleCnt="0"/>
      <dgm:spPr/>
    </dgm:pt>
    <dgm:pt modelId="{72F585C0-5479-4596-A582-945D8B4116B9}" type="pres">
      <dgm:prSet presAssocID="{F6D8C087-6673-4747-B7A1-7A0960E0674B}" presName="node" presStyleLbl="node1" presStyleIdx="3" presStyleCnt="5">
        <dgm:presLayoutVars>
          <dgm:bulletEnabled val="1"/>
        </dgm:presLayoutVars>
      </dgm:prSet>
      <dgm:spPr/>
    </dgm:pt>
    <dgm:pt modelId="{ADF46C83-8A6D-4026-ABF3-08ED0BA1CD97}" type="pres">
      <dgm:prSet presAssocID="{C35E4A4F-57E2-40A5-86A4-E8F92CEE9189}" presName="sibTrans" presStyleCnt="0"/>
      <dgm:spPr/>
    </dgm:pt>
    <dgm:pt modelId="{17D1AF43-4FD6-4DC7-A957-62C4B628D0B1}" type="pres">
      <dgm:prSet presAssocID="{FF04AB73-D025-4D92-8920-55C2311E4112}" presName="node" presStyleLbl="node1" presStyleIdx="4" presStyleCnt="5">
        <dgm:presLayoutVars>
          <dgm:bulletEnabled val="1"/>
        </dgm:presLayoutVars>
      </dgm:prSet>
      <dgm:spPr/>
    </dgm:pt>
  </dgm:ptLst>
  <dgm:cxnLst>
    <dgm:cxn modelId="{96407763-4919-42D0-AD3D-141F59ED68BF}" srcId="{71E052FF-CF51-4295-BD43-BE81FF8C61E7}" destId="{F88A9563-CAF7-4290-A767-4D5A688F2979}" srcOrd="0" destOrd="0" parTransId="{FE006D00-14C2-4A6E-AD3F-C87CB6C92380}" sibTransId="{D860DDC9-CF7B-4F69-AC15-5126A76DDF04}"/>
    <dgm:cxn modelId="{AB02AA45-4F14-47B2-83C3-6F56066CFF38}" type="presOf" srcId="{FF04AB73-D025-4D92-8920-55C2311E4112}" destId="{17D1AF43-4FD6-4DC7-A957-62C4B628D0B1}" srcOrd="0" destOrd="0" presId="urn:microsoft.com/office/officeart/2005/8/layout/default"/>
    <dgm:cxn modelId="{54C0046B-5748-4CB4-BBA5-A5C620C1E64A}" srcId="{71E052FF-CF51-4295-BD43-BE81FF8C61E7}" destId="{917FE232-CDF4-475C-BA1E-35DF50931C9D}" srcOrd="1" destOrd="0" parTransId="{7EE7EEBE-7247-431C-80AA-125526134873}" sibTransId="{92492591-A9FE-4774-869B-EB3BE4E45FE9}"/>
    <dgm:cxn modelId="{7F964D57-E315-4EB7-B57F-CF0AC3434FAA}" type="presOf" srcId="{F88A9563-CAF7-4290-A767-4D5A688F2979}" destId="{BE9CBCCB-5FF8-45C1-B3CD-EE1579E56FF0}" srcOrd="0" destOrd="0" presId="urn:microsoft.com/office/officeart/2005/8/layout/default"/>
    <dgm:cxn modelId="{7A65C288-9AF5-444F-B267-4FF775228936}" srcId="{71E052FF-CF51-4295-BD43-BE81FF8C61E7}" destId="{FF04AB73-D025-4D92-8920-55C2311E4112}" srcOrd="4" destOrd="0" parTransId="{FE8064E1-9266-43C5-9412-1476BC752383}" sibTransId="{3182C21D-BE30-4C44-A4A4-92073BC23A0F}"/>
    <dgm:cxn modelId="{D8C03B95-6D48-41CA-AEA8-2640EA79EA12}" srcId="{71E052FF-CF51-4295-BD43-BE81FF8C61E7}" destId="{F5B6AC68-3C5F-4BC3-93ED-C333C06816E1}" srcOrd="2" destOrd="0" parTransId="{14D37BE7-F428-45B6-8B35-476494379EFB}" sibTransId="{7A765013-9D3E-46D4-A6B4-1EF77123EE4E}"/>
    <dgm:cxn modelId="{55D7F499-1D30-4A3F-880A-D42F8FFB100B}" type="presOf" srcId="{F6D8C087-6673-4747-B7A1-7A0960E0674B}" destId="{72F585C0-5479-4596-A582-945D8B4116B9}" srcOrd="0" destOrd="0" presId="urn:microsoft.com/office/officeart/2005/8/layout/default"/>
    <dgm:cxn modelId="{12F66CA8-32A0-46D6-AA7E-58F703DA8DEF}" type="presOf" srcId="{F5B6AC68-3C5F-4BC3-93ED-C333C06816E1}" destId="{19D13E98-296F-4544-A4BA-08B0A6BFB002}" srcOrd="0" destOrd="0" presId="urn:microsoft.com/office/officeart/2005/8/layout/default"/>
    <dgm:cxn modelId="{56029AC0-7448-4498-A4FA-34A6BF25CF62}" srcId="{71E052FF-CF51-4295-BD43-BE81FF8C61E7}" destId="{F6D8C087-6673-4747-B7A1-7A0960E0674B}" srcOrd="3" destOrd="0" parTransId="{3AEEE26D-6C8F-4785-B880-F3FB7440A19D}" sibTransId="{C35E4A4F-57E2-40A5-86A4-E8F92CEE9189}"/>
    <dgm:cxn modelId="{67421CF6-7441-4CFE-BBEB-E158928EE749}" type="presOf" srcId="{71E052FF-CF51-4295-BD43-BE81FF8C61E7}" destId="{B6BB840B-B612-4C0B-ACE6-6801680B8897}" srcOrd="0" destOrd="0" presId="urn:microsoft.com/office/officeart/2005/8/layout/default"/>
    <dgm:cxn modelId="{797BECFB-FFBD-425C-83C5-9407405F772E}" type="presOf" srcId="{917FE232-CDF4-475C-BA1E-35DF50931C9D}" destId="{D987ED88-4728-4BEF-8F3C-B1A58154710C}" srcOrd="0" destOrd="0" presId="urn:microsoft.com/office/officeart/2005/8/layout/default"/>
    <dgm:cxn modelId="{4D776587-7668-4F13-A60B-2EC157F8B1E8}" type="presParOf" srcId="{B6BB840B-B612-4C0B-ACE6-6801680B8897}" destId="{BE9CBCCB-5FF8-45C1-B3CD-EE1579E56FF0}" srcOrd="0" destOrd="0" presId="urn:microsoft.com/office/officeart/2005/8/layout/default"/>
    <dgm:cxn modelId="{FBE20B0F-F534-44A2-A657-0089193BCFD7}" type="presParOf" srcId="{B6BB840B-B612-4C0B-ACE6-6801680B8897}" destId="{AF81FE85-C97A-4DFD-BA1C-9A40E2A1714C}" srcOrd="1" destOrd="0" presId="urn:microsoft.com/office/officeart/2005/8/layout/default"/>
    <dgm:cxn modelId="{32C189B4-6E34-4A86-8F44-CE51F62095B9}" type="presParOf" srcId="{B6BB840B-B612-4C0B-ACE6-6801680B8897}" destId="{D987ED88-4728-4BEF-8F3C-B1A58154710C}" srcOrd="2" destOrd="0" presId="urn:microsoft.com/office/officeart/2005/8/layout/default"/>
    <dgm:cxn modelId="{D15CB2EB-1EC5-4CB4-8F4B-728C8A9BDC79}" type="presParOf" srcId="{B6BB840B-B612-4C0B-ACE6-6801680B8897}" destId="{383FAF06-04C2-4DC9-8860-52DD3ADAACD3}" srcOrd="3" destOrd="0" presId="urn:microsoft.com/office/officeart/2005/8/layout/default"/>
    <dgm:cxn modelId="{03975646-C0E4-4CC0-BCE1-630D99C1D27C}" type="presParOf" srcId="{B6BB840B-B612-4C0B-ACE6-6801680B8897}" destId="{19D13E98-296F-4544-A4BA-08B0A6BFB002}" srcOrd="4" destOrd="0" presId="urn:microsoft.com/office/officeart/2005/8/layout/default"/>
    <dgm:cxn modelId="{2E328447-5A2C-404E-8E74-9794364C9F2C}" type="presParOf" srcId="{B6BB840B-B612-4C0B-ACE6-6801680B8897}" destId="{7172C611-BC9E-422C-BD5C-92030E1065A7}" srcOrd="5" destOrd="0" presId="urn:microsoft.com/office/officeart/2005/8/layout/default"/>
    <dgm:cxn modelId="{9F7D724F-EEE3-45C9-981C-4A1F72865AE6}" type="presParOf" srcId="{B6BB840B-B612-4C0B-ACE6-6801680B8897}" destId="{72F585C0-5479-4596-A582-945D8B4116B9}" srcOrd="6" destOrd="0" presId="urn:microsoft.com/office/officeart/2005/8/layout/default"/>
    <dgm:cxn modelId="{E31188ED-AC6B-453B-B73D-5E774CAA3D85}" type="presParOf" srcId="{B6BB840B-B612-4C0B-ACE6-6801680B8897}" destId="{ADF46C83-8A6D-4026-ABF3-08ED0BA1CD97}" srcOrd="7" destOrd="0" presId="urn:microsoft.com/office/officeart/2005/8/layout/default"/>
    <dgm:cxn modelId="{DF27051B-CD50-4D55-B4BA-ABEF82148CC7}" type="presParOf" srcId="{B6BB840B-B612-4C0B-ACE6-6801680B8897}" destId="{17D1AF43-4FD6-4DC7-A957-62C4B628D0B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CBCCB-5FF8-45C1-B3CD-EE1579E56FF0}">
      <dsp:nvSpPr>
        <dsp:cNvPr id="0" name=""/>
        <dsp:cNvSpPr/>
      </dsp:nvSpPr>
      <dsp:spPr>
        <a:xfrm>
          <a:off x="0" y="695047"/>
          <a:ext cx="2677797" cy="16066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baseline="30000" dirty="0"/>
            <a:t>Aproximadamente el 85% de los edificios de viviendas son principales, salvo en municipios vacacionales.</a:t>
          </a:r>
        </a:p>
      </dsp:txBody>
      <dsp:txXfrm>
        <a:off x="0" y="695047"/>
        <a:ext cx="2677797" cy="1606678"/>
      </dsp:txXfrm>
    </dsp:sp>
    <dsp:sp modelId="{D987ED88-4728-4BEF-8F3C-B1A58154710C}">
      <dsp:nvSpPr>
        <dsp:cNvPr id="0" name=""/>
        <dsp:cNvSpPr/>
      </dsp:nvSpPr>
      <dsp:spPr>
        <a:xfrm>
          <a:off x="2945577" y="695047"/>
          <a:ext cx="2677797" cy="16066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baseline="30000" dirty="0"/>
            <a:t>Las licencias de obra mayor para rehabilitación han subido 37,92 puntos en los últimos 20 años.</a:t>
          </a:r>
        </a:p>
      </dsp:txBody>
      <dsp:txXfrm>
        <a:off x="2945577" y="695047"/>
        <a:ext cx="2677797" cy="1606678"/>
      </dsp:txXfrm>
    </dsp:sp>
    <dsp:sp modelId="{19D13E98-296F-4544-A4BA-08B0A6BFB002}">
      <dsp:nvSpPr>
        <dsp:cNvPr id="0" name=""/>
        <dsp:cNvSpPr/>
      </dsp:nvSpPr>
      <dsp:spPr>
        <a:xfrm>
          <a:off x="5891154" y="695047"/>
          <a:ext cx="2677797" cy="16066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baseline="30000" dirty="0"/>
            <a:t>El territorio histórico donde más ha subido la rehabilitación ha sido Gipuzkoa con 43,42 puntos en los últimos 20 años.</a:t>
          </a:r>
        </a:p>
      </dsp:txBody>
      <dsp:txXfrm>
        <a:off x="5891154" y="695047"/>
        <a:ext cx="2677797" cy="1606678"/>
      </dsp:txXfrm>
    </dsp:sp>
    <dsp:sp modelId="{72F585C0-5479-4596-A582-945D8B4116B9}">
      <dsp:nvSpPr>
        <dsp:cNvPr id="0" name=""/>
        <dsp:cNvSpPr/>
      </dsp:nvSpPr>
      <dsp:spPr>
        <a:xfrm>
          <a:off x="1472788" y="2569505"/>
          <a:ext cx="2677797" cy="16066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baseline="30000"/>
            <a:t>• El territorio histórico donde más se rehabilita es Bizkaia pero cuenta con las rentas medias mas bajas de la Comunidad Autónoma de Euskadi.</a:t>
          </a:r>
          <a:endParaRPr lang="es-ES" sz="2000" kern="1200" baseline="30000" dirty="0"/>
        </a:p>
      </dsp:txBody>
      <dsp:txXfrm>
        <a:off x="1472788" y="2569505"/>
        <a:ext cx="2677797" cy="1606678"/>
      </dsp:txXfrm>
    </dsp:sp>
    <dsp:sp modelId="{17D1AF43-4FD6-4DC7-A957-62C4B628D0B1}">
      <dsp:nvSpPr>
        <dsp:cNvPr id="0" name=""/>
        <dsp:cNvSpPr/>
      </dsp:nvSpPr>
      <dsp:spPr>
        <a:xfrm>
          <a:off x="4418365" y="2569505"/>
          <a:ext cx="2677797" cy="16066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baseline="30000"/>
            <a:t>• A su vez, el territorio histórico donde menos se rehabilita es Gipuzkoa y cuenta con la renta media mas alta de la Comunidad Autónoma de Euskadi.</a:t>
          </a:r>
          <a:endParaRPr lang="es-ES" sz="2000" kern="1200" dirty="0"/>
        </a:p>
      </dsp:txBody>
      <dsp:txXfrm>
        <a:off x="4418365" y="2569505"/>
        <a:ext cx="2677797" cy="16066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0.06118</cdr:x>
      <cdr:y>0.18867</cdr:y>
    </cdr:from>
    <cdr:to>
      <cdr:x>0.60679</cdr:x>
      <cdr:y>0.90889</cdr:y>
    </cdr:to>
    <cdr:cxnSp macro="">
      <cdr:nvCxnSpPr>
        <cdr:cNvPr id="5" name="4 Conector recto">
          <a:extLst xmlns:a="http://schemas.openxmlformats.org/drawingml/2006/main">
            <a:ext uri="{FF2B5EF4-FFF2-40B4-BE49-F238E27FC236}">
              <a16:creationId xmlns:a16="http://schemas.microsoft.com/office/drawing/2014/main" id="{478DFD0B-D8E0-42D0-9F2A-3C66CD257FDB}"/>
            </a:ext>
          </a:extLst>
        </cdr:cNvPr>
        <cdr:cNvCxnSpPr>
          <a:endCxn xmlns:a="http://schemas.openxmlformats.org/drawingml/2006/main" id="2" idx="2"/>
        </cdr:cNvCxnSpPr>
      </cdr:nvCxnSpPr>
      <cdr:spPr>
        <a:xfrm xmlns:a="http://schemas.openxmlformats.org/drawingml/2006/main" flipV="1">
          <a:off x="504020" y="722054"/>
          <a:ext cx="4494920" cy="2756330"/>
        </a:xfrm>
        <a:prstGeom xmlns:a="http://schemas.openxmlformats.org/drawingml/2006/main" prst="line">
          <a:avLst/>
        </a:prstGeom>
        <a:ln xmlns:a="http://schemas.openxmlformats.org/drawingml/2006/main" w="12700">
          <a:solidFill>
            <a:schemeClr val="tx1"/>
          </a:solidFill>
          <a:prstDash val="dash"/>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0.05654</cdr:x>
      <cdr:y>0.08589</cdr:y>
    </cdr:from>
    <cdr:to>
      <cdr:x>0.05717</cdr:x>
      <cdr:y>0.91321</cdr:y>
    </cdr:to>
    <cdr:cxnSp macro="">
      <cdr:nvCxnSpPr>
        <cdr:cNvPr id="3" name="2 Conector recto de flecha">
          <a:extLst xmlns:a="http://schemas.openxmlformats.org/drawingml/2006/main">
            <a:ext uri="{FF2B5EF4-FFF2-40B4-BE49-F238E27FC236}">
              <a16:creationId xmlns:a16="http://schemas.microsoft.com/office/drawing/2014/main" id="{0B21C242-50B4-47C6-9ACA-817CA768966D}"/>
            </a:ext>
          </a:extLst>
        </cdr:cNvPr>
        <cdr:cNvCxnSpPr/>
      </cdr:nvCxnSpPr>
      <cdr:spPr>
        <a:xfrm xmlns:a="http://schemas.openxmlformats.org/drawingml/2006/main" flipH="1" flipV="1">
          <a:off x="504056" y="432048"/>
          <a:ext cx="5638" cy="4161417"/>
        </a:xfrm>
        <a:prstGeom xmlns:a="http://schemas.openxmlformats.org/drawingml/2006/main" prst="straightConnector1">
          <a:avLst/>
        </a:prstGeom>
        <a:ln xmlns:a="http://schemas.openxmlformats.org/drawingml/2006/main" w="25400">
          <a:solidFill>
            <a:srgbClr val="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0.05717</cdr:x>
      <cdr:y>0.91609</cdr:y>
    </cdr:from>
    <cdr:to>
      <cdr:x>0.72721</cdr:x>
      <cdr:y>0.9162</cdr:y>
    </cdr:to>
    <cdr:cxnSp macro="">
      <cdr:nvCxnSpPr>
        <cdr:cNvPr id="6" name="1 Conector recto de flecha">
          <a:extLst xmlns:a="http://schemas.openxmlformats.org/drawingml/2006/main">
            <a:ext uri="{FF2B5EF4-FFF2-40B4-BE49-F238E27FC236}">
              <a16:creationId xmlns:a16="http://schemas.microsoft.com/office/drawing/2014/main" id="{2124D12C-3E9D-40CF-9C17-B88A96423C38}"/>
            </a:ext>
          </a:extLst>
        </cdr:cNvPr>
        <cdr:cNvCxnSpPr/>
      </cdr:nvCxnSpPr>
      <cdr:spPr>
        <a:xfrm xmlns:a="http://schemas.openxmlformats.org/drawingml/2006/main" flipV="1">
          <a:off x="509697" y="4607958"/>
          <a:ext cx="5973630" cy="556"/>
        </a:xfrm>
        <a:prstGeom xmlns:a="http://schemas.openxmlformats.org/drawingml/2006/main" prst="straightConnector1">
          <a:avLst/>
        </a:prstGeom>
        <a:ln xmlns:a="http://schemas.openxmlformats.org/drawingml/2006/main" w="25400">
          <a:solidFill>
            <a:srgbClr val="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0.41081</cdr:x>
      <cdr:y>0.22579</cdr:y>
    </cdr:from>
    <cdr:to>
      <cdr:x>0.67608</cdr:x>
      <cdr:y>0.64084</cdr:y>
    </cdr:to>
    <cdr:sp macro="" textlink="">
      <cdr:nvSpPr>
        <cdr:cNvPr id="12" name="11 Elipse"/>
        <cdr:cNvSpPr/>
      </cdr:nvSpPr>
      <cdr:spPr>
        <a:xfrm xmlns:a="http://schemas.openxmlformats.org/drawingml/2006/main">
          <a:off x="3384376" y="864096"/>
          <a:ext cx="2185376" cy="1588424"/>
        </a:xfrm>
        <a:prstGeom xmlns:a="http://schemas.openxmlformats.org/drawingml/2006/main" prst="ellipse">
          <a:avLst/>
        </a:prstGeom>
        <a:solidFill xmlns:a="http://schemas.openxmlformats.org/drawingml/2006/main">
          <a:schemeClr val="tx2">
            <a:lumMod val="40000"/>
            <a:lumOff val="6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dirty="0"/>
        </a:p>
      </cdr:txBody>
    </cdr:sp>
  </cdr:relSizeAnchor>
  <cdr:relSizeAnchor xmlns:cdr="http://schemas.openxmlformats.org/drawingml/2006/chartDrawing">
    <cdr:from>
      <cdr:x>0.105</cdr:x>
      <cdr:y>0.30063</cdr:y>
    </cdr:from>
    <cdr:to>
      <cdr:x>0.21807</cdr:x>
      <cdr:y>0.48673</cdr:y>
    </cdr:to>
    <cdr:sp macro="" textlink="">
      <cdr:nvSpPr>
        <cdr:cNvPr id="13" name="1 Elipse"/>
        <cdr:cNvSpPr/>
      </cdr:nvSpPr>
      <cdr:spPr>
        <a:xfrm xmlns:a="http://schemas.openxmlformats.org/drawingml/2006/main">
          <a:off x="864108" y="1512175"/>
          <a:ext cx="930553" cy="936096"/>
        </a:xfrm>
        <a:prstGeom xmlns:a="http://schemas.openxmlformats.org/drawingml/2006/main" prst="ellipse">
          <a:avLst/>
        </a:prstGeom>
        <a:solidFill xmlns:a="http://schemas.openxmlformats.org/drawingml/2006/main">
          <a:schemeClr val="tx2">
            <a:lumMod val="40000"/>
            <a:lumOff val="6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0.64644</cdr:x>
      <cdr:y>0.05715</cdr:y>
    </cdr:from>
    <cdr:to>
      <cdr:x>0.77567</cdr:x>
      <cdr:y>0.14305</cdr:y>
    </cdr:to>
    <cdr:sp macro="" textlink="">
      <cdr:nvSpPr>
        <cdr:cNvPr id="15" name="14 CuadroTexto"/>
        <cdr:cNvSpPr txBox="1"/>
      </cdr:nvSpPr>
      <cdr:spPr>
        <a:xfrm xmlns:a="http://schemas.openxmlformats.org/drawingml/2006/main">
          <a:off x="5763247" y="287478"/>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0.46325</cdr:x>
      <cdr:y>0.24326</cdr:y>
    </cdr:from>
    <cdr:to>
      <cdr:x>0.65555</cdr:x>
      <cdr:y>0.34358</cdr:y>
    </cdr:to>
    <cdr:sp macro="" textlink="">
      <cdr:nvSpPr>
        <cdr:cNvPr id="16" name="15 CuadroTexto"/>
        <cdr:cNvSpPr txBox="1"/>
      </cdr:nvSpPr>
      <cdr:spPr>
        <a:xfrm xmlns:a="http://schemas.openxmlformats.org/drawingml/2006/main">
          <a:off x="3816424" y="930972"/>
          <a:ext cx="1584176" cy="383931"/>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r>
            <a:rPr lang="es-ES" sz="1200" b="1" dirty="0">
              <a:solidFill>
                <a:schemeClr val="tx1"/>
              </a:solidFill>
            </a:rPr>
            <a:t>Fabricación Avanzada</a:t>
          </a:r>
        </a:p>
        <a:p xmlns:a="http://schemas.openxmlformats.org/drawingml/2006/main">
          <a:endParaRPr lang="es-ES" sz="1200" b="1" dirty="0">
            <a:solidFill>
              <a:schemeClr val="tx1"/>
            </a:solidFill>
          </a:endParaRPr>
        </a:p>
      </cdr:txBody>
    </cdr:sp>
  </cdr:relSizeAnchor>
  <cdr:relSizeAnchor xmlns:cdr="http://schemas.openxmlformats.org/drawingml/2006/chartDrawing">
    <cdr:from>
      <cdr:x>0.55066</cdr:x>
      <cdr:y>0.33868</cdr:y>
    </cdr:from>
    <cdr:to>
      <cdr:x>0.6363</cdr:x>
      <cdr:y>0.40277</cdr:y>
    </cdr:to>
    <cdr:sp macro="" textlink="">
      <cdr:nvSpPr>
        <cdr:cNvPr id="20" name="19 CuadroTexto"/>
        <cdr:cNvSpPr txBox="1"/>
      </cdr:nvSpPr>
      <cdr:spPr>
        <a:xfrm xmlns:a="http://schemas.openxmlformats.org/drawingml/2006/main">
          <a:off x="4536504" y="1296144"/>
          <a:ext cx="705528" cy="245294"/>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r>
            <a:rPr lang="es-ES" sz="900" dirty="0">
              <a:solidFill>
                <a:schemeClr val="tx1"/>
              </a:solidFill>
            </a:rPr>
            <a:t>Automoción</a:t>
          </a:r>
        </a:p>
      </cdr:txBody>
    </cdr:sp>
  </cdr:relSizeAnchor>
  <cdr:relSizeAnchor xmlns:cdr="http://schemas.openxmlformats.org/drawingml/2006/chartDrawing">
    <cdr:from>
      <cdr:x>0.45451</cdr:x>
      <cdr:y>0.33868</cdr:y>
    </cdr:from>
    <cdr:to>
      <cdr:x>0.54095</cdr:x>
      <cdr:y>0.3815</cdr:y>
    </cdr:to>
    <cdr:sp macro="" textlink="">
      <cdr:nvSpPr>
        <cdr:cNvPr id="21" name="1 CuadroTexto"/>
        <cdr:cNvSpPr txBox="1"/>
      </cdr:nvSpPr>
      <cdr:spPr>
        <a:xfrm xmlns:a="http://schemas.openxmlformats.org/drawingml/2006/main">
          <a:off x="3744416" y="1296144"/>
          <a:ext cx="712120" cy="163875"/>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900" dirty="0">
              <a:solidFill>
                <a:schemeClr val="tx1"/>
              </a:solidFill>
            </a:rPr>
            <a:t>Aeronáutica</a:t>
          </a:r>
        </a:p>
      </cdr:txBody>
    </cdr:sp>
  </cdr:relSizeAnchor>
  <cdr:relSizeAnchor xmlns:cdr="http://schemas.openxmlformats.org/drawingml/2006/chartDrawing">
    <cdr:from>
      <cdr:x>0.44577</cdr:x>
      <cdr:y>0.39512</cdr:y>
    </cdr:from>
    <cdr:to>
      <cdr:x>0.55808</cdr:x>
      <cdr:y>0.47997</cdr:y>
    </cdr:to>
    <cdr:sp macro="" textlink="">
      <cdr:nvSpPr>
        <cdr:cNvPr id="22" name="1 CuadroTexto"/>
        <cdr:cNvSpPr txBox="1"/>
      </cdr:nvSpPr>
      <cdr:spPr>
        <a:xfrm xmlns:a="http://schemas.openxmlformats.org/drawingml/2006/main">
          <a:off x="3672408" y="1512168"/>
          <a:ext cx="925245" cy="3247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900" dirty="0">
              <a:solidFill>
                <a:schemeClr val="tx1"/>
              </a:solidFill>
            </a:rPr>
            <a:t>Naval  y Ferroviario</a:t>
          </a:r>
        </a:p>
      </cdr:txBody>
    </cdr:sp>
  </cdr:relSizeAnchor>
  <cdr:relSizeAnchor xmlns:cdr="http://schemas.openxmlformats.org/drawingml/2006/chartDrawing">
    <cdr:from>
      <cdr:x>0.55066</cdr:x>
      <cdr:y>0.41394</cdr:y>
    </cdr:from>
    <cdr:to>
      <cdr:x>0.6395</cdr:x>
      <cdr:y>0.48293</cdr:y>
    </cdr:to>
    <cdr:sp macro="" textlink="">
      <cdr:nvSpPr>
        <cdr:cNvPr id="23" name="1 CuadroTexto"/>
        <cdr:cNvSpPr txBox="1"/>
      </cdr:nvSpPr>
      <cdr:spPr>
        <a:xfrm xmlns:a="http://schemas.openxmlformats.org/drawingml/2006/main">
          <a:off x="4536504" y="1584176"/>
          <a:ext cx="731891" cy="264029"/>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900" dirty="0">
              <a:solidFill>
                <a:schemeClr val="tx1"/>
              </a:solidFill>
            </a:rPr>
            <a:t>Máquina Herramienta</a:t>
          </a:r>
        </a:p>
      </cdr:txBody>
    </cdr:sp>
  </cdr:relSizeAnchor>
  <cdr:relSizeAnchor xmlns:cdr="http://schemas.openxmlformats.org/drawingml/2006/chartDrawing">
    <cdr:from>
      <cdr:x>0.49822</cdr:x>
      <cdr:y>0.50802</cdr:y>
    </cdr:from>
    <cdr:to>
      <cdr:x>0.61819</cdr:x>
      <cdr:y>0.57701</cdr:y>
    </cdr:to>
    <cdr:sp macro="" textlink="">
      <cdr:nvSpPr>
        <cdr:cNvPr id="24" name="1 CuadroTexto"/>
        <cdr:cNvSpPr txBox="1"/>
      </cdr:nvSpPr>
      <cdr:spPr>
        <a:xfrm xmlns:a="http://schemas.openxmlformats.org/drawingml/2006/main">
          <a:off x="4104456" y="1944216"/>
          <a:ext cx="988349" cy="2640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900" dirty="0">
              <a:solidFill>
                <a:schemeClr val="tx1"/>
              </a:solidFill>
            </a:rPr>
            <a:t>B. Equipo</a:t>
          </a:r>
        </a:p>
        <a:p xmlns:a="http://schemas.openxmlformats.org/drawingml/2006/main">
          <a:r>
            <a:rPr lang="es-ES" sz="900" dirty="0">
              <a:solidFill>
                <a:schemeClr val="tx1"/>
              </a:solidFill>
            </a:rPr>
            <a:t> T. Metálica</a:t>
          </a:r>
        </a:p>
      </cdr:txBody>
    </cdr:sp>
  </cdr:relSizeAnchor>
  <cdr:relSizeAnchor xmlns:cdr="http://schemas.openxmlformats.org/drawingml/2006/chartDrawing">
    <cdr:from>
      <cdr:x>0.14568</cdr:x>
      <cdr:y>0.68704</cdr:y>
    </cdr:from>
    <cdr:to>
      <cdr:x>0.2426</cdr:x>
      <cdr:y>0.77294</cdr:y>
    </cdr:to>
    <cdr:sp macro="" textlink="">
      <cdr:nvSpPr>
        <cdr:cNvPr id="25" name="24 CuadroTexto"/>
        <cdr:cNvSpPr txBox="1"/>
      </cdr:nvSpPr>
      <cdr:spPr>
        <a:xfrm xmlns:a="http://schemas.openxmlformats.org/drawingml/2006/main">
          <a:off x="1298751" y="3455830"/>
          <a:ext cx="86409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100" b="1" dirty="0">
              <a:solidFill>
                <a:schemeClr val="bg1"/>
              </a:solidFill>
            </a:rPr>
            <a:t>Biociencias Salud</a:t>
          </a:r>
        </a:p>
      </cdr:txBody>
    </cdr:sp>
  </cdr:relSizeAnchor>
  <cdr:relSizeAnchor xmlns:cdr="http://schemas.openxmlformats.org/drawingml/2006/chartDrawing">
    <cdr:from>
      <cdr:x>0.0082</cdr:x>
      <cdr:y>0.14424</cdr:y>
    </cdr:from>
    <cdr:to>
      <cdr:x>0.05374</cdr:x>
      <cdr:y>0.90314</cdr:y>
    </cdr:to>
    <cdr:sp macro="" textlink="">
      <cdr:nvSpPr>
        <cdr:cNvPr id="28" name="27 CuadroTexto"/>
        <cdr:cNvSpPr txBox="1"/>
      </cdr:nvSpPr>
      <cdr:spPr>
        <a:xfrm xmlns:a="http://schemas.openxmlformats.org/drawingml/2006/main" rot="16200000">
          <a:off x="-1197043" y="1816612"/>
          <a:ext cx="2904368" cy="3751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320"/>
            </a:lnSpc>
          </a:pPr>
          <a:r>
            <a:rPr lang="es-ES" sz="1200" b="1" dirty="0">
              <a:solidFill>
                <a:schemeClr val="tx1"/>
              </a:solidFill>
            </a:rPr>
            <a:t>Capacidades Científico-tecnológicas</a:t>
          </a:r>
        </a:p>
      </cdr:txBody>
    </cdr:sp>
  </cdr:relSizeAnchor>
  <cdr:relSizeAnchor xmlns:cdr="http://schemas.openxmlformats.org/drawingml/2006/chartDrawing">
    <cdr:from>
      <cdr:x>0.33214</cdr:x>
      <cdr:y>0.9268</cdr:y>
    </cdr:from>
    <cdr:to>
      <cdr:x>0.74493</cdr:x>
      <cdr:y>0.99681</cdr:y>
    </cdr:to>
    <cdr:sp macro="" textlink="">
      <cdr:nvSpPr>
        <cdr:cNvPr id="29" name="28 CuadroTexto"/>
        <cdr:cNvSpPr txBox="1"/>
      </cdr:nvSpPr>
      <cdr:spPr>
        <a:xfrm xmlns:a="http://schemas.openxmlformats.org/drawingml/2006/main">
          <a:off x="2736304" y="3546925"/>
          <a:ext cx="3400657" cy="267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nSpc>
              <a:spcPts val="1320"/>
            </a:lnSpc>
          </a:pPr>
          <a:r>
            <a:rPr lang="es-ES" sz="1200" b="1" dirty="0">
              <a:solidFill>
                <a:schemeClr val="tx1"/>
              </a:solidFill>
            </a:rPr>
            <a:t>Capacidades empresariales</a:t>
          </a:r>
        </a:p>
      </cdr:txBody>
    </cdr:sp>
  </cdr:relSizeAnchor>
  <cdr:relSizeAnchor xmlns:cdr="http://schemas.openxmlformats.org/drawingml/2006/chartDrawing">
    <cdr:from>
      <cdr:x>0.06993</cdr:x>
      <cdr:y>0.52683</cdr:y>
    </cdr:from>
    <cdr:to>
      <cdr:x>0.28771</cdr:x>
      <cdr:y>0.87041</cdr:y>
    </cdr:to>
    <cdr:sp macro="" textlink="">
      <cdr:nvSpPr>
        <cdr:cNvPr id="30" name="29 Rectángulo"/>
        <cdr:cNvSpPr/>
      </cdr:nvSpPr>
      <cdr:spPr>
        <a:xfrm xmlns:a="http://schemas.openxmlformats.org/drawingml/2006/main">
          <a:off x="576064" y="2016224"/>
          <a:ext cx="1794139" cy="1314904"/>
        </a:xfrm>
        <a:prstGeom xmlns:a="http://schemas.openxmlformats.org/drawingml/2006/main" prst="rect">
          <a:avLst/>
        </a:prstGeom>
        <a:solidFill xmlns:a="http://schemas.openxmlformats.org/drawingml/2006/main">
          <a:schemeClr val="bg1">
            <a:lumMod val="95000"/>
          </a:schemeClr>
        </a:solidFill>
        <a:ln xmlns:a="http://schemas.openxmlformats.org/drawingml/2006/mai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dirty="0"/>
        </a:p>
      </cdr:txBody>
    </cdr:sp>
  </cdr:relSizeAnchor>
  <cdr:relSizeAnchor xmlns:cdr="http://schemas.openxmlformats.org/drawingml/2006/chartDrawing">
    <cdr:from>
      <cdr:x>0.05244</cdr:x>
      <cdr:y>0.52683</cdr:y>
    </cdr:from>
    <cdr:to>
      <cdr:x>0.31259</cdr:x>
      <cdr:y>0.58409</cdr:y>
    </cdr:to>
    <cdr:sp macro="" textlink="">
      <cdr:nvSpPr>
        <cdr:cNvPr id="31" name="30 CuadroTexto"/>
        <cdr:cNvSpPr txBox="1"/>
      </cdr:nvSpPr>
      <cdr:spPr>
        <a:xfrm xmlns:a="http://schemas.openxmlformats.org/drawingml/2006/main">
          <a:off x="432048" y="2016224"/>
          <a:ext cx="2143134" cy="2191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200" b="1" dirty="0">
              <a:solidFill>
                <a:schemeClr val="tx1"/>
              </a:solidFill>
            </a:rPr>
            <a:t>Territorios de oportunidad</a:t>
          </a:r>
        </a:p>
      </cdr:txBody>
    </cdr:sp>
  </cdr:relSizeAnchor>
  <cdr:relSizeAnchor xmlns:cdr="http://schemas.openxmlformats.org/drawingml/2006/chartDrawing">
    <cdr:from>
      <cdr:x>0.16607</cdr:x>
      <cdr:y>0.60209</cdr:y>
    </cdr:from>
    <cdr:to>
      <cdr:x>0.32495</cdr:x>
      <cdr:y>0.658</cdr:y>
    </cdr:to>
    <cdr:sp macro="" textlink="">
      <cdr:nvSpPr>
        <cdr:cNvPr id="32" name="31 CuadroTexto"/>
        <cdr:cNvSpPr txBox="1"/>
      </cdr:nvSpPr>
      <cdr:spPr>
        <a:xfrm xmlns:a="http://schemas.openxmlformats.org/drawingml/2006/main">
          <a:off x="1368152" y="2304256"/>
          <a:ext cx="1308902" cy="2139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dirty="0">
              <a:solidFill>
                <a:schemeClr val="tx1"/>
              </a:solidFill>
            </a:rPr>
            <a:t>Agroalimentación</a:t>
          </a:r>
        </a:p>
      </cdr:txBody>
    </cdr:sp>
  </cdr:relSizeAnchor>
  <cdr:relSizeAnchor xmlns:cdr="http://schemas.openxmlformats.org/drawingml/2006/chartDrawing">
    <cdr:from>
      <cdr:x>0.17975</cdr:x>
      <cdr:y>0.72292</cdr:y>
    </cdr:from>
    <cdr:to>
      <cdr:x>0.47634</cdr:x>
      <cdr:y>0.79902</cdr:y>
    </cdr:to>
    <cdr:sp macro="" textlink="">
      <cdr:nvSpPr>
        <cdr:cNvPr id="33" name="32 CuadroTexto"/>
        <cdr:cNvSpPr txBox="1"/>
      </cdr:nvSpPr>
      <cdr:spPr>
        <a:xfrm xmlns:a="http://schemas.openxmlformats.org/drawingml/2006/main">
          <a:off x="1480870" y="2766653"/>
          <a:ext cx="2443350" cy="291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dirty="0">
              <a:solidFill>
                <a:schemeClr val="tx1"/>
              </a:solidFill>
            </a:rPr>
            <a:t>Hábitat urbano: Construcción Sostenible</a:t>
          </a:r>
        </a:p>
      </cdr:txBody>
    </cdr:sp>
  </cdr:relSizeAnchor>
  <cdr:relSizeAnchor xmlns:cdr="http://schemas.openxmlformats.org/drawingml/2006/chartDrawing">
    <cdr:from>
      <cdr:x>0.13111</cdr:x>
      <cdr:y>0.80906</cdr:y>
    </cdr:from>
    <cdr:to>
      <cdr:x>0.38123</cdr:x>
      <cdr:y>0.88572</cdr:y>
    </cdr:to>
    <cdr:sp macro="" textlink="">
      <cdr:nvSpPr>
        <cdr:cNvPr id="34" name="33 CuadroTexto"/>
        <cdr:cNvSpPr txBox="1"/>
      </cdr:nvSpPr>
      <cdr:spPr>
        <a:xfrm xmlns:a="http://schemas.openxmlformats.org/drawingml/2006/main">
          <a:off x="1080120" y="3096344"/>
          <a:ext cx="2060542" cy="293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dirty="0">
              <a:solidFill>
                <a:schemeClr val="tx1"/>
              </a:solidFill>
            </a:rPr>
            <a:t>I. Culturales, Creativas, Digitales</a:t>
          </a:r>
        </a:p>
      </cdr:txBody>
    </cdr:sp>
  </cdr:relSizeAnchor>
  <cdr:relSizeAnchor xmlns:cdr="http://schemas.openxmlformats.org/drawingml/2006/chartDrawing">
    <cdr:from>
      <cdr:x>0.15733</cdr:x>
      <cdr:y>0.65854</cdr:y>
    </cdr:from>
    <cdr:to>
      <cdr:x>0.2628</cdr:x>
      <cdr:y>0.71499</cdr:y>
    </cdr:to>
    <cdr:sp macro="" textlink="">
      <cdr:nvSpPr>
        <cdr:cNvPr id="35" name="34 CuadroTexto"/>
        <cdr:cNvSpPr txBox="1"/>
      </cdr:nvSpPr>
      <cdr:spPr>
        <a:xfrm xmlns:a="http://schemas.openxmlformats.org/drawingml/2006/main">
          <a:off x="1296144" y="2520280"/>
          <a:ext cx="86889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000" b="1" dirty="0">
              <a:solidFill>
                <a:schemeClr val="tx1"/>
              </a:solidFill>
            </a:rPr>
            <a:t>Ecosistemas</a:t>
          </a:r>
        </a:p>
      </cdr:txBody>
    </cdr:sp>
  </cdr:relSizeAnchor>
  <cdr:relSizeAnchor xmlns:cdr="http://schemas.openxmlformats.org/drawingml/2006/chartDrawing">
    <cdr:from>
      <cdr:x>0.13985</cdr:x>
      <cdr:y>0.60209</cdr:y>
    </cdr:from>
    <cdr:to>
      <cdr:x>0.17324</cdr:x>
      <cdr:y>0.65935</cdr:y>
    </cdr:to>
    <cdr:sp macro="" textlink="">
      <cdr:nvSpPr>
        <cdr:cNvPr id="36" name="1 Elipse"/>
        <cdr:cNvSpPr/>
      </cdr:nvSpPr>
      <cdr:spPr>
        <a:xfrm xmlns:a="http://schemas.openxmlformats.org/drawingml/2006/main">
          <a:off x="1152128" y="2304256"/>
          <a:ext cx="275077" cy="219137"/>
        </a:xfrm>
        <a:prstGeom xmlns:a="http://schemas.openxmlformats.org/drawingml/2006/main" prst="ellipse">
          <a:avLst/>
        </a:prstGeom>
        <a:solidFill xmlns:a="http://schemas.openxmlformats.org/drawingml/2006/main">
          <a:schemeClr val="accent1">
            <a:lumMod val="20000"/>
            <a:lumOff val="8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0.12237</cdr:x>
      <cdr:y>0.67736</cdr:y>
    </cdr:from>
    <cdr:to>
      <cdr:x>0.15736</cdr:x>
      <cdr:y>0.73462</cdr:y>
    </cdr:to>
    <cdr:sp macro="" textlink="">
      <cdr:nvSpPr>
        <cdr:cNvPr id="37" name="1 Elipse"/>
        <cdr:cNvSpPr/>
      </cdr:nvSpPr>
      <cdr:spPr>
        <a:xfrm xmlns:a="http://schemas.openxmlformats.org/drawingml/2006/main">
          <a:off x="1008112" y="2592288"/>
          <a:ext cx="288258" cy="219138"/>
        </a:xfrm>
        <a:prstGeom xmlns:a="http://schemas.openxmlformats.org/drawingml/2006/main" prst="ellipse">
          <a:avLst/>
        </a:prstGeom>
        <a:solidFill xmlns:a="http://schemas.openxmlformats.org/drawingml/2006/main">
          <a:schemeClr val="accent1">
            <a:lumMod val="20000"/>
            <a:lumOff val="8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0.105</cdr:x>
      <cdr:y>0.34358</cdr:y>
    </cdr:from>
    <cdr:to>
      <cdr:x>0.21807</cdr:x>
      <cdr:y>0.44379</cdr:y>
    </cdr:to>
    <cdr:sp macro="" textlink="">
      <cdr:nvSpPr>
        <cdr:cNvPr id="53" name="52 CuadroTexto"/>
        <cdr:cNvSpPr txBox="1"/>
      </cdr:nvSpPr>
      <cdr:spPr>
        <a:xfrm xmlns:a="http://schemas.openxmlformats.org/drawingml/2006/main">
          <a:off x="864107" y="1728214"/>
          <a:ext cx="930553" cy="504058"/>
        </a:xfrm>
        <a:prstGeom xmlns:a="http://schemas.openxmlformats.org/drawingml/2006/main" prst="rect">
          <a:avLst/>
        </a:prstGeom>
      </cdr:spPr>
      <cdr:txBody>
        <a:bodyPr xmlns:a="http://schemas.openxmlformats.org/drawingml/2006/main" vertOverflow="clip" wrap="square" lIns="0" tIns="36000" rIns="0" rtlCol="0"/>
        <a:lstStyle xmlns:a="http://schemas.openxmlformats.org/drawingml/2006/main"/>
        <a:p xmlns:a="http://schemas.openxmlformats.org/drawingml/2006/main">
          <a:pPr algn="ctr"/>
          <a:r>
            <a:rPr lang="es-ES" sz="1200" b="1" dirty="0">
              <a:solidFill>
                <a:schemeClr val="tx1"/>
              </a:solidFill>
            </a:rPr>
            <a:t>Biociencias</a:t>
          </a:r>
        </a:p>
        <a:p xmlns:a="http://schemas.openxmlformats.org/drawingml/2006/main">
          <a:pPr algn="ctr"/>
          <a:r>
            <a:rPr lang="es-ES" sz="1200" b="1" dirty="0">
              <a:solidFill>
                <a:schemeClr val="tx1"/>
              </a:solidFill>
            </a:rPr>
            <a:t>Salud</a:t>
          </a:r>
        </a:p>
      </cdr:txBody>
    </cdr:sp>
  </cdr:relSizeAnchor>
  <cdr:relSizeAnchor xmlns:cdr="http://schemas.openxmlformats.org/drawingml/2006/chartDrawing">
    <cdr:from>
      <cdr:x>0.14859</cdr:x>
      <cdr:y>0.7338</cdr:y>
    </cdr:from>
    <cdr:to>
      <cdr:x>0.18198</cdr:x>
      <cdr:y>0.79106</cdr:y>
    </cdr:to>
    <cdr:sp macro="" textlink="">
      <cdr:nvSpPr>
        <cdr:cNvPr id="41" name="1 Elipse"/>
        <cdr:cNvSpPr/>
      </cdr:nvSpPr>
      <cdr:spPr>
        <a:xfrm xmlns:a="http://schemas.openxmlformats.org/drawingml/2006/main">
          <a:off x="1224130" y="2808301"/>
          <a:ext cx="275077" cy="219138"/>
        </a:xfrm>
        <a:prstGeom xmlns:a="http://schemas.openxmlformats.org/drawingml/2006/main" prst="ellipse">
          <a:avLst/>
        </a:prstGeom>
        <a:solidFill xmlns:a="http://schemas.openxmlformats.org/drawingml/2006/main">
          <a:schemeClr val="accent1">
            <a:lumMod val="20000"/>
            <a:lumOff val="8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0.09558</cdr:x>
      <cdr:y>0.80168</cdr:y>
    </cdr:from>
    <cdr:to>
      <cdr:x>0.13058</cdr:x>
      <cdr:y>0.85894</cdr:y>
    </cdr:to>
    <cdr:sp macro="" textlink="">
      <cdr:nvSpPr>
        <cdr:cNvPr id="42" name="1 Elipse"/>
        <cdr:cNvSpPr/>
      </cdr:nvSpPr>
      <cdr:spPr>
        <a:xfrm xmlns:a="http://schemas.openxmlformats.org/drawingml/2006/main">
          <a:off x="786549" y="4032447"/>
          <a:ext cx="288032" cy="288032"/>
        </a:xfrm>
        <a:prstGeom xmlns:a="http://schemas.openxmlformats.org/drawingml/2006/main" prst="ellipse">
          <a:avLst/>
        </a:prstGeom>
        <a:solidFill xmlns:a="http://schemas.openxmlformats.org/drawingml/2006/main">
          <a:schemeClr val="accent1">
            <a:lumMod val="20000"/>
            <a:lumOff val="8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0.59638</cdr:x>
      <cdr:y>0.06613</cdr:y>
    </cdr:from>
    <cdr:to>
      <cdr:x>0.72091</cdr:x>
      <cdr:y>0.16277</cdr:y>
    </cdr:to>
    <cdr:sp macro="" textlink="">
      <cdr:nvSpPr>
        <cdr:cNvPr id="2" name="1 Elipse"/>
        <cdr:cNvSpPr/>
      </cdr:nvSpPr>
      <cdr:spPr>
        <a:xfrm xmlns:a="http://schemas.openxmlformats.org/drawingml/2006/main" rot="19582661">
          <a:off x="4913125" y="253097"/>
          <a:ext cx="1025916" cy="369848"/>
        </a:xfrm>
        <a:prstGeom xmlns:a="http://schemas.openxmlformats.org/drawingml/2006/main" prst="ellipse">
          <a:avLst/>
        </a:prstGeom>
        <a:solidFill xmlns:a="http://schemas.openxmlformats.org/drawingml/2006/main">
          <a:schemeClr val="bg1"/>
        </a:solidFill>
        <a:ln xmlns:a="http://schemas.openxmlformats.org/drawingml/2006/main">
          <a:prstDash val="sys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ES" b="1" dirty="0">
              <a:solidFill>
                <a:schemeClr val="tx1"/>
              </a:solidFill>
            </a:rPr>
            <a:t>Mercad</a:t>
          </a:r>
          <a:r>
            <a:rPr lang="es-ES" sz="1200" b="1" dirty="0">
              <a:solidFill>
                <a:schemeClr val="tx1"/>
              </a:solidFill>
            </a:rPr>
            <a:t>o</a:t>
          </a:r>
        </a:p>
      </cdr:txBody>
    </cdr:sp>
  </cdr:relSizeAnchor>
  <cdr:relSizeAnchor xmlns:cdr="http://schemas.openxmlformats.org/drawingml/2006/chartDrawing">
    <cdr:from>
      <cdr:x>0.29718</cdr:x>
      <cdr:y>0.33868</cdr:y>
    </cdr:from>
    <cdr:to>
      <cdr:x>0.42829</cdr:x>
      <cdr:y>0.58328</cdr:y>
    </cdr:to>
    <cdr:sp macro="" textlink="">
      <cdr:nvSpPr>
        <cdr:cNvPr id="38" name="1 Elipse"/>
        <cdr:cNvSpPr/>
      </cdr:nvSpPr>
      <cdr:spPr>
        <a:xfrm xmlns:a="http://schemas.openxmlformats.org/drawingml/2006/main">
          <a:off x="2448272" y="1296144"/>
          <a:ext cx="1080120" cy="936104"/>
        </a:xfrm>
        <a:prstGeom xmlns:a="http://schemas.openxmlformats.org/drawingml/2006/main" prst="ellipse">
          <a:avLst/>
        </a:prstGeom>
        <a:solidFill xmlns:a="http://schemas.openxmlformats.org/drawingml/2006/main">
          <a:schemeClr val="tx2">
            <a:lumMod val="40000"/>
            <a:lumOff val="60000"/>
          </a:schemeClr>
        </a:solidFill>
        <a:ln xmlns:a="http://schemas.openxmlformats.org/drawingml/2006/main">
          <a:solidFill>
            <a:schemeClr val="accent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ES" dirty="0"/>
        </a:p>
      </cdr:txBody>
    </cdr:sp>
  </cdr:relSizeAnchor>
  <cdr:relSizeAnchor xmlns:cdr="http://schemas.openxmlformats.org/drawingml/2006/chartDrawing">
    <cdr:from>
      <cdr:x>0.31466</cdr:x>
      <cdr:y>0.41394</cdr:y>
    </cdr:from>
    <cdr:to>
      <cdr:x>0.43582</cdr:x>
      <cdr:y>0.54278</cdr:y>
    </cdr:to>
    <cdr:sp macro="" textlink="">
      <cdr:nvSpPr>
        <cdr:cNvPr id="39" name="1 CuadroTexto"/>
        <cdr:cNvSpPr txBox="1"/>
      </cdr:nvSpPr>
      <cdr:spPr>
        <a:xfrm xmlns:a="http://schemas.openxmlformats.org/drawingml/2006/main">
          <a:off x="2592288" y="1584176"/>
          <a:ext cx="998153" cy="493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900" dirty="0">
              <a:solidFill>
                <a:schemeClr val="tx1"/>
              </a:solidFill>
            </a:rPr>
            <a:t>Electricidad</a:t>
          </a:r>
        </a:p>
        <a:p xmlns:a="http://schemas.openxmlformats.org/drawingml/2006/main">
          <a:r>
            <a:rPr lang="es-ES" sz="900" dirty="0">
              <a:solidFill>
                <a:schemeClr val="tx1"/>
              </a:solidFill>
            </a:rPr>
            <a:t>Petróleo</a:t>
          </a:r>
        </a:p>
        <a:p xmlns:a="http://schemas.openxmlformats.org/drawingml/2006/main">
          <a:r>
            <a:rPr lang="es-ES" sz="900" dirty="0">
              <a:solidFill>
                <a:schemeClr val="tx1"/>
              </a:solidFill>
            </a:rPr>
            <a:t>Gas</a:t>
          </a:r>
        </a:p>
        <a:p xmlns:a="http://schemas.openxmlformats.org/drawingml/2006/main">
          <a:r>
            <a:rPr lang="es-ES" sz="900" dirty="0">
              <a:solidFill>
                <a:schemeClr val="tx1"/>
              </a:solidFill>
            </a:rPr>
            <a:t>E. Renovables</a:t>
          </a:r>
        </a:p>
        <a:p xmlns:a="http://schemas.openxmlformats.org/drawingml/2006/main">
          <a:pPr marL="171450" indent="-171450">
            <a:buFontTx/>
            <a:buChar char="-"/>
          </a:pPr>
          <a:endParaRPr lang="es-ES" sz="900" dirty="0">
            <a:solidFill>
              <a:schemeClr val="bg1"/>
            </a:solidFill>
          </a:endParaRPr>
        </a:p>
      </cdr:txBody>
    </cdr:sp>
  </cdr:relSizeAnchor>
  <cdr:relSizeAnchor xmlns:cdr="http://schemas.openxmlformats.org/drawingml/2006/chartDrawing">
    <cdr:from>
      <cdr:x>0.31466</cdr:x>
      <cdr:y>0.35749</cdr:y>
    </cdr:from>
    <cdr:to>
      <cdr:x>0.41953</cdr:x>
      <cdr:y>0.42802</cdr:y>
    </cdr:to>
    <cdr:sp macro="" textlink="">
      <cdr:nvSpPr>
        <cdr:cNvPr id="43" name="25 CuadroTexto"/>
        <cdr:cNvSpPr txBox="1"/>
      </cdr:nvSpPr>
      <cdr:spPr>
        <a:xfrm xmlns:a="http://schemas.openxmlformats.org/drawingml/2006/main">
          <a:off x="2592265" y="1368138"/>
          <a:ext cx="863952" cy="2699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200" b="1" dirty="0">
              <a:solidFill>
                <a:schemeClr val="tx1"/>
              </a:solidFill>
            </a:rPr>
            <a:t>Energía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4D3E28-1D9A-4CBE-8E05-543F413772DB}" type="datetimeFigureOut">
              <a:rPr lang="es-ES" smtClean="0"/>
              <a:t>21/10/2019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3E3B670-C632-4394-9219-7B411CE59F8B}" type="slidenum">
              <a:rPr lang="es-ES" smtClean="0"/>
              <a:t>‹Nº›</a:t>
            </a:fld>
            <a:endParaRPr lang="es-ES"/>
          </a:p>
        </p:txBody>
      </p:sp>
    </p:spTree>
    <p:extLst>
      <p:ext uri="{BB962C8B-B14F-4D97-AF65-F5344CB8AC3E}">
        <p14:creationId xmlns:p14="http://schemas.microsoft.com/office/powerpoint/2010/main" val="167629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uskadi.eus/informacion/acciones-voluntarias-para-la-reduccion-de-emisiones-en-empresas/web01-a2ingkli/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1E30DEFF-3218-CB4C-8425-0DBD76413469}" type="slidenum">
              <a:rPr lang="es-ES" smtClean="0"/>
              <a:t>1</a:t>
            </a:fld>
            <a:endParaRPr lang="es-ES"/>
          </a:p>
        </p:txBody>
      </p:sp>
    </p:spTree>
    <p:extLst>
      <p:ext uri="{BB962C8B-B14F-4D97-AF65-F5344CB8AC3E}">
        <p14:creationId xmlns:p14="http://schemas.microsoft.com/office/powerpoint/2010/main" val="2021780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844083" eaLnBrk="0" fontAlgn="base" hangingPunct="0">
              <a:spcBef>
                <a:spcPct val="0"/>
              </a:spcBef>
              <a:spcAft>
                <a:spcPts val="554"/>
              </a:spcAft>
            </a:pPr>
            <a:r>
              <a:rPr kumimoji="1" lang="es-ES" sz="1400" b="1" dirty="0">
                <a:solidFill>
                  <a:srgbClr val="FFFFFF"/>
                </a:solidFill>
                <a:latin typeface="Arial" charset="0"/>
                <a:cs typeface="Arial" charset="0"/>
              </a:rPr>
              <a:t>Principios transversales</a:t>
            </a:r>
          </a:p>
          <a:p>
            <a:pPr marL="158265" indent="-158265" algn="just" defTabSz="844083" eaLnBrk="0" fontAlgn="base" hangingPunct="0">
              <a:spcBef>
                <a:spcPct val="0"/>
              </a:spcBef>
              <a:spcAft>
                <a:spcPts val="554"/>
              </a:spcAft>
              <a:buFont typeface="Arial" panose="020B0604020202020204" pitchFamily="34" charset="0"/>
              <a:buChar char="•"/>
            </a:pPr>
            <a:r>
              <a:rPr kumimoji="1" lang="es-ES" sz="1200" b="1" dirty="0">
                <a:solidFill>
                  <a:srgbClr val="FFFFFF"/>
                </a:solidFill>
                <a:latin typeface="Arial" charset="0"/>
                <a:cs typeface="Arial" charset="0"/>
              </a:rPr>
              <a:t>Cooperación:</a:t>
            </a:r>
            <a:r>
              <a:rPr kumimoji="1" lang="es-ES" sz="1200" dirty="0">
                <a:solidFill>
                  <a:srgbClr val="FFFFFF"/>
                </a:solidFill>
                <a:latin typeface="Arial" charset="0"/>
                <a:cs typeface="Arial" charset="0"/>
              </a:rPr>
              <a:t> </a:t>
            </a:r>
          </a:p>
          <a:p>
            <a:pPr algn="just" defTabSz="844083" eaLnBrk="0" fontAlgn="base" hangingPunct="0">
              <a:spcBef>
                <a:spcPct val="0"/>
              </a:spcBef>
              <a:spcAft>
                <a:spcPts val="554"/>
              </a:spcAft>
            </a:pPr>
            <a:r>
              <a:rPr kumimoji="1" lang="es-ES" sz="1200" dirty="0">
                <a:solidFill>
                  <a:srgbClr val="FFFFFF"/>
                </a:solidFill>
                <a:latin typeface="Arial" charset="0"/>
                <a:cs typeface="Arial" charset="0"/>
              </a:rPr>
              <a:t>Como principio director de todas las acciones y decisiones del clúster en donde el trabajo en común debe de ser una máxima categórica.</a:t>
            </a:r>
          </a:p>
          <a:p>
            <a:pPr marL="158265" indent="-158265" algn="just" defTabSz="844083" eaLnBrk="0" fontAlgn="base" hangingPunct="0">
              <a:spcBef>
                <a:spcPct val="0"/>
              </a:spcBef>
              <a:spcAft>
                <a:spcPts val="554"/>
              </a:spcAft>
              <a:buFont typeface="Arial" panose="020B0604020202020204" pitchFamily="34" charset="0"/>
              <a:buChar char="•"/>
            </a:pPr>
            <a:r>
              <a:rPr kumimoji="1" lang="es-ES" sz="1200" b="1" dirty="0">
                <a:solidFill>
                  <a:srgbClr val="FFFFFF"/>
                </a:solidFill>
                <a:latin typeface="Arial" charset="0"/>
                <a:cs typeface="Arial" charset="0"/>
              </a:rPr>
              <a:t>Transparencia:</a:t>
            </a:r>
            <a:r>
              <a:rPr kumimoji="1" lang="es-ES" sz="1200" dirty="0">
                <a:solidFill>
                  <a:srgbClr val="FFFFFF"/>
                </a:solidFill>
                <a:latin typeface="Arial" charset="0"/>
                <a:cs typeface="Arial" charset="0"/>
              </a:rPr>
              <a:t> </a:t>
            </a:r>
          </a:p>
          <a:p>
            <a:pPr algn="just" defTabSz="844083" eaLnBrk="0" fontAlgn="base" hangingPunct="0">
              <a:spcBef>
                <a:spcPct val="0"/>
              </a:spcBef>
              <a:spcAft>
                <a:spcPts val="554"/>
              </a:spcAft>
            </a:pPr>
            <a:r>
              <a:rPr kumimoji="1" lang="es-ES" sz="1200" dirty="0">
                <a:solidFill>
                  <a:srgbClr val="FFFFFF"/>
                </a:solidFill>
                <a:latin typeface="Arial" charset="0"/>
                <a:cs typeface="Arial" charset="0"/>
              </a:rPr>
              <a:t>En la gestión de la asociación así como en las decisiones tanto estratégicas como operativas.</a:t>
            </a:r>
          </a:p>
          <a:p>
            <a:pPr marL="158265" indent="-158265" algn="just" defTabSz="844083" eaLnBrk="0" fontAlgn="base" hangingPunct="0">
              <a:spcBef>
                <a:spcPct val="0"/>
              </a:spcBef>
              <a:spcAft>
                <a:spcPts val="554"/>
              </a:spcAft>
              <a:buFont typeface="Arial" panose="020B0604020202020204" pitchFamily="34" charset="0"/>
              <a:buChar char="•"/>
            </a:pPr>
            <a:r>
              <a:rPr kumimoji="1" lang="es-ES" sz="1200" b="1" dirty="0">
                <a:solidFill>
                  <a:srgbClr val="FFFFFF"/>
                </a:solidFill>
                <a:latin typeface="Arial" charset="0"/>
                <a:cs typeface="Arial" charset="0"/>
              </a:rPr>
              <a:t>Concienciación social y medioambiental:</a:t>
            </a:r>
          </a:p>
          <a:p>
            <a:pPr algn="just" defTabSz="844083" eaLnBrk="0" fontAlgn="base" hangingPunct="0">
              <a:spcBef>
                <a:spcPct val="0"/>
              </a:spcBef>
              <a:spcAft>
                <a:spcPts val="554"/>
              </a:spcAft>
            </a:pPr>
            <a:r>
              <a:rPr kumimoji="1" lang="es-ES" sz="1200" dirty="0">
                <a:solidFill>
                  <a:srgbClr val="FFFFFF"/>
                </a:solidFill>
                <a:latin typeface="Arial" charset="0"/>
                <a:cs typeface="Arial" charset="0"/>
              </a:rPr>
              <a:t>Ayudar a la consecución de los retos tanto sociales como medioambientales. Los retos sociales mediante la generación de empleo, la igualdad de género, la generación de bienestar, etc. Los retos medioambientales gracias a la apuesta por la economía circular mediante la valoración de residuos, la eficiencia energética, etc.</a:t>
            </a:r>
          </a:p>
          <a:p>
            <a:endParaRPr lang="es-ES" dirty="0"/>
          </a:p>
        </p:txBody>
      </p:sp>
      <p:sp>
        <p:nvSpPr>
          <p:cNvPr id="4" name="Marcador de número de diapositiva 3"/>
          <p:cNvSpPr>
            <a:spLocks noGrp="1"/>
          </p:cNvSpPr>
          <p:nvPr>
            <p:ph type="sldNum" sz="quarter" idx="5"/>
          </p:nvPr>
        </p:nvSpPr>
        <p:spPr/>
        <p:txBody>
          <a:bodyPr/>
          <a:lstStyle/>
          <a:p>
            <a:fld id="{93E3B670-C632-4394-9219-7B411CE59F8B}" type="slidenum">
              <a:rPr lang="es-ES" smtClean="0"/>
              <a:t>24</a:t>
            </a:fld>
            <a:endParaRPr lang="es-ES"/>
          </a:p>
        </p:txBody>
      </p:sp>
    </p:spTree>
    <p:extLst>
      <p:ext uri="{BB962C8B-B14F-4D97-AF65-F5344CB8AC3E}">
        <p14:creationId xmlns:p14="http://schemas.microsoft.com/office/powerpoint/2010/main" val="384459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3E3B670-C632-4394-9219-7B411CE59F8B}" type="slidenum">
              <a:rPr lang="es-ES" smtClean="0"/>
              <a:t>25</a:t>
            </a:fld>
            <a:endParaRPr lang="es-ES"/>
          </a:p>
        </p:txBody>
      </p:sp>
    </p:spTree>
    <p:extLst>
      <p:ext uri="{BB962C8B-B14F-4D97-AF65-F5344CB8AC3E}">
        <p14:creationId xmlns:p14="http://schemas.microsoft.com/office/powerpoint/2010/main" val="719245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3E3B670-C632-4394-9219-7B411CE59F8B}" type="slidenum">
              <a:rPr lang="es-ES" smtClean="0"/>
              <a:t>26</a:t>
            </a:fld>
            <a:endParaRPr lang="es-ES"/>
          </a:p>
        </p:txBody>
      </p:sp>
    </p:spTree>
    <p:extLst>
      <p:ext uri="{BB962C8B-B14F-4D97-AF65-F5344CB8AC3E}">
        <p14:creationId xmlns:p14="http://schemas.microsoft.com/office/powerpoint/2010/main" val="1561295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93E3B670-C632-4394-9219-7B411CE59F8B}" type="slidenum">
              <a:rPr lang="es-ES" smtClean="0"/>
              <a:t>27</a:t>
            </a:fld>
            <a:endParaRPr lang="es-ES"/>
          </a:p>
        </p:txBody>
      </p:sp>
    </p:spTree>
    <p:extLst>
      <p:ext uri="{BB962C8B-B14F-4D97-AF65-F5344CB8AC3E}">
        <p14:creationId xmlns:p14="http://schemas.microsoft.com/office/powerpoint/2010/main" val="181587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t>La </a:t>
            </a:r>
            <a:r>
              <a:rPr lang="es-ES" sz="1200" b="1" dirty="0"/>
              <a:t>Economía Circular </a:t>
            </a:r>
            <a:r>
              <a:rPr lang="es-ES" sz="1200" dirty="0"/>
              <a:t>tiene como objetivo </a:t>
            </a:r>
            <a:r>
              <a:rPr lang="es-ES" sz="1200" b="1" dirty="0"/>
              <a:t>mantener el valor de los productos</a:t>
            </a:r>
            <a:r>
              <a:rPr lang="es-ES" sz="1200" dirty="0"/>
              <a:t>, </a:t>
            </a:r>
            <a:r>
              <a:rPr lang="es-ES" sz="1200" b="1" dirty="0"/>
              <a:t>materiales</a:t>
            </a:r>
            <a:r>
              <a:rPr lang="es-ES" sz="1200" dirty="0"/>
              <a:t> y </a:t>
            </a:r>
            <a:r>
              <a:rPr lang="es-ES" sz="1200" b="1" dirty="0"/>
              <a:t>recursos</a:t>
            </a:r>
            <a:r>
              <a:rPr lang="es-ES" sz="1200" dirty="0"/>
              <a:t> durante el mayor tiempo posible</a:t>
            </a:r>
            <a:r>
              <a:rPr lang="es-ES" sz="1200" b="1" dirty="0"/>
              <a:t> devolviéndolos al ciclo de productos </a:t>
            </a:r>
            <a:r>
              <a:rPr lang="es-ES" sz="1200" dirty="0"/>
              <a:t>al final de su uso, mientras se </a:t>
            </a:r>
            <a:r>
              <a:rPr lang="es-ES" sz="1200" b="1" dirty="0"/>
              <a:t>minimiza la generación de residuos</a:t>
            </a:r>
            <a:r>
              <a:rPr lang="es-ES" sz="1200" dirty="0"/>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s-ES_tradnl" sz="120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dirty="0"/>
              <a:t>La Economía Circular busca un modelo de gestión regenerativo de los recursos. (Esquema Ellen </a:t>
            </a:r>
            <a:r>
              <a:rPr lang="es-ES_tradnl" sz="1200" dirty="0" err="1"/>
              <a:t>McArthur</a:t>
            </a:r>
            <a:r>
              <a:rPr lang="es-ES_tradnl" sz="1200" dirty="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s-ES_tradnl" sz="1200" dirty="0"/>
              <a:t>No obstante, a fecha de 2016, l</a:t>
            </a:r>
            <a:r>
              <a:rPr lang="es-ES" sz="1200" dirty="0"/>
              <a:t>os indicadores de tasas de reciclado y reutilización de materiales de construcción en la Comunidad Autónoma del País Vasco, están visiblemente pode debajo de la media estatal y europea</a:t>
            </a:r>
            <a:r>
              <a:rPr lang="mr-IN" sz="1200" dirty="0"/>
              <a:t>…</a:t>
            </a:r>
            <a:endParaRPr lang="es-ES_tradnl"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5</a:t>
            </a:fld>
            <a:endParaRPr lang="es-ES"/>
          </a:p>
        </p:txBody>
      </p:sp>
    </p:spTree>
    <p:extLst>
      <p:ext uri="{BB962C8B-B14F-4D97-AF65-F5344CB8AC3E}">
        <p14:creationId xmlns:p14="http://schemas.microsoft.com/office/powerpoint/2010/main" val="3170119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a:t>La tendencia ha sido positiva en Euskadi, no obstante, parece que vamos a quedarnos a las puertas de alcanzar el Objetivo 2020, que hace una previsión de la recuperación de residuos de la construcción y demolición del 70%. </a:t>
            </a:r>
            <a:endParaRPr lang="es-ES" sz="1200" dirty="0"/>
          </a:p>
          <a:p>
            <a:endParaRPr lang="es-ES"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6</a:t>
            </a:fld>
            <a:endParaRPr lang="es-ES"/>
          </a:p>
        </p:txBody>
      </p:sp>
    </p:spTree>
    <p:extLst>
      <p:ext uri="{BB962C8B-B14F-4D97-AF65-F5344CB8AC3E}">
        <p14:creationId xmlns:p14="http://schemas.microsoft.com/office/powerpoint/2010/main" val="24290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t>La E</a:t>
            </a:r>
            <a:r>
              <a:rPr lang="es-ES" sz="1200" b="1" dirty="0"/>
              <a:t>ficiencia Energética </a:t>
            </a:r>
            <a:r>
              <a:rPr lang="es-ES" sz="1200" dirty="0"/>
              <a:t>se mide como la cantidad de salida de energía para una entrada de energía dada y se enumera como un porcentaje entre 0% y 100%. Otra de las a</a:t>
            </a:r>
          </a:p>
          <a:p>
            <a:pPr algn="just"/>
            <a:endParaRPr lang="es-ES" sz="1200" dirty="0"/>
          </a:p>
          <a:p>
            <a:pPr algn="just"/>
            <a:r>
              <a:rPr lang="es-ES" sz="1200" dirty="0"/>
              <a:t>Ha</a:t>
            </a:r>
            <a:r>
              <a:rPr lang="es-ES" sz="1200" baseline="0" dirty="0"/>
              <a:t> habido un claro incremento de la demanda de energía primaria en 2017.</a:t>
            </a:r>
            <a:endParaRPr lang="es-ES" sz="1200"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7</a:t>
            </a:fld>
            <a:endParaRPr lang="es-ES"/>
          </a:p>
        </p:txBody>
      </p:sp>
    </p:spTree>
    <p:extLst>
      <p:ext uri="{BB962C8B-B14F-4D97-AF65-F5344CB8AC3E}">
        <p14:creationId xmlns:p14="http://schemas.microsoft.com/office/powerpoint/2010/main" val="206955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t>La E</a:t>
            </a:r>
            <a:r>
              <a:rPr lang="es-ES" sz="1200" b="1" dirty="0"/>
              <a:t>ficiencia Energética </a:t>
            </a:r>
            <a:r>
              <a:rPr lang="es-ES" sz="1200" dirty="0"/>
              <a:t>se mide como la cantidad de salida de energía para una entrada de energía dada y se enumera como un porcentaje entre 0% y 100%. Otra de las a</a:t>
            </a:r>
          </a:p>
          <a:p>
            <a:pPr algn="just"/>
            <a:endParaRPr lang="es-ES" sz="1200" dirty="0"/>
          </a:p>
          <a:p>
            <a:pPr algn="just"/>
            <a:r>
              <a:rPr lang="es-ES" sz="1200" dirty="0"/>
              <a:t>Ha</a:t>
            </a:r>
            <a:r>
              <a:rPr lang="es-ES" sz="1200" baseline="0" dirty="0"/>
              <a:t> habido un claro incremento de la demanda de energía primaria en 2017.</a:t>
            </a:r>
            <a:endParaRPr lang="es-ES" sz="1200"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8</a:t>
            </a:fld>
            <a:endParaRPr lang="es-ES"/>
          </a:p>
        </p:txBody>
      </p:sp>
    </p:spTree>
    <p:extLst>
      <p:ext uri="{BB962C8B-B14F-4D97-AF65-F5344CB8AC3E}">
        <p14:creationId xmlns:p14="http://schemas.microsoft.com/office/powerpoint/2010/main" val="100494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1200" dirty="0"/>
              <a:t>Algunos datos sobre</a:t>
            </a:r>
            <a:r>
              <a:rPr lang="es-ES" sz="1200" baseline="0" dirty="0"/>
              <a:t> los edificios residenciales de la CAV muestran que:</a:t>
            </a:r>
          </a:p>
          <a:p>
            <a:pPr marL="171450" indent="-171450" algn="just">
              <a:buFont typeface="Arial"/>
              <a:buChar char="•"/>
            </a:pPr>
            <a:r>
              <a:rPr lang="es-ES" sz="1200" baseline="0" dirty="0"/>
              <a:t>El </a:t>
            </a:r>
            <a:r>
              <a:rPr lang="es-ES" sz="1200" baseline="0" dirty="0" err="1"/>
              <a:t>partque</a:t>
            </a:r>
            <a:r>
              <a:rPr lang="es-ES" sz="1200" baseline="0" dirty="0"/>
              <a:t> edificatorio de viviendas en la C.A. del País Vasco es el más antiguo del estado. 63,59% tiene más de 40 años.</a:t>
            </a:r>
          </a:p>
          <a:p>
            <a:pPr marL="171450" indent="-171450" algn="just">
              <a:buFont typeface="Arial"/>
              <a:buChar char="•"/>
            </a:pPr>
            <a:r>
              <a:rPr lang="es-ES" sz="1200" baseline="0" dirty="0"/>
              <a:t>Las licencias para la rehabilitación han incrementado 37,92 puntos en los últimos 20 años.</a:t>
            </a:r>
          </a:p>
          <a:p>
            <a:r>
              <a:rPr lang="es-ES" dirty="0"/>
              <a:t> </a:t>
            </a:r>
          </a:p>
          <a:p>
            <a:r>
              <a:rPr lang="es-ES" dirty="0"/>
              <a:t>Es por</a:t>
            </a:r>
            <a:r>
              <a:rPr lang="es-ES" baseline="0" dirty="0"/>
              <a:t> ello, que tal y como muestran los datos que l</a:t>
            </a:r>
            <a:r>
              <a:rPr lang="es-ES" dirty="0"/>
              <a:t>as</a:t>
            </a:r>
            <a:r>
              <a:rPr lang="es-ES" baseline="0" dirty="0"/>
              <a:t> mayores inversiones en eficiencia energética se están llevando a cabo en el sector de la edificación. Muchas de ellas se están llevando a cabo gracias a los fondos europeos que gestionan las administraciones estatales, territoriales y forales. </a:t>
            </a:r>
            <a:endParaRPr lang="es-ES"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9</a:t>
            </a:fld>
            <a:endParaRPr lang="es-ES"/>
          </a:p>
        </p:txBody>
      </p:sp>
    </p:spTree>
    <p:extLst>
      <p:ext uri="{BB962C8B-B14F-4D97-AF65-F5344CB8AC3E}">
        <p14:creationId xmlns:p14="http://schemas.microsoft.com/office/powerpoint/2010/main" val="114001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nos fijamos en los tipos de consumo por tipos de energía, el</a:t>
            </a:r>
            <a:r>
              <a:rPr lang="es-ES" baseline="0" dirty="0"/>
              <a:t> incremento más notable se ha dado en las energía renovables, con un incremento del 64%.</a:t>
            </a:r>
          </a:p>
          <a:p>
            <a:r>
              <a:rPr lang="es-ES" baseline="0" dirty="0"/>
              <a:t>En cambio, la energía eléctrica ha sufrido una bajada del consumo del 9% en los últimos </a:t>
            </a:r>
            <a:r>
              <a:rPr lang="es-ES" baseline="0"/>
              <a:t>17 años.</a:t>
            </a:r>
            <a:endParaRPr lang="es-ES"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10</a:t>
            </a:fld>
            <a:endParaRPr lang="es-ES"/>
          </a:p>
        </p:txBody>
      </p:sp>
    </p:spTree>
    <p:extLst>
      <p:ext uri="{BB962C8B-B14F-4D97-AF65-F5344CB8AC3E}">
        <p14:creationId xmlns:p14="http://schemas.microsoft.com/office/powerpoint/2010/main" val="156509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Dentro</a:t>
            </a:r>
            <a:r>
              <a:rPr lang="es-ES" baseline="0" dirty="0"/>
              <a:t> del ranking mundial sobre eficiencia energética España se sitúa en el número 6, por detrás de Alemania, Italia, Francia, Reino Unido y Japón.</a:t>
            </a:r>
            <a:endParaRPr lang="es-ES" dirty="0"/>
          </a:p>
        </p:txBody>
      </p:sp>
      <p:sp>
        <p:nvSpPr>
          <p:cNvPr id="4" name="Marcador de número de diapositiva 3"/>
          <p:cNvSpPr>
            <a:spLocks noGrp="1"/>
          </p:cNvSpPr>
          <p:nvPr>
            <p:ph type="sldNum" sz="quarter" idx="10"/>
          </p:nvPr>
        </p:nvSpPr>
        <p:spPr/>
        <p:txBody>
          <a:bodyPr/>
          <a:lstStyle/>
          <a:p>
            <a:fld id="{93E3B670-C632-4394-9219-7B411CE59F8B}" type="slidenum">
              <a:rPr lang="es-ES" smtClean="0"/>
              <a:t>11</a:t>
            </a:fld>
            <a:endParaRPr lang="es-ES"/>
          </a:p>
        </p:txBody>
      </p:sp>
    </p:spTree>
    <p:extLst>
      <p:ext uri="{BB962C8B-B14F-4D97-AF65-F5344CB8AC3E}">
        <p14:creationId xmlns:p14="http://schemas.microsoft.com/office/powerpoint/2010/main" val="1743860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hlinkClick r:id="rId3"/>
              </a:rPr>
              <a:t>https://www.euskadi.eus/informacion/acciones-voluntarias-para-la-reduccion-de-emisiones-en-empresas/web01-a2ingkli/es/</a:t>
            </a:r>
            <a:endParaRPr lang="es-ES" dirty="0"/>
          </a:p>
        </p:txBody>
      </p:sp>
      <p:sp>
        <p:nvSpPr>
          <p:cNvPr id="4" name="Marcador de número de diapositiva 3"/>
          <p:cNvSpPr>
            <a:spLocks noGrp="1"/>
          </p:cNvSpPr>
          <p:nvPr>
            <p:ph type="sldNum" sz="quarter" idx="5"/>
          </p:nvPr>
        </p:nvSpPr>
        <p:spPr/>
        <p:txBody>
          <a:bodyPr/>
          <a:lstStyle/>
          <a:p>
            <a:fld id="{93E3B670-C632-4394-9219-7B411CE59F8B}" type="slidenum">
              <a:rPr lang="es-ES" smtClean="0"/>
              <a:t>12</a:t>
            </a:fld>
            <a:endParaRPr lang="es-ES"/>
          </a:p>
        </p:txBody>
      </p:sp>
    </p:spTree>
    <p:extLst>
      <p:ext uri="{BB962C8B-B14F-4D97-AF65-F5344CB8AC3E}">
        <p14:creationId xmlns:p14="http://schemas.microsoft.com/office/powerpoint/2010/main" val="146459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142955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109630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147433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1673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388987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26724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116913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28663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317006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293404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7D6A12F-1E29-42A1-A150-AE9D6571EBBF}" type="datetimeFigureOut">
              <a:rPr lang="es-ES" smtClean="0"/>
              <a:t>21/10/2019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47B4A5-F542-4221-B4F3-EF1D4CCB98AD}" type="slidenum">
              <a:rPr lang="es-ES" smtClean="0"/>
              <a:t>‹Nº›</a:t>
            </a:fld>
            <a:endParaRPr lang="es-ES"/>
          </a:p>
        </p:txBody>
      </p:sp>
    </p:spTree>
    <p:extLst>
      <p:ext uri="{BB962C8B-B14F-4D97-AF65-F5344CB8AC3E}">
        <p14:creationId xmlns:p14="http://schemas.microsoft.com/office/powerpoint/2010/main" val="369279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6A12F-1E29-42A1-A150-AE9D6571EBBF}" type="datetimeFigureOut">
              <a:rPr lang="es-ES" smtClean="0"/>
              <a:t>21/10/2019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7B4A5-F542-4221-B4F3-EF1D4CCB98AD}" type="slidenum">
              <a:rPr lang="es-ES" smtClean="0"/>
              <a:t>‹Nº›</a:t>
            </a:fld>
            <a:endParaRPr lang="es-ES"/>
          </a:p>
        </p:txBody>
      </p:sp>
    </p:spTree>
    <p:extLst>
      <p:ext uri="{BB962C8B-B14F-4D97-AF65-F5344CB8AC3E}">
        <p14:creationId xmlns:p14="http://schemas.microsoft.com/office/powerpoint/2010/main" val="1137622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uskadi.eus/contenidos/documentacion/klima2050/es_def/adjuntos/KLIMA2050_es.pdf" TargetMode="External"/><Relationship Id="rId5" Type="http://schemas.openxmlformats.org/officeDocument/2006/relationships/image" Target="../media/image10.png"/><Relationship Id="rId4" Type="http://schemas.openxmlformats.org/officeDocument/2006/relationships/hyperlink" Target="https://www.euskadi.eus/informacion/acciones-voluntarias-para-la-reduccion-de-emisiones-en-empresas/web01-a2ingkli/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www.un.org/sustainabledevelopment/sustainable-development-goals/"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www.pactomundial.org/"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pactomundial.org/"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pactomundial.org/"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euskadi.eus/pdf/agenda-euskadi-basque-country-2030.pdf"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euskadi.eus/pdf/agenda-euskadi-basque-country-2030.pdf"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3.wdp"/><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svg"/><Relationship Id="rId3" Type="http://schemas.openxmlformats.org/officeDocument/2006/relationships/image" Target="../media/image2.jpeg"/><Relationship Id="rId21" Type="http://schemas.openxmlformats.org/officeDocument/2006/relationships/image" Target="../media/image37.svg"/><Relationship Id="rId34" Type="http://schemas.openxmlformats.org/officeDocument/2006/relationships/image" Target="../media/image50.png"/><Relationship Id="rId42" Type="http://schemas.openxmlformats.org/officeDocument/2006/relationships/image" Target="../media/image58.svg"/><Relationship Id="rId7" Type="http://schemas.openxmlformats.org/officeDocument/2006/relationships/image" Target="../media/image26.svg"/><Relationship Id="rId12" Type="http://schemas.openxmlformats.org/officeDocument/2006/relationships/image" Target="../media/image29.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4.png"/><Relationship Id="rId46" Type="http://schemas.openxmlformats.org/officeDocument/2006/relationships/image" Target="../media/image62.svg"/><Relationship Id="rId2" Type="http://schemas.openxmlformats.org/officeDocument/2006/relationships/notesSlide" Target="../notesSlides/notesSlide10.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svg"/><Relationship Id="rId41"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2.wdp"/><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40" Type="http://schemas.openxmlformats.org/officeDocument/2006/relationships/image" Target="../media/image56.png"/><Relationship Id="rId45" Type="http://schemas.openxmlformats.org/officeDocument/2006/relationships/image" Target="../media/image61.png"/><Relationship Id="rId5" Type="http://schemas.openxmlformats.org/officeDocument/2006/relationships/image" Target="../media/image24.sv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8.png"/><Relationship Id="rId19" Type="http://schemas.openxmlformats.org/officeDocument/2006/relationships/image" Target="../media/image35.png"/><Relationship Id="rId31" Type="http://schemas.openxmlformats.org/officeDocument/2006/relationships/image" Target="../media/image47.svg"/><Relationship Id="rId44" Type="http://schemas.openxmlformats.org/officeDocument/2006/relationships/image" Target="../media/image60.sv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43"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c.europa.eu/environment/archives/ecoinnovation2012/1st_forum/pdf/construction_taskforce_report_en.pdf"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80512" cy="6858000"/>
          </a:xfrm>
          <a:prstGeom prst="rect">
            <a:avLst/>
          </a:prstGeom>
        </p:spPr>
      </p:pic>
      <p:sp>
        <p:nvSpPr>
          <p:cNvPr id="2" name="1 CuadroTexto"/>
          <p:cNvSpPr txBox="1"/>
          <p:nvPr/>
        </p:nvSpPr>
        <p:spPr>
          <a:xfrm>
            <a:off x="899592" y="6309320"/>
            <a:ext cx="7774548" cy="338554"/>
          </a:xfrm>
          <a:prstGeom prst="rect">
            <a:avLst/>
          </a:prstGeom>
          <a:noFill/>
        </p:spPr>
        <p:txBody>
          <a:bodyPr wrap="square" rtlCol="0">
            <a:spAutoFit/>
          </a:bodyPr>
          <a:lstStyle/>
          <a:p>
            <a:pPr algn="r"/>
            <a:r>
              <a:rPr lang="es-ES" sz="1600" dirty="0">
                <a:solidFill>
                  <a:schemeClr val="bg1"/>
                </a:solidFill>
                <a:latin typeface="Helvetica" pitchFamily="34" charset="0"/>
              </a:rPr>
              <a:t>Bilbao, 22 de octubre de 2019</a:t>
            </a:r>
          </a:p>
        </p:txBody>
      </p:sp>
    </p:spTree>
    <p:extLst>
      <p:ext uri="{BB962C8B-B14F-4D97-AF65-F5344CB8AC3E}">
        <p14:creationId xmlns:p14="http://schemas.microsoft.com/office/powerpoint/2010/main" val="342160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10</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b="1" dirty="0" err="1"/>
              <a:t>Mix</a:t>
            </a:r>
            <a:r>
              <a:rPr lang="es-ES" sz="1600" b="1" dirty="0"/>
              <a:t> energético </a:t>
            </a:r>
            <a:r>
              <a:rPr lang="es-ES" sz="1600" dirty="0"/>
              <a:t>en la CAPV: alta dependencia del petróleo</a:t>
            </a:r>
          </a:p>
        </p:txBody>
      </p:sp>
      <p:sp>
        <p:nvSpPr>
          <p:cNvPr id="17" name="Rectángulo 16"/>
          <p:cNvSpPr/>
          <p:nvPr/>
        </p:nvSpPr>
        <p:spPr>
          <a:xfrm>
            <a:off x="1475656" y="6309320"/>
            <a:ext cx="2448272" cy="261610"/>
          </a:xfrm>
          <a:prstGeom prst="rect">
            <a:avLst/>
          </a:prstGeom>
        </p:spPr>
        <p:txBody>
          <a:bodyPr wrap="square">
            <a:spAutoFit/>
          </a:bodyPr>
          <a:lstStyle/>
          <a:p>
            <a:r>
              <a:rPr lang="es-ES" sz="1100" dirty="0">
                <a:solidFill>
                  <a:schemeClr val="bg1">
                    <a:lumMod val="50000"/>
                  </a:schemeClr>
                </a:solidFill>
              </a:rPr>
              <a:t>FUENTE: EUSTAT</a:t>
            </a:r>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l="600" t="2361" r="1612" b="853"/>
          <a:stretch/>
        </p:blipFill>
        <p:spPr>
          <a:xfrm>
            <a:off x="2664815" y="1791755"/>
            <a:ext cx="6032688" cy="3728857"/>
          </a:xfrm>
          <a:prstGeom prst="rect">
            <a:avLst/>
          </a:prstGeom>
        </p:spPr>
      </p:pic>
      <p:sp>
        <p:nvSpPr>
          <p:cNvPr id="19" name="Rectángulo 18"/>
          <p:cNvSpPr/>
          <p:nvPr/>
        </p:nvSpPr>
        <p:spPr>
          <a:xfrm>
            <a:off x="323528" y="1700808"/>
            <a:ext cx="369332" cy="4248472"/>
          </a:xfrm>
          <a:prstGeom prst="rect">
            <a:avLst/>
          </a:prstGeom>
        </p:spPr>
        <p:txBody>
          <a:bodyPr vert="vert270" wrap="square">
            <a:spAutoFit/>
          </a:bodyPr>
          <a:lstStyle/>
          <a:p>
            <a:pPr algn="just"/>
            <a:r>
              <a:rPr lang="es-ES" sz="1200" dirty="0" err="1"/>
              <a:t>Cincremento</a:t>
            </a:r>
            <a:r>
              <a:rPr lang="es-ES" sz="1200" dirty="0"/>
              <a:t> </a:t>
            </a:r>
            <a:r>
              <a:rPr lang="es-ES" sz="1200" dirty="0" err="1"/>
              <a:t>onsumos</a:t>
            </a:r>
            <a:r>
              <a:rPr lang="es-ES" sz="1200" dirty="0"/>
              <a:t> final de energía de CAV por tipos de energía</a:t>
            </a:r>
          </a:p>
        </p:txBody>
      </p:sp>
      <p:grpSp>
        <p:nvGrpSpPr>
          <p:cNvPr id="20" name="Group 9">
            <a:extLst>
              <a:ext uri="{FF2B5EF4-FFF2-40B4-BE49-F238E27FC236}">
                <a16:creationId xmlns:a16="http://schemas.microsoft.com/office/drawing/2014/main" id="{10F193CB-E998-4C0C-995B-3DD951736424}"/>
              </a:ext>
            </a:extLst>
          </p:cNvPr>
          <p:cNvGrpSpPr>
            <a:grpSpLocks/>
          </p:cNvGrpSpPr>
          <p:nvPr/>
        </p:nvGrpSpPr>
        <p:grpSpPr bwMode="auto">
          <a:xfrm>
            <a:off x="755576" y="1916832"/>
            <a:ext cx="864096" cy="864096"/>
            <a:chOff x="7261411" y="2721685"/>
            <a:chExt cx="2441988" cy="2441986"/>
          </a:xfrm>
        </p:grpSpPr>
        <p:sp>
          <p:nvSpPr>
            <p:cNvPr id="21"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err="1">
                  <a:solidFill>
                    <a:schemeClr val="tx1"/>
                  </a:solidFill>
                  <a:latin typeface="Roboto Condensed Light" charset="0"/>
                  <a:ea typeface="Roboto Condensed Light" charset="0"/>
                  <a:cs typeface="Roboto Condensed Light" charset="0"/>
                </a:rPr>
                <a:t>Derivados</a:t>
              </a:r>
              <a:r>
                <a:rPr lang="en-US" sz="700" dirty="0">
                  <a:solidFill>
                    <a:schemeClr val="tx1"/>
                  </a:solidFill>
                  <a:latin typeface="Roboto Condensed Light" charset="0"/>
                  <a:ea typeface="Roboto Condensed Light" charset="0"/>
                  <a:cs typeface="Roboto Condensed Light" charset="0"/>
                </a:rPr>
                <a:t> </a:t>
              </a:r>
              <a:r>
                <a:rPr lang="en-US" sz="700" dirty="0" err="1">
                  <a:solidFill>
                    <a:schemeClr val="tx1"/>
                  </a:solidFill>
                  <a:latin typeface="Roboto Condensed Light" charset="0"/>
                  <a:ea typeface="Roboto Condensed Light" charset="0"/>
                  <a:cs typeface="Roboto Condensed Light" charset="0"/>
                </a:rPr>
                <a:t>petróleo</a:t>
              </a:r>
              <a:endParaRPr lang="en-US" sz="700" dirty="0">
                <a:solidFill>
                  <a:schemeClr val="tx1"/>
                </a:solidFill>
                <a:latin typeface="Roboto Condensed Light" charset="0"/>
                <a:ea typeface="Roboto Condensed Light" charset="0"/>
                <a:cs typeface="Roboto Condensed Light" charset="0"/>
              </a:endParaRPr>
            </a:p>
            <a:p>
              <a:pPr algn="ctr">
                <a:defRPr/>
              </a:pPr>
              <a:r>
                <a:rPr lang="en-US" sz="1600" dirty="0">
                  <a:solidFill>
                    <a:schemeClr val="tx1"/>
                  </a:solidFill>
                  <a:latin typeface="Roboto Condensed Light" charset="0"/>
                  <a:ea typeface="Roboto Condensed Light" charset="0"/>
                  <a:cs typeface="Roboto Condensed Light" charset="0"/>
                </a:rPr>
                <a:t>13%</a:t>
              </a:r>
            </a:p>
          </p:txBody>
        </p:sp>
        <p:sp>
          <p:nvSpPr>
            <p:cNvPr id="22"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11901361"/>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29" name="Group 9">
            <a:extLst>
              <a:ext uri="{FF2B5EF4-FFF2-40B4-BE49-F238E27FC236}">
                <a16:creationId xmlns:a16="http://schemas.microsoft.com/office/drawing/2014/main" id="{10F193CB-E998-4C0C-995B-3DD951736424}"/>
              </a:ext>
            </a:extLst>
          </p:cNvPr>
          <p:cNvGrpSpPr>
            <a:grpSpLocks/>
          </p:cNvGrpSpPr>
          <p:nvPr/>
        </p:nvGrpSpPr>
        <p:grpSpPr bwMode="auto">
          <a:xfrm>
            <a:off x="755576" y="2852936"/>
            <a:ext cx="864096" cy="864096"/>
            <a:chOff x="7261411" y="2721685"/>
            <a:chExt cx="2441988" cy="2441986"/>
          </a:xfrm>
        </p:grpSpPr>
        <p:sp>
          <p:nvSpPr>
            <p:cNvPr id="31"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latin typeface="Roboto Condensed Light" charset="0"/>
                  <a:ea typeface="Roboto Condensed Light" charset="0"/>
                  <a:cs typeface="Roboto Condensed Light" charset="0"/>
                </a:rPr>
                <a:t>Gas natural</a:t>
              </a:r>
            </a:p>
            <a:p>
              <a:pPr algn="ctr">
                <a:defRPr/>
              </a:pPr>
              <a:r>
                <a:rPr lang="en-US" sz="1600" dirty="0">
                  <a:solidFill>
                    <a:schemeClr val="tx1"/>
                  </a:solidFill>
                  <a:latin typeface="Roboto Condensed Light" charset="0"/>
                  <a:ea typeface="Roboto Condensed Light" charset="0"/>
                  <a:cs typeface="Roboto Condensed Light" charset="0"/>
                </a:rPr>
                <a:t>26%</a:t>
              </a:r>
            </a:p>
          </p:txBody>
        </p:sp>
        <p:sp>
          <p:nvSpPr>
            <p:cNvPr id="33"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8504017"/>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35" name="Group 9">
            <a:extLst>
              <a:ext uri="{FF2B5EF4-FFF2-40B4-BE49-F238E27FC236}">
                <a16:creationId xmlns:a16="http://schemas.microsoft.com/office/drawing/2014/main" id="{10F193CB-E998-4C0C-995B-3DD951736424}"/>
              </a:ext>
            </a:extLst>
          </p:cNvPr>
          <p:cNvGrpSpPr>
            <a:grpSpLocks/>
          </p:cNvGrpSpPr>
          <p:nvPr/>
        </p:nvGrpSpPr>
        <p:grpSpPr bwMode="auto">
          <a:xfrm>
            <a:off x="755576" y="3861048"/>
            <a:ext cx="864096" cy="864096"/>
            <a:chOff x="7261411" y="2721685"/>
            <a:chExt cx="2441988" cy="2441986"/>
          </a:xfrm>
        </p:grpSpPr>
        <p:sp>
          <p:nvSpPr>
            <p:cNvPr id="36"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err="1">
                  <a:solidFill>
                    <a:schemeClr val="tx1"/>
                  </a:solidFill>
                  <a:latin typeface="Roboto Condensed Light" charset="0"/>
                  <a:ea typeface="Roboto Condensed Light" charset="0"/>
                  <a:cs typeface="Roboto Condensed Light" charset="0"/>
                </a:rPr>
                <a:t>Renovables</a:t>
              </a:r>
              <a:endParaRPr lang="en-US" sz="600" dirty="0">
                <a:solidFill>
                  <a:schemeClr val="tx1"/>
                </a:solidFill>
                <a:latin typeface="Roboto Condensed Light" charset="0"/>
                <a:ea typeface="Roboto Condensed Light" charset="0"/>
                <a:cs typeface="Roboto Condensed Light" charset="0"/>
              </a:endParaRPr>
            </a:p>
            <a:p>
              <a:pPr algn="ctr">
                <a:defRPr/>
              </a:pPr>
              <a:r>
                <a:rPr lang="en-US" sz="1600" dirty="0">
                  <a:solidFill>
                    <a:schemeClr val="tx1"/>
                  </a:solidFill>
                  <a:latin typeface="Roboto Condensed Light" charset="0"/>
                  <a:ea typeface="Roboto Condensed Light" charset="0"/>
                  <a:cs typeface="Roboto Condensed Light" charset="0"/>
                </a:rPr>
                <a:t>64%</a:t>
              </a:r>
            </a:p>
          </p:txBody>
        </p:sp>
        <p:sp>
          <p:nvSpPr>
            <p:cNvPr id="37"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2282769"/>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38" name="Group 9">
            <a:extLst>
              <a:ext uri="{FF2B5EF4-FFF2-40B4-BE49-F238E27FC236}">
                <a16:creationId xmlns:a16="http://schemas.microsoft.com/office/drawing/2014/main" id="{10F193CB-E998-4C0C-995B-3DD951736424}"/>
              </a:ext>
            </a:extLst>
          </p:cNvPr>
          <p:cNvGrpSpPr>
            <a:grpSpLocks/>
          </p:cNvGrpSpPr>
          <p:nvPr/>
        </p:nvGrpSpPr>
        <p:grpSpPr bwMode="auto">
          <a:xfrm>
            <a:off x="755576" y="4941168"/>
            <a:ext cx="864096" cy="864096"/>
            <a:chOff x="7261411" y="2721685"/>
            <a:chExt cx="2441988" cy="2441986"/>
          </a:xfrm>
        </p:grpSpPr>
        <p:sp>
          <p:nvSpPr>
            <p:cNvPr id="39"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 dirty="0" err="1">
                  <a:solidFill>
                    <a:schemeClr val="tx1"/>
                  </a:solidFill>
                  <a:latin typeface="Roboto Condensed Light" charset="0"/>
                  <a:ea typeface="Roboto Condensed Light" charset="0"/>
                  <a:cs typeface="Roboto Condensed Light" charset="0"/>
                </a:rPr>
                <a:t>Eléctrica</a:t>
              </a:r>
              <a:endParaRPr lang="en-US" sz="600" dirty="0">
                <a:solidFill>
                  <a:schemeClr val="tx1"/>
                </a:solidFill>
                <a:latin typeface="Roboto Condensed Light" charset="0"/>
                <a:ea typeface="Roboto Condensed Light" charset="0"/>
                <a:cs typeface="Roboto Condensed Light" charset="0"/>
              </a:endParaRPr>
            </a:p>
            <a:p>
              <a:pPr algn="ctr">
                <a:defRPr/>
              </a:pPr>
              <a:r>
                <a:rPr lang="en-US" sz="1600" dirty="0">
                  <a:solidFill>
                    <a:schemeClr val="tx1"/>
                  </a:solidFill>
                  <a:latin typeface="Roboto Condensed Light" charset="0"/>
                  <a:ea typeface="Roboto Condensed Light" charset="0"/>
                  <a:cs typeface="Roboto Condensed Light" charset="0"/>
                </a:rPr>
                <a:t>-9%</a:t>
              </a:r>
            </a:p>
          </p:txBody>
        </p:sp>
        <p:sp>
          <p:nvSpPr>
            <p:cNvPr id="40"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16366147"/>
                <a:gd name="adj2" fmla="val 19802180"/>
                <a:gd name="adj3" fmla="val 52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spTree>
    <p:extLst>
      <p:ext uri="{BB962C8B-B14F-4D97-AF65-F5344CB8AC3E}">
        <p14:creationId xmlns:p14="http://schemas.microsoft.com/office/powerpoint/2010/main" val="367826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ppt_x"/>
                                          </p:val>
                                        </p:tav>
                                        <p:tav tm="100000">
                                          <p:val>
                                            <p:strVal val="#ppt_x"/>
                                          </p:val>
                                        </p:tav>
                                      </p:tavLst>
                                    </p:anim>
                                    <p:anim calcmode="lin" valueType="num">
                                      <p:cBhvr additive="base">
                                        <p:cTn id="12" dur="10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1000" fill="hold"/>
                                        <p:tgtEl>
                                          <p:spTgt spid="35"/>
                                        </p:tgtEl>
                                        <p:attrNameLst>
                                          <p:attrName>ppt_x</p:attrName>
                                        </p:attrNameLst>
                                      </p:cBhvr>
                                      <p:tavLst>
                                        <p:tav tm="0">
                                          <p:val>
                                            <p:strVal val="#ppt_x"/>
                                          </p:val>
                                        </p:tav>
                                        <p:tav tm="100000">
                                          <p:val>
                                            <p:strVal val="#ppt_x"/>
                                          </p:val>
                                        </p:tav>
                                      </p:tavLst>
                                    </p:anim>
                                    <p:anim calcmode="lin" valueType="num">
                                      <p:cBhvr additive="base">
                                        <p:cTn id="16" dur="1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1000" fill="hold"/>
                                        <p:tgtEl>
                                          <p:spTgt spid="38"/>
                                        </p:tgtEl>
                                        <p:attrNameLst>
                                          <p:attrName>ppt_x</p:attrName>
                                        </p:attrNameLst>
                                      </p:cBhvr>
                                      <p:tavLst>
                                        <p:tav tm="0">
                                          <p:val>
                                            <p:strVal val="#ppt_x"/>
                                          </p:val>
                                        </p:tav>
                                        <p:tav tm="100000">
                                          <p:val>
                                            <p:strVal val="#ppt_x"/>
                                          </p:val>
                                        </p:tav>
                                      </p:tavLst>
                                    </p:anim>
                                    <p:anim calcmode="lin" valueType="num">
                                      <p:cBhvr additive="base">
                                        <p:cTn id="20"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11</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Identificación de mercados de la eficiencia energética</a:t>
            </a:r>
          </a:p>
        </p:txBody>
      </p:sp>
      <p:sp>
        <p:nvSpPr>
          <p:cNvPr id="15" name="Rectángulo 14"/>
          <p:cNvSpPr/>
          <p:nvPr/>
        </p:nvSpPr>
        <p:spPr>
          <a:xfrm>
            <a:off x="5004048" y="6309320"/>
            <a:ext cx="3456384" cy="261610"/>
          </a:xfrm>
          <a:prstGeom prst="rect">
            <a:avLst/>
          </a:prstGeom>
        </p:spPr>
        <p:txBody>
          <a:bodyPr wrap="square">
            <a:spAutoFit/>
          </a:bodyPr>
          <a:lstStyle/>
          <a:p>
            <a:r>
              <a:rPr lang="es-ES" sz="1100" dirty="0">
                <a:solidFill>
                  <a:schemeClr val="bg1">
                    <a:lumMod val="50000"/>
                  </a:schemeClr>
                </a:solidFill>
              </a:rPr>
              <a:t>FUENTE: IEA </a:t>
            </a:r>
            <a:r>
              <a:rPr lang="es-ES" sz="1100" dirty="0" err="1">
                <a:solidFill>
                  <a:schemeClr val="bg1">
                    <a:lumMod val="50000"/>
                  </a:schemeClr>
                </a:solidFill>
              </a:rPr>
              <a:t>MarketReportSeries</a:t>
            </a:r>
            <a:r>
              <a:rPr lang="es-ES" sz="1100" dirty="0">
                <a:solidFill>
                  <a:schemeClr val="bg1">
                    <a:lumMod val="50000"/>
                  </a:schemeClr>
                </a:solidFill>
              </a:rPr>
              <a:t>: </a:t>
            </a:r>
            <a:r>
              <a:rPr lang="es-ES" sz="1100" dirty="0" err="1">
                <a:solidFill>
                  <a:schemeClr val="bg1">
                    <a:lumMod val="50000"/>
                  </a:schemeClr>
                </a:solidFill>
              </a:rPr>
              <a:t>Energy</a:t>
            </a:r>
            <a:r>
              <a:rPr lang="es-ES" sz="1100" dirty="0">
                <a:solidFill>
                  <a:schemeClr val="bg1">
                    <a:lumMod val="50000"/>
                  </a:schemeClr>
                </a:solidFill>
              </a:rPr>
              <a:t> Efficiency2018</a:t>
            </a:r>
          </a:p>
        </p:txBody>
      </p:sp>
      <p:pic>
        <p:nvPicPr>
          <p:cNvPr id="9" name="Imagen 8" descr="Captura de pantalla 2019-10-21 a las 18.21.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628800"/>
            <a:ext cx="6876256" cy="4157736"/>
          </a:xfrm>
          <a:prstGeom prst="rect">
            <a:avLst/>
          </a:prstGeom>
        </p:spPr>
      </p:pic>
    </p:spTree>
    <p:extLst>
      <p:ext uri="{BB962C8B-B14F-4D97-AF65-F5344CB8AC3E}">
        <p14:creationId xmlns:p14="http://schemas.microsoft.com/office/powerpoint/2010/main" val="158371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Conceptos clave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12</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600" dirty="0"/>
              <a:t>La </a:t>
            </a:r>
            <a:r>
              <a:rPr lang="es-ES" sz="1600" b="1" dirty="0"/>
              <a:t>huella de carbono </a:t>
            </a:r>
            <a:r>
              <a:rPr lang="es-ES" sz="1600" dirty="0"/>
              <a:t>se define como la cantidad total de Gases de Efecto Invernadero causados directa o indirectamente por una organización, un producto o un servicio. Se mide en toneladas de CO</a:t>
            </a:r>
            <a:r>
              <a:rPr lang="es-ES" sz="1600" baseline="-25000" dirty="0"/>
              <a:t>2</a:t>
            </a:r>
            <a:r>
              <a:rPr lang="es-ES" sz="1600" dirty="0"/>
              <a:t> equivalente.</a:t>
            </a:r>
          </a:p>
        </p:txBody>
      </p:sp>
      <p:sp>
        <p:nvSpPr>
          <p:cNvPr id="4" name="Rectángulo 3">
            <a:extLst>
              <a:ext uri="{FF2B5EF4-FFF2-40B4-BE49-F238E27FC236}">
                <a16:creationId xmlns:a16="http://schemas.microsoft.com/office/drawing/2014/main" id="{FF6A2861-1F54-422F-82D2-DDDA6539234B}"/>
              </a:ext>
            </a:extLst>
          </p:cNvPr>
          <p:cNvSpPr/>
          <p:nvPr/>
        </p:nvSpPr>
        <p:spPr>
          <a:xfrm>
            <a:off x="1544929" y="6269250"/>
            <a:ext cx="7275543" cy="246221"/>
          </a:xfrm>
          <a:prstGeom prst="rect">
            <a:avLst/>
          </a:prstGeom>
        </p:spPr>
        <p:txBody>
          <a:bodyPr wrap="square">
            <a:spAutoFit/>
          </a:bodyPr>
          <a:lstStyle/>
          <a:p>
            <a:r>
              <a:rPr lang="es-ES" sz="1000" dirty="0"/>
              <a:t>Fuente: </a:t>
            </a:r>
            <a:r>
              <a:rPr lang="es-ES" sz="1000" dirty="0">
                <a:hlinkClick r:id="rId4"/>
              </a:rPr>
              <a:t>https://www.euskadi.eus/informacion/acciones-voluntarias-para-la-reduccion-de-emisiones-en-empresas/web01-a2ingkli/es/</a:t>
            </a:r>
            <a:endParaRPr lang="es-ES" sz="1000" dirty="0"/>
          </a:p>
        </p:txBody>
      </p:sp>
      <p:pic>
        <p:nvPicPr>
          <p:cNvPr id="13" name="Imagen 12">
            <a:extLst>
              <a:ext uri="{FF2B5EF4-FFF2-40B4-BE49-F238E27FC236}">
                <a16:creationId xmlns:a16="http://schemas.microsoft.com/office/drawing/2014/main" id="{C1996F16-073F-413F-AA8B-30039706FCA0}"/>
              </a:ext>
            </a:extLst>
          </p:cNvPr>
          <p:cNvPicPr>
            <a:picLocks noChangeAspect="1"/>
          </p:cNvPicPr>
          <p:nvPr/>
        </p:nvPicPr>
        <p:blipFill>
          <a:blip r:embed="rId5"/>
          <a:stretch>
            <a:fillRect/>
          </a:stretch>
        </p:blipFill>
        <p:spPr>
          <a:xfrm>
            <a:off x="1079612" y="1851291"/>
            <a:ext cx="6984776" cy="3025440"/>
          </a:xfrm>
          <a:prstGeom prst="rect">
            <a:avLst/>
          </a:prstGeom>
        </p:spPr>
      </p:pic>
      <p:sp>
        <p:nvSpPr>
          <p:cNvPr id="15" name="Rectángulo 14">
            <a:extLst>
              <a:ext uri="{FF2B5EF4-FFF2-40B4-BE49-F238E27FC236}">
                <a16:creationId xmlns:a16="http://schemas.microsoft.com/office/drawing/2014/main" id="{CA9AD425-8C25-4423-B390-5578E18F571B}"/>
              </a:ext>
            </a:extLst>
          </p:cNvPr>
          <p:cNvSpPr/>
          <p:nvPr/>
        </p:nvSpPr>
        <p:spPr>
          <a:xfrm>
            <a:off x="1580519" y="4827041"/>
            <a:ext cx="5871801" cy="400110"/>
          </a:xfrm>
          <a:prstGeom prst="rect">
            <a:avLst/>
          </a:prstGeom>
        </p:spPr>
        <p:txBody>
          <a:bodyPr wrap="square">
            <a:spAutoFit/>
          </a:bodyPr>
          <a:lstStyle/>
          <a:p>
            <a:r>
              <a:rPr lang="es-ES" sz="1000" dirty="0"/>
              <a:t>Fuente: </a:t>
            </a:r>
            <a:r>
              <a:rPr lang="es-ES" sz="1000" dirty="0">
                <a:hlinkClick r:id="rId6"/>
              </a:rPr>
              <a:t>http://www.euskadi.eus/contenidos/documentacion/klima2050/es_def/adjuntos/KLIMA2050_es.pdf</a:t>
            </a:r>
            <a:endParaRPr lang="es-ES" sz="1000" dirty="0"/>
          </a:p>
          <a:p>
            <a:endParaRPr lang="es-ES" sz="1000" dirty="0"/>
          </a:p>
        </p:txBody>
      </p:sp>
      <p:sp>
        <p:nvSpPr>
          <p:cNvPr id="17" name="Rectángulo 16">
            <a:extLst>
              <a:ext uri="{FF2B5EF4-FFF2-40B4-BE49-F238E27FC236}">
                <a16:creationId xmlns:a16="http://schemas.microsoft.com/office/drawing/2014/main" id="{C774095A-BA79-4F2E-B6DB-39702EA5B94F}"/>
              </a:ext>
            </a:extLst>
          </p:cNvPr>
          <p:cNvSpPr/>
          <p:nvPr/>
        </p:nvSpPr>
        <p:spPr>
          <a:xfrm>
            <a:off x="0" y="5317951"/>
            <a:ext cx="9144000" cy="584775"/>
          </a:xfrm>
          <a:prstGeom prst="rect">
            <a:avLst/>
          </a:prstGeom>
        </p:spPr>
        <p:txBody>
          <a:bodyPr wrap="square">
            <a:spAutoFit/>
          </a:bodyPr>
          <a:lstStyle/>
          <a:p>
            <a:pPr algn="ctr"/>
            <a:r>
              <a:rPr lang="es-ES" sz="1600" dirty="0"/>
              <a:t>La tendencia respecto a las emisiones de gases de efecto invernadero en Euskadi es a la baja en todos los sectores, con el objetivo de alcanzar una </a:t>
            </a:r>
            <a:r>
              <a:rPr lang="es-ES" sz="1600" b="1" dirty="0"/>
              <a:t>reducción del 40% respecto a las emisiones de 2005</a:t>
            </a:r>
            <a:r>
              <a:rPr lang="es-ES" sz="1600" dirty="0"/>
              <a:t>.</a:t>
            </a:r>
          </a:p>
        </p:txBody>
      </p:sp>
    </p:spTree>
    <p:extLst>
      <p:ext uri="{BB962C8B-B14F-4D97-AF65-F5344CB8AC3E}">
        <p14:creationId xmlns:p14="http://schemas.microsoft.com/office/powerpoint/2010/main" val="116818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Conceptos clave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13</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2" name="Rectángulo 2">
            <a:extLst>
              <a:ext uri="{FF2B5EF4-FFF2-40B4-BE49-F238E27FC236}">
                <a16:creationId xmlns:a16="http://schemas.microsoft.com/office/drawing/2014/main" id="{273A6B7C-C235-4DC0-85DA-8F34C62E7EC1}"/>
              </a:ext>
            </a:extLst>
          </p:cNvPr>
          <p:cNvSpPr>
            <a:spLocks noChangeArrowheads="1"/>
          </p:cNvSpPr>
          <p:nvPr/>
        </p:nvSpPr>
        <p:spPr bwMode="auto">
          <a:xfrm>
            <a:off x="275174" y="637964"/>
            <a:ext cx="885006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Clr>
                <a:srgbClr val="C00000"/>
              </a:buClr>
              <a:buNone/>
              <a:defRPr/>
            </a:pPr>
            <a:r>
              <a:rPr lang="es-ES" altLang="es-ES" sz="2000" b="1" dirty="0">
                <a:solidFill>
                  <a:schemeClr val="tx1">
                    <a:lumMod val="95000"/>
                    <a:lumOff val="5000"/>
                  </a:schemeClr>
                </a:solidFill>
                <a:latin typeface="Helvetica" pitchFamily="34" charset="0"/>
              </a:rPr>
              <a:t>Afección de las obras de Medio Ambiente (agua, territorio, fauna, </a:t>
            </a:r>
            <a:r>
              <a:rPr lang="es-ES" altLang="es-ES" sz="2000" b="1" dirty="0" err="1">
                <a:solidFill>
                  <a:schemeClr val="tx1">
                    <a:lumMod val="95000"/>
                    <a:lumOff val="5000"/>
                  </a:schemeClr>
                </a:solidFill>
                <a:latin typeface="Helvetica" pitchFamily="34" charset="0"/>
              </a:rPr>
              <a:t>etc</a:t>
            </a:r>
            <a:r>
              <a:rPr lang="es-ES" altLang="es-ES" sz="2000" b="1" dirty="0">
                <a:solidFill>
                  <a:schemeClr val="tx1">
                    <a:lumMod val="95000"/>
                    <a:lumOff val="5000"/>
                  </a:schemeClr>
                </a:solidFill>
                <a:latin typeface="Helvetica" pitchFamily="34" charset="0"/>
              </a:rPr>
              <a:t>)</a:t>
            </a:r>
            <a:endParaRPr lang="es-ES" altLang="es-ES" sz="1600" b="1" dirty="0">
              <a:solidFill>
                <a:schemeClr val="tx1">
                  <a:lumMod val="95000"/>
                  <a:lumOff val="5000"/>
                </a:schemeClr>
              </a:solidFill>
              <a:latin typeface="Helvetica" pitchFamily="34" charset="0"/>
            </a:endParaRPr>
          </a:p>
        </p:txBody>
      </p:sp>
      <p:sp>
        <p:nvSpPr>
          <p:cNvPr id="13" name="CuadroTexto 12">
            <a:extLst>
              <a:ext uri="{FF2B5EF4-FFF2-40B4-BE49-F238E27FC236}">
                <a16:creationId xmlns:a16="http://schemas.microsoft.com/office/drawing/2014/main" id="{463DE9F1-42E2-4768-9365-4EAD79C60E82}"/>
              </a:ext>
            </a:extLst>
          </p:cNvPr>
          <p:cNvSpPr txBox="1"/>
          <p:nvPr/>
        </p:nvSpPr>
        <p:spPr>
          <a:xfrm>
            <a:off x="275174" y="1339214"/>
            <a:ext cx="8602460" cy="738664"/>
          </a:xfrm>
          <a:prstGeom prst="rect">
            <a:avLst/>
          </a:prstGeom>
          <a:noFill/>
        </p:spPr>
        <p:txBody>
          <a:bodyPr wrap="square" rtlCol="0">
            <a:spAutoFit/>
          </a:bodyPr>
          <a:lstStyle/>
          <a:p>
            <a:pPr algn="just"/>
            <a:r>
              <a:rPr lang="es-ES" sz="1400" dirty="0"/>
              <a:t>Se llama Evaluación de Impacto Ambiental (EIA) al procedimiento técnico-administrativo que sirve para identificar, evaluar y </a:t>
            </a:r>
            <a:r>
              <a:rPr lang="es-ES" sz="1400" b="1" dirty="0"/>
              <a:t>describir los impactos ambientales</a:t>
            </a:r>
            <a:r>
              <a:rPr lang="es-ES" sz="1400" dirty="0"/>
              <a:t> que producirá un </a:t>
            </a:r>
            <a:r>
              <a:rPr lang="es-ES" sz="1400" b="1" dirty="0"/>
              <a:t>proyecto</a:t>
            </a:r>
            <a:r>
              <a:rPr lang="es-ES" sz="1400" dirty="0"/>
              <a:t> en su </a:t>
            </a:r>
            <a:r>
              <a:rPr lang="es-ES" sz="1400" b="1" dirty="0"/>
              <a:t>entorno</a:t>
            </a:r>
            <a:r>
              <a:rPr lang="es-ES" sz="1400" dirty="0"/>
              <a:t> en caso de ser ejecutado, todo ello con el fin de que la administración competente pueda aceptarlo, rechazarlo o modificarlo.</a:t>
            </a:r>
          </a:p>
        </p:txBody>
      </p:sp>
      <p:pic>
        <p:nvPicPr>
          <p:cNvPr id="14" name="Imagen 13" descr="Imagen que contiene texto&#10;&#10;Descripción generada automáticamente">
            <a:extLst>
              <a:ext uri="{FF2B5EF4-FFF2-40B4-BE49-F238E27FC236}">
                <a16:creationId xmlns:a16="http://schemas.microsoft.com/office/drawing/2014/main" id="{DC5BB427-9191-4612-AAE0-A03EC59C0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756" y="2612659"/>
            <a:ext cx="6202488" cy="3073896"/>
          </a:xfrm>
          <a:prstGeom prst="rect">
            <a:avLst/>
          </a:prstGeom>
        </p:spPr>
      </p:pic>
    </p:spTree>
    <p:extLst>
      <p:ext uri="{BB962C8B-B14F-4D97-AF65-F5344CB8AC3E}">
        <p14:creationId xmlns:p14="http://schemas.microsoft.com/office/powerpoint/2010/main" val="301752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14</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dirty="0"/>
              <a:t>Podemos</a:t>
            </a:r>
            <a:r>
              <a:rPr lang="es-ES" b="1" dirty="0"/>
              <a:t> destacar que…</a:t>
            </a:r>
          </a:p>
        </p:txBody>
      </p:sp>
      <p:sp>
        <p:nvSpPr>
          <p:cNvPr id="12" name="Rectángulo 2">
            <a:extLst>
              <a:ext uri="{FF2B5EF4-FFF2-40B4-BE49-F238E27FC236}">
                <a16:creationId xmlns:a16="http://schemas.microsoft.com/office/drawing/2014/main" id="{48F053C0-462B-4B1F-B027-4B11FA012C70}"/>
              </a:ext>
            </a:extLst>
          </p:cNvPr>
          <p:cNvSpPr>
            <a:spLocks noChangeArrowheads="1"/>
          </p:cNvSpPr>
          <p:nvPr/>
        </p:nvSpPr>
        <p:spPr bwMode="auto">
          <a:xfrm>
            <a:off x="761913" y="2659194"/>
            <a:ext cx="74888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1800" dirty="0">
                <a:solidFill>
                  <a:schemeClr val="tx1">
                    <a:lumMod val="95000"/>
                    <a:lumOff val="5000"/>
                  </a:schemeClr>
                </a:solidFill>
                <a:latin typeface="+mn-lt"/>
                <a:cs typeface="Helvetica" panose="020B0604020202020204" pitchFamily="34" charset="0"/>
              </a:rPr>
              <a:t>Ya que en España hay </a:t>
            </a:r>
            <a:r>
              <a:rPr lang="es-ES" altLang="es-ES" sz="1800" b="1" dirty="0">
                <a:solidFill>
                  <a:schemeClr val="tx1">
                    <a:lumMod val="95000"/>
                    <a:lumOff val="5000"/>
                  </a:schemeClr>
                </a:solidFill>
                <a:latin typeface="+mn-lt"/>
                <a:cs typeface="Helvetica" panose="020B0604020202020204" pitchFamily="34" charset="0"/>
              </a:rPr>
              <a:t>más de 26 millones de viviendas</a:t>
            </a:r>
            <a:r>
              <a:rPr lang="es-ES" altLang="es-ES" sz="1800" dirty="0">
                <a:solidFill>
                  <a:schemeClr val="tx1">
                    <a:lumMod val="95000"/>
                    <a:lumOff val="5000"/>
                  </a:schemeClr>
                </a:solidFill>
                <a:latin typeface="+mn-lt"/>
                <a:cs typeface="Helvetica" panose="020B0604020202020204" pitchFamily="34" charset="0"/>
              </a:rPr>
              <a:t>, de las cuales casi el </a:t>
            </a:r>
            <a:r>
              <a:rPr lang="es-ES" altLang="es-ES" sz="1800" b="1" dirty="0">
                <a:solidFill>
                  <a:schemeClr val="tx1">
                    <a:lumMod val="95000"/>
                    <a:lumOff val="5000"/>
                  </a:schemeClr>
                </a:solidFill>
                <a:latin typeface="+mn-lt"/>
                <a:cs typeface="Helvetica" panose="020B0604020202020204" pitchFamily="34" charset="0"/>
              </a:rPr>
              <a:t>50% </a:t>
            </a:r>
            <a:r>
              <a:rPr lang="es-ES" altLang="es-ES" sz="1800" dirty="0">
                <a:solidFill>
                  <a:schemeClr val="tx1">
                    <a:lumMod val="95000"/>
                    <a:lumOff val="5000"/>
                  </a:schemeClr>
                </a:solidFill>
                <a:latin typeface="+mn-lt"/>
                <a:cs typeface="Helvetica" panose="020B0604020202020204" pitchFamily="34" charset="0"/>
              </a:rPr>
              <a:t>requiere rehabilitación y …</a:t>
            </a:r>
            <a:endParaRPr lang="es-ES" altLang="es-ES" sz="1400" dirty="0">
              <a:solidFill>
                <a:schemeClr val="tx1">
                  <a:lumMod val="95000"/>
                  <a:lumOff val="5000"/>
                </a:schemeClr>
              </a:solidFill>
              <a:latin typeface="+mn-lt"/>
              <a:cs typeface="Helvetica" panose="020B0604020202020204" pitchFamily="34" charset="0"/>
            </a:endParaRPr>
          </a:p>
        </p:txBody>
      </p:sp>
      <p:sp>
        <p:nvSpPr>
          <p:cNvPr id="13" name="Rectángulo 2">
            <a:extLst>
              <a:ext uri="{FF2B5EF4-FFF2-40B4-BE49-F238E27FC236}">
                <a16:creationId xmlns:a16="http://schemas.microsoft.com/office/drawing/2014/main" id="{816EA98E-EB7A-4842-A3DE-A794D47F1E62}"/>
              </a:ext>
            </a:extLst>
          </p:cNvPr>
          <p:cNvSpPr>
            <a:spLocks noChangeArrowheads="1"/>
          </p:cNvSpPr>
          <p:nvPr/>
        </p:nvSpPr>
        <p:spPr bwMode="auto">
          <a:xfrm>
            <a:off x="761913" y="1858491"/>
            <a:ext cx="74888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1800" dirty="0">
                <a:solidFill>
                  <a:schemeClr val="tx1">
                    <a:lumMod val="95000"/>
                    <a:lumOff val="5000"/>
                  </a:schemeClr>
                </a:solidFill>
                <a:latin typeface="+mn-lt"/>
                <a:cs typeface="Helvetica" panose="020B0604020202020204" pitchFamily="34" charset="0"/>
              </a:rPr>
              <a:t>…hoy en día, el futuro del sector de la construcción pasa por la </a:t>
            </a:r>
            <a:r>
              <a:rPr lang="es-ES" altLang="es-ES" sz="1800" b="1" dirty="0">
                <a:solidFill>
                  <a:schemeClr val="tx1">
                    <a:lumMod val="95000"/>
                    <a:lumOff val="5000"/>
                  </a:schemeClr>
                </a:solidFill>
                <a:latin typeface="+mn-lt"/>
                <a:cs typeface="Helvetica" panose="020B0604020202020204" pitchFamily="34" charset="0"/>
              </a:rPr>
              <a:t>rehabilitación y la edificación sostenible</a:t>
            </a:r>
            <a:r>
              <a:rPr lang="es-ES" altLang="es-ES" sz="1800" dirty="0">
                <a:solidFill>
                  <a:schemeClr val="tx1">
                    <a:lumMod val="95000"/>
                    <a:lumOff val="5000"/>
                  </a:schemeClr>
                </a:solidFill>
                <a:latin typeface="+mn-lt"/>
                <a:cs typeface="Helvetica" panose="020B0604020202020204" pitchFamily="34" charset="0"/>
              </a:rPr>
              <a:t>.</a:t>
            </a:r>
            <a:endParaRPr lang="es-ES" altLang="es-ES" sz="1400" dirty="0">
              <a:solidFill>
                <a:schemeClr val="tx1">
                  <a:lumMod val="95000"/>
                  <a:lumOff val="5000"/>
                </a:schemeClr>
              </a:solidFill>
              <a:latin typeface="+mn-lt"/>
              <a:cs typeface="Helvetica" panose="020B0604020202020204" pitchFamily="34" charset="0"/>
            </a:endParaRPr>
          </a:p>
        </p:txBody>
      </p:sp>
      <p:sp>
        <p:nvSpPr>
          <p:cNvPr id="14" name="Rectángulo 2">
            <a:extLst>
              <a:ext uri="{FF2B5EF4-FFF2-40B4-BE49-F238E27FC236}">
                <a16:creationId xmlns:a16="http://schemas.microsoft.com/office/drawing/2014/main" id="{965EF874-46FF-4BDB-9FF2-62F7F665FB20}"/>
              </a:ext>
            </a:extLst>
          </p:cNvPr>
          <p:cNvSpPr>
            <a:spLocks noChangeArrowheads="1"/>
          </p:cNvSpPr>
          <p:nvPr/>
        </p:nvSpPr>
        <p:spPr bwMode="auto">
          <a:xfrm>
            <a:off x="737828" y="3556789"/>
            <a:ext cx="748883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pPr>
            <a:r>
              <a:rPr lang="es-ES" sz="1800" dirty="0">
                <a:solidFill>
                  <a:schemeClr val="tx1">
                    <a:lumMod val="95000"/>
                    <a:lumOff val="5000"/>
                  </a:schemeClr>
                </a:solidFill>
                <a:latin typeface="+mn-lt"/>
                <a:cs typeface="Helvetica" panose="020B0604020202020204" pitchFamily="34" charset="0"/>
              </a:rPr>
              <a:t>… el </a:t>
            </a:r>
            <a:r>
              <a:rPr lang="es-ES" sz="1800" b="1" dirty="0">
                <a:solidFill>
                  <a:schemeClr val="tx1">
                    <a:lumMod val="95000"/>
                    <a:lumOff val="5000"/>
                  </a:schemeClr>
                </a:solidFill>
                <a:latin typeface="+mn-lt"/>
                <a:cs typeface="Helvetica" panose="020B0604020202020204" pitchFamily="34" charset="0"/>
              </a:rPr>
              <a:t>57% de los edificios de viviendas que existen en Euskadi</a:t>
            </a:r>
            <a:r>
              <a:rPr lang="es-ES" sz="1800" dirty="0">
                <a:solidFill>
                  <a:schemeClr val="tx1">
                    <a:lumMod val="95000"/>
                    <a:lumOff val="5000"/>
                  </a:schemeClr>
                </a:solidFill>
                <a:latin typeface="+mn-lt"/>
                <a:cs typeface="Helvetica" panose="020B0604020202020204" pitchFamily="34" charset="0"/>
              </a:rPr>
              <a:t> fue construido entre </a:t>
            </a:r>
            <a:r>
              <a:rPr lang="es-ES" sz="1800" b="1" dirty="0">
                <a:solidFill>
                  <a:schemeClr val="tx1">
                    <a:lumMod val="95000"/>
                    <a:lumOff val="5000"/>
                  </a:schemeClr>
                </a:solidFill>
                <a:latin typeface="+mn-lt"/>
                <a:cs typeface="Helvetica" panose="020B0604020202020204" pitchFamily="34" charset="0"/>
              </a:rPr>
              <a:t>1940 y 1980</a:t>
            </a:r>
            <a:r>
              <a:rPr lang="es-ES" sz="1800" dirty="0">
                <a:solidFill>
                  <a:schemeClr val="tx1">
                    <a:lumMod val="95000"/>
                    <a:lumOff val="5000"/>
                  </a:schemeClr>
                </a:solidFill>
                <a:latin typeface="+mn-lt"/>
                <a:cs typeface="Helvetica" panose="020B0604020202020204" pitchFamily="34" charset="0"/>
              </a:rPr>
              <a:t>, uno de los parques más antiguos del sur de Europa.</a:t>
            </a:r>
          </a:p>
        </p:txBody>
      </p:sp>
      <p:sp>
        <p:nvSpPr>
          <p:cNvPr id="15" name="Rectángulo 2">
            <a:extLst>
              <a:ext uri="{FF2B5EF4-FFF2-40B4-BE49-F238E27FC236}">
                <a16:creationId xmlns:a16="http://schemas.microsoft.com/office/drawing/2014/main" id="{3792D708-5B6F-4D56-88F6-F437D09CACB5}"/>
              </a:ext>
            </a:extLst>
          </p:cNvPr>
          <p:cNvSpPr>
            <a:spLocks noChangeArrowheads="1"/>
          </p:cNvSpPr>
          <p:nvPr/>
        </p:nvSpPr>
        <p:spPr bwMode="auto">
          <a:xfrm>
            <a:off x="737828" y="4768414"/>
            <a:ext cx="7488832"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2000" dirty="0">
                <a:solidFill>
                  <a:schemeClr val="tx1">
                    <a:lumMod val="95000"/>
                    <a:lumOff val="5000"/>
                  </a:schemeClr>
                </a:solidFill>
                <a:latin typeface="+mn-lt"/>
                <a:cs typeface="Helvetica" panose="020B0604020202020204" pitchFamily="34" charset="0"/>
              </a:rPr>
              <a:t>Un </a:t>
            </a:r>
            <a:r>
              <a:rPr lang="es-ES" altLang="es-ES" sz="2000" b="1" dirty="0">
                <a:solidFill>
                  <a:schemeClr val="tx1">
                    <a:lumMod val="95000"/>
                    <a:lumOff val="5000"/>
                  </a:schemeClr>
                </a:solidFill>
                <a:latin typeface="+mn-lt"/>
                <a:cs typeface="Helvetica" panose="020B0604020202020204" pitchFamily="34" charset="0"/>
              </a:rPr>
              <a:t>edificio sostenible </a:t>
            </a:r>
            <a:r>
              <a:rPr lang="es-ES" altLang="es-ES" sz="2000" dirty="0">
                <a:solidFill>
                  <a:schemeClr val="tx1">
                    <a:lumMod val="95000"/>
                    <a:lumOff val="5000"/>
                  </a:schemeClr>
                </a:solidFill>
                <a:latin typeface="+mn-lt"/>
                <a:cs typeface="Helvetica" panose="020B0604020202020204" pitchFamily="34" charset="0"/>
              </a:rPr>
              <a:t>supone un </a:t>
            </a:r>
            <a:r>
              <a:rPr lang="es-ES" altLang="es-ES" sz="2000" b="1" dirty="0">
                <a:solidFill>
                  <a:schemeClr val="tx1">
                    <a:lumMod val="95000"/>
                    <a:lumOff val="5000"/>
                  </a:schemeClr>
                </a:solidFill>
                <a:latin typeface="+mn-lt"/>
                <a:cs typeface="Helvetica" panose="020B0604020202020204" pitchFamily="34" charset="0"/>
              </a:rPr>
              <a:t>ahorro de un 8% de los costos operativos </a:t>
            </a:r>
            <a:r>
              <a:rPr lang="es-ES" altLang="es-ES" sz="2000" dirty="0">
                <a:solidFill>
                  <a:schemeClr val="tx1">
                    <a:lumMod val="95000"/>
                    <a:lumOff val="5000"/>
                  </a:schemeClr>
                </a:solidFill>
                <a:latin typeface="+mn-lt"/>
                <a:cs typeface="Helvetica" panose="020B0604020202020204" pitchFamily="34" charset="0"/>
              </a:rPr>
              <a:t>en el primer año y un aumento de la </a:t>
            </a:r>
            <a:r>
              <a:rPr lang="es-ES" altLang="es-ES" sz="2000" b="1" dirty="0">
                <a:solidFill>
                  <a:schemeClr val="tx1">
                    <a:lumMod val="95000"/>
                    <a:lumOff val="5000"/>
                  </a:schemeClr>
                </a:solidFill>
                <a:latin typeface="+mn-lt"/>
                <a:cs typeface="Helvetica" panose="020B0604020202020204" pitchFamily="34" charset="0"/>
              </a:rPr>
              <a:t>valorización de los activos inmobiliarios </a:t>
            </a:r>
            <a:r>
              <a:rPr lang="es-ES" altLang="es-ES" sz="2000" dirty="0">
                <a:solidFill>
                  <a:schemeClr val="tx1">
                    <a:lumMod val="95000"/>
                    <a:lumOff val="5000"/>
                  </a:schemeClr>
                </a:solidFill>
                <a:latin typeface="+mn-lt"/>
                <a:cs typeface="Helvetica" panose="020B0604020202020204" pitchFamily="34" charset="0"/>
              </a:rPr>
              <a:t>de un </a:t>
            </a:r>
            <a:r>
              <a:rPr lang="es-ES" altLang="es-ES" sz="2000" b="1" dirty="0">
                <a:solidFill>
                  <a:schemeClr val="tx1">
                    <a:lumMod val="95000"/>
                    <a:lumOff val="5000"/>
                  </a:schemeClr>
                </a:solidFill>
                <a:latin typeface="+mn-lt"/>
                <a:cs typeface="Helvetica" panose="020B0604020202020204" pitchFamily="34" charset="0"/>
              </a:rPr>
              <a:t>7%</a:t>
            </a:r>
            <a:r>
              <a:rPr lang="es-ES" altLang="es-ES" sz="2000" dirty="0">
                <a:solidFill>
                  <a:schemeClr val="tx1">
                    <a:lumMod val="95000"/>
                    <a:lumOff val="5000"/>
                  </a:schemeClr>
                </a:solidFill>
                <a:latin typeface="+mn-lt"/>
                <a:cs typeface="Helvetica" panose="020B0604020202020204" pitchFamily="34" charset="0"/>
              </a:rPr>
              <a:t>.</a:t>
            </a:r>
          </a:p>
        </p:txBody>
      </p:sp>
    </p:spTree>
    <p:extLst>
      <p:ext uri="{BB962C8B-B14F-4D97-AF65-F5344CB8AC3E}">
        <p14:creationId xmlns:p14="http://schemas.microsoft.com/office/powerpoint/2010/main" val="11403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a:extLst>
              <a:ext uri="{28A0092B-C50C-407E-A947-70E740481C1C}">
                <a14:useLocalDpi xmlns:a14="http://schemas.microsoft.com/office/drawing/2010/main" val="0"/>
              </a:ext>
            </a:extLst>
          </a:blip>
          <a:srcRect l="36697"/>
          <a:stretch/>
        </p:blipFill>
        <p:spPr>
          <a:xfrm>
            <a:off x="3455798" y="4088739"/>
            <a:ext cx="5651690" cy="1932549"/>
          </a:xfrm>
          <a:prstGeom prst="rect">
            <a:avLst/>
          </a:prstGeom>
        </p:spPr>
      </p:pic>
      <p:sp>
        <p:nvSpPr>
          <p:cNvPr id="12" name="Rectangle 3"/>
          <p:cNvSpPr/>
          <p:nvPr/>
        </p:nvSpPr>
        <p:spPr bwMode="auto">
          <a:xfrm>
            <a:off x="1043608" y="6453336"/>
            <a:ext cx="7920880" cy="72008"/>
          </a:xfrm>
          <a:prstGeom prst="rect">
            <a:avLst/>
          </a:prstGeom>
          <a:solidFill>
            <a:srgbClr val="C60C30"/>
          </a:solidFill>
          <a:ln w="12700" cap="rnd" cmpd="sng" algn="ctr">
            <a:solidFill>
              <a:srgbClr val="C60C3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eaLnBrk="0" hangingPunct="0">
              <a:defRPr/>
            </a:pPr>
            <a:endParaRPr kumimoji="1" lang="es-MX" sz="1000" b="1" kern="0">
              <a:solidFill>
                <a:prstClr val="black"/>
              </a:solidFill>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10444"/>
            <a:ext cx="1475656" cy="530924"/>
          </a:xfrm>
          <a:prstGeom prst="rect">
            <a:avLst/>
          </a:prstGeom>
        </p:spPr>
      </p:pic>
      <p:sp>
        <p:nvSpPr>
          <p:cNvPr id="15" name="Rectángulo 2"/>
          <p:cNvSpPr>
            <a:spLocks noChangeArrowheads="1"/>
          </p:cNvSpPr>
          <p:nvPr/>
        </p:nvSpPr>
        <p:spPr bwMode="auto">
          <a:xfrm>
            <a:off x="-36512" y="3255948"/>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2000" b="1" dirty="0">
                <a:solidFill>
                  <a:schemeClr val="tx1">
                    <a:lumMod val="95000"/>
                    <a:lumOff val="5000"/>
                  </a:schemeClr>
                </a:solidFill>
                <a:latin typeface="Helvetica" pitchFamily="34" charset="0"/>
              </a:rPr>
              <a:t>Prioridades en Europa y Euskadi en construcción sostenible</a:t>
            </a:r>
            <a:endParaRPr lang="es-ES" altLang="es-ES" sz="2000" dirty="0">
              <a:latin typeface="+mn-lt"/>
              <a:cs typeface="Arial" panose="020B0604020202020204" pitchFamily="34" charset="0"/>
            </a:endParaRPr>
          </a:p>
        </p:txBody>
      </p:sp>
      <p:sp>
        <p:nvSpPr>
          <p:cNvPr id="4" name="Rectángulo 3"/>
          <p:cNvSpPr/>
          <p:nvPr/>
        </p:nvSpPr>
        <p:spPr>
          <a:xfrm>
            <a:off x="4479667" y="3244334"/>
            <a:ext cx="313718" cy="369332"/>
          </a:xfrm>
          <a:prstGeom prst="rect">
            <a:avLst/>
          </a:prstGeom>
        </p:spPr>
        <p:txBody>
          <a:bodyPr wrap="none">
            <a:spAutoFit/>
          </a:bodyPr>
          <a:lstStyle/>
          <a:p>
            <a:r>
              <a:rPr lang="es-ES"/>
              <a:t> </a:t>
            </a:r>
          </a:p>
        </p:txBody>
      </p:sp>
      <p:grpSp>
        <p:nvGrpSpPr>
          <p:cNvPr id="9" name="32 Grupo"/>
          <p:cNvGrpSpPr>
            <a:grpSpLocks/>
          </p:cNvGrpSpPr>
          <p:nvPr/>
        </p:nvGrpSpPr>
        <p:grpSpPr bwMode="auto">
          <a:xfrm>
            <a:off x="0" y="1274837"/>
            <a:ext cx="9144000" cy="1362075"/>
            <a:chOff x="0" y="1052736"/>
            <a:chExt cx="9144000" cy="1362075"/>
          </a:xfrm>
        </p:grpSpPr>
        <p:pic>
          <p:nvPicPr>
            <p:cNvPr id="13"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l="4556"/>
            <a:stretch>
              <a:fillRect/>
            </a:stretch>
          </p:blipFill>
          <p:spPr bwMode="auto">
            <a:xfrm>
              <a:off x="0" y="1052736"/>
              <a:ext cx="227273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068"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96"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r="8539"/>
            <a:stretch>
              <a:fillRect/>
            </a:stretch>
          </p:blipFill>
          <p:spPr bwMode="auto">
            <a:xfrm>
              <a:off x="6966084" y="1052736"/>
              <a:ext cx="2177916"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15 Rectángulo">
            <a:extLst>
              <a:ext uri="{FF2B5EF4-FFF2-40B4-BE49-F238E27FC236}">
                <a16:creationId xmlns:a16="http://schemas.microsoft.com/office/drawing/2014/main" id="{5A4E79CA-046E-4978-8901-6DC975DB7E9E}"/>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9307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16</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Objetivos Desarrollo Sostenible (ODS)</a:t>
            </a:r>
            <a:endParaRPr lang="es-ES" sz="2000" b="1" dirty="0">
              <a:solidFill>
                <a:srgbClr val="C60C30"/>
              </a:solidFill>
              <a:latin typeface="Helvetica" pitchFamily="34" charset="0"/>
              <a:ea typeface="+mn-ea"/>
              <a:cs typeface="+mn-cs"/>
            </a:endParaRPr>
          </a:p>
        </p:txBody>
      </p:sp>
      <p:cxnSp>
        <p:nvCxnSpPr>
          <p:cNvPr id="5" name="Conector recto 4">
            <a:extLst>
              <a:ext uri="{FF2B5EF4-FFF2-40B4-BE49-F238E27FC236}">
                <a16:creationId xmlns:a16="http://schemas.microsoft.com/office/drawing/2014/main" id="{524551BC-CEEC-4CB7-BF3A-B5745954219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sp>
        <p:nvSpPr>
          <p:cNvPr id="2" name="Rectángulo 1">
            <a:extLst>
              <a:ext uri="{FF2B5EF4-FFF2-40B4-BE49-F238E27FC236}">
                <a16:creationId xmlns:a16="http://schemas.microsoft.com/office/drawing/2014/main" id="{0D73C544-A7D4-4A04-8755-71ACB8278E57}"/>
              </a:ext>
            </a:extLst>
          </p:cNvPr>
          <p:cNvSpPr/>
          <p:nvPr/>
        </p:nvSpPr>
        <p:spPr>
          <a:xfrm>
            <a:off x="259827" y="1159873"/>
            <a:ext cx="8596580" cy="830997"/>
          </a:xfrm>
          <a:prstGeom prst="rect">
            <a:avLst/>
          </a:prstGeom>
        </p:spPr>
        <p:txBody>
          <a:bodyPr wrap="square">
            <a:spAutoFit/>
          </a:bodyPr>
          <a:lstStyle/>
          <a:p>
            <a:pPr algn="just"/>
            <a:r>
              <a:rPr lang="es-ES" sz="1600" dirty="0"/>
              <a:t>La Agenda 2030 de las Naciones Unidas, aprobada por los dirigentes mundiales en 2015, constituye el nuevo marco para el desarrollo sostenible a nivel mundial y establece </a:t>
            </a:r>
            <a:r>
              <a:rPr lang="es-ES" sz="1600" b="1" u="sng" dirty="0">
                <a:solidFill>
                  <a:srgbClr val="C00000"/>
                </a:solidFill>
                <a:hlinkClick r:id="rId3">
                  <a:extLst>
                    <a:ext uri="{A12FA001-AC4F-418D-AE19-62706E023703}">
                      <ahyp:hlinkClr xmlns:ahyp="http://schemas.microsoft.com/office/drawing/2018/hyperlinkcolor" val="tx"/>
                    </a:ext>
                  </a:extLst>
                </a:hlinkClick>
              </a:rPr>
              <a:t>17 Objetivos de Desarrollo Sostenible</a:t>
            </a:r>
            <a:r>
              <a:rPr lang="es-ES" sz="1600" dirty="0">
                <a:solidFill>
                  <a:srgbClr val="C00000"/>
                </a:solidFill>
              </a:rPr>
              <a:t> (ODS)</a:t>
            </a:r>
            <a:r>
              <a:rPr lang="es-ES" sz="1600" dirty="0"/>
              <a:t>. </a:t>
            </a:r>
          </a:p>
        </p:txBody>
      </p:sp>
      <p:pic>
        <p:nvPicPr>
          <p:cNvPr id="20" name="Imagen 19">
            <a:extLst>
              <a:ext uri="{FF2B5EF4-FFF2-40B4-BE49-F238E27FC236}">
                <a16:creationId xmlns:a16="http://schemas.microsoft.com/office/drawing/2014/main" id="{991823F8-93FF-4DB8-AC19-782D2C34E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828" y="2274768"/>
            <a:ext cx="7770599" cy="3761904"/>
          </a:xfrm>
          <a:prstGeom prst="rect">
            <a:avLst/>
          </a:prstGeom>
        </p:spPr>
      </p:pic>
      <p:sp>
        <p:nvSpPr>
          <p:cNvPr id="12" name="Rectángulo 11">
            <a:extLst>
              <a:ext uri="{FF2B5EF4-FFF2-40B4-BE49-F238E27FC236}">
                <a16:creationId xmlns:a16="http://schemas.microsoft.com/office/drawing/2014/main" id="{486A646F-96A5-4C75-8C83-61D585A47296}"/>
              </a:ext>
            </a:extLst>
          </p:cNvPr>
          <p:cNvSpPr/>
          <p:nvPr/>
        </p:nvSpPr>
        <p:spPr>
          <a:xfrm>
            <a:off x="737828" y="3567297"/>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1D6C8698-CEC7-4DEF-99A5-0312EF64F487}"/>
              </a:ext>
            </a:extLst>
          </p:cNvPr>
          <p:cNvSpPr/>
          <p:nvPr/>
        </p:nvSpPr>
        <p:spPr>
          <a:xfrm>
            <a:off x="3352305" y="3566057"/>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7591692B-1A43-4D0E-B7BB-3AA97A8B3FBD}"/>
              </a:ext>
            </a:extLst>
          </p:cNvPr>
          <p:cNvSpPr/>
          <p:nvPr/>
        </p:nvSpPr>
        <p:spPr>
          <a:xfrm>
            <a:off x="6018104" y="3566056"/>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F51A0646-A5B7-4A1B-B070-41F3437F98DC}"/>
              </a:ext>
            </a:extLst>
          </p:cNvPr>
          <p:cNvSpPr/>
          <p:nvPr/>
        </p:nvSpPr>
        <p:spPr>
          <a:xfrm>
            <a:off x="7332101" y="3566056"/>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EB6A0CD0-29F2-4945-9F21-868F2241EBBB}"/>
              </a:ext>
            </a:extLst>
          </p:cNvPr>
          <p:cNvSpPr/>
          <p:nvPr/>
        </p:nvSpPr>
        <p:spPr>
          <a:xfrm>
            <a:off x="737828" y="4859826"/>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7FE2E770-8ED9-4FEE-B561-F6EFCC1C199A}"/>
              </a:ext>
            </a:extLst>
          </p:cNvPr>
          <p:cNvSpPr/>
          <p:nvPr/>
        </p:nvSpPr>
        <p:spPr>
          <a:xfrm>
            <a:off x="6013932" y="4857344"/>
            <a:ext cx="1169876" cy="1176845"/>
          </a:xfrm>
          <a:prstGeom prst="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2461B1E8-1E73-4A00-806F-C4FF0AC87477}"/>
              </a:ext>
            </a:extLst>
          </p:cNvPr>
          <p:cNvSpPr/>
          <p:nvPr/>
        </p:nvSpPr>
        <p:spPr>
          <a:xfrm>
            <a:off x="1720210" y="6266634"/>
            <a:ext cx="2294218" cy="246221"/>
          </a:xfrm>
          <a:prstGeom prst="rect">
            <a:avLst/>
          </a:prstGeom>
        </p:spPr>
        <p:txBody>
          <a:bodyPr wrap="none">
            <a:spAutoFit/>
          </a:bodyPr>
          <a:lstStyle/>
          <a:p>
            <a:r>
              <a:rPr lang="es-ES" sz="1000" dirty="0">
                <a:hlinkClick r:id="rId5"/>
              </a:rPr>
              <a:t>Fuente: https://www.pactomundial.org/</a:t>
            </a:r>
            <a:endParaRPr lang="es-ES" sz="1000" dirty="0"/>
          </a:p>
        </p:txBody>
      </p:sp>
    </p:spTree>
    <p:extLst>
      <p:ext uri="{BB962C8B-B14F-4D97-AF65-F5344CB8AC3E}">
        <p14:creationId xmlns:p14="http://schemas.microsoft.com/office/powerpoint/2010/main" val="352742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17</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Objetivos Desarrollo Sostenible (ODS)</a:t>
            </a:r>
            <a:endParaRPr lang="es-ES" sz="2000" b="1" dirty="0">
              <a:solidFill>
                <a:srgbClr val="C60C30"/>
              </a:solidFill>
              <a:latin typeface="Helvetica" pitchFamily="34" charset="0"/>
              <a:ea typeface="+mn-ea"/>
              <a:cs typeface="+mn-cs"/>
            </a:endParaRPr>
          </a:p>
        </p:txBody>
      </p:sp>
      <p:cxnSp>
        <p:nvCxnSpPr>
          <p:cNvPr id="5" name="Conector recto 4">
            <a:extLst>
              <a:ext uri="{FF2B5EF4-FFF2-40B4-BE49-F238E27FC236}">
                <a16:creationId xmlns:a16="http://schemas.microsoft.com/office/drawing/2014/main" id="{524551BC-CEEC-4CB7-BF3A-B5745954219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pic>
        <p:nvPicPr>
          <p:cNvPr id="18" name="Imagen 17" descr="Imagen que contiene dibujo&#10;&#10;Descripción generada automáticamente">
            <a:extLst>
              <a:ext uri="{FF2B5EF4-FFF2-40B4-BE49-F238E27FC236}">
                <a16:creationId xmlns:a16="http://schemas.microsoft.com/office/drawing/2014/main" id="{59E4B2F7-A1D4-4A4D-BF8E-FC5FEE6CA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58" y="1288218"/>
            <a:ext cx="1154411" cy="1169701"/>
          </a:xfrm>
          <a:prstGeom prst="rect">
            <a:avLst/>
          </a:prstGeom>
        </p:spPr>
      </p:pic>
      <p:pic>
        <p:nvPicPr>
          <p:cNvPr id="19" name="Imagen 18" descr="Imagen que contiene dibujo&#10;&#10;Descripción generada automáticamente">
            <a:extLst>
              <a:ext uri="{FF2B5EF4-FFF2-40B4-BE49-F238E27FC236}">
                <a16:creationId xmlns:a16="http://schemas.microsoft.com/office/drawing/2014/main" id="{535F9DD2-39EB-4940-9D9B-D5AF81156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19" y="2816447"/>
            <a:ext cx="1154411" cy="1164802"/>
          </a:xfrm>
          <a:prstGeom prst="rect">
            <a:avLst/>
          </a:prstGeom>
        </p:spPr>
      </p:pic>
      <p:pic>
        <p:nvPicPr>
          <p:cNvPr id="21" name="Imagen 20" descr="Imagen que contiene dibujo, alimentos&#10;&#10;Descripción generada automáticamente">
            <a:extLst>
              <a:ext uri="{FF2B5EF4-FFF2-40B4-BE49-F238E27FC236}">
                <a16:creationId xmlns:a16="http://schemas.microsoft.com/office/drawing/2014/main" id="{AB1720A4-0CDF-4D4D-9B87-78B0284A7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820" y="4471396"/>
            <a:ext cx="1145408" cy="1169705"/>
          </a:xfrm>
          <a:prstGeom prst="rect">
            <a:avLst/>
          </a:prstGeom>
        </p:spPr>
      </p:pic>
      <p:sp>
        <p:nvSpPr>
          <p:cNvPr id="4" name="Rectángulo 3">
            <a:extLst>
              <a:ext uri="{FF2B5EF4-FFF2-40B4-BE49-F238E27FC236}">
                <a16:creationId xmlns:a16="http://schemas.microsoft.com/office/drawing/2014/main" id="{5214F8BE-16F2-491B-8D87-BF6B4ADE56DF}"/>
              </a:ext>
            </a:extLst>
          </p:cNvPr>
          <p:cNvSpPr/>
          <p:nvPr/>
        </p:nvSpPr>
        <p:spPr>
          <a:xfrm>
            <a:off x="1970865" y="1288219"/>
            <a:ext cx="6849606" cy="1077218"/>
          </a:xfrm>
          <a:prstGeom prst="rect">
            <a:avLst/>
          </a:prstGeom>
        </p:spPr>
        <p:txBody>
          <a:bodyPr wrap="square">
            <a:spAutoFit/>
          </a:bodyPr>
          <a:lstStyle/>
          <a:p>
            <a:pPr algn="just"/>
            <a:r>
              <a:rPr lang="es-ES" sz="1600" dirty="0"/>
              <a:t>Acceso universal a los </a:t>
            </a:r>
            <a:r>
              <a:rPr lang="es-ES" sz="1600" b="1" dirty="0"/>
              <a:t>servicios de energía modernos</a:t>
            </a:r>
            <a:r>
              <a:rPr lang="es-ES" sz="1600" dirty="0"/>
              <a:t>, mejorar el rendimiento energético y </a:t>
            </a:r>
            <a:r>
              <a:rPr lang="es-ES" sz="1600" b="1" dirty="0"/>
              <a:t>aumentar el uso de fuentes renovables</a:t>
            </a:r>
            <a:r>
              <a:rPr lang="es-ES" sz="1600" dirty="0"/>
              <a:t> para crear </a:t>
            </a:r>
            <a:r>
              <a:rPr lang="es-ES" sz="1600" b="1" dirty="0"/>
              <a:t>comunidades</a:t>
            </a:r>
            <a:r>
              <a:rPr lang="es-ES" sz="1600" dirty="0"/>
              <a:t> más </a:t>
            </a:r>
            <a:r>
              <a:rPr lang="es-ES" sz="1600" b="1" dirty="0"/>
              <a:t>sostenibles e inclusivas </a:t>
            </a:r>
            <a:r>
              <a:rPr lang="es-ES" sz="1600" dirty="0"/>
              <a:t>y para la resiliencia ante problemas ambientales como el cambio climático.</a:t>
            </a:r>
          </a:p>
        </p:txBody>
      </p:sp>
      <p:sp>
        <p:nvSpPr>
          <p:cNvPr id="9" name="Rectángulo 8">
            <a:extLst>
              <a:ext uri="{FF2B5EF4-FFF2-40B4-BE49-F238E27FC236}">
                <a16:creationId xmlns:a16="http://schemas.microsoft.com/office/drawing/2014/main" id="{A2878034-EFE0-473B-A15C-65881F371D07}"/>
              </a:ext>
            </a:extLst>
          </p:cNvPr>
          <p:cNvSpPr/>
          <p:nvPr/>
        </p:nvSpPr>
        <p:spPr>
          <a:xfrm>
            <a:off x="1970865" y="2897500"/>
            <a:ext cx="6849606" cy="830997"/>
          </a:xfrm>
          <a:prstGeom prst="rect">
            <a:avLst/>
          </a:prstGeom>
        </p:spPr>
        <p:txBody>
          <a:bodyPr wrap="square">
            <a:spAutoFit/>
          </a:bodyPr>
          <a:lstStyle/>
          <a:p>
            <a:pPr algn="just"/>
            <a:r>
              <a:rPr lang="es-ES" sz="1600" b="1" dirty="0"/>
              <a:t>Progreso tecnológico </a:t>
            </a:r>
            <a:r>
              <a:rPr lang="es-ES" sz="1600" dirty="0"/>
              <a:t>para alcanzar los </a:t>
            </a:r>
            <a:r>
              <a:rPr lang="es-ES" sz="1600" b="1" dirty="0"/>
              <a:t>objetivos medioambientales</a:t>
            </a:r>
            <a:r>
              <a:rPr lang="es-ES" sz="1600" dirty="0"/>
              <a:t>, como el aumento de los recursos y la eficiencia energética. Invertir en alta tecnología que domine las producciones manufactureras para </a:t>
            </a:r>
            <a:r>
              <a:rPr lang="es-ES" sz="1600" b="1" dirty="0"/>
              <a:t>aumentar la eficiencia</a:t>
            </a:r>
            <a:r>
              <a:rPr lang="es-ES" sz="1600" dirty="0"/>
              <a:t>.</a:t>
            </a:r>
          </a:p>
        </p:txBody>
      </p:sp>
      <p:sp>
        <p:nvSpPr>
          <p:cNvPr id="24" name="Rectángulo 23">
            <a:extLst>
              <a:ext uri="{FF2B5EF4-FFF2-40B4-BE49-F238E27FC236}">
                <a16:creationId xmlns:a16="http://schemas.microsoft.com/office/drawing/2014/main" id="{A8550807-FCE2-4147-AF1C-FF6E9D3B5F83}"/>
              </a:ext>
            </a:extLst>
          </p:cNvPr>
          <p:cNvSpPr/>
          <p:nvPr/>
        </p:nvSpPr>
        <p:spPr>
          <a:xfrm>
            <a:off x="1970865" y="4435031"/>
            <a:ext cx="6849606" cy="1323439"/>
          </a:xfrm>
          <a:prstGeom prst="rect">
            <a:avLst/>
          </a:prstGeom>
        </p:spPr>
        <p:txBody>
          <a:bodyPr wrap="square">
            <a:spAutoFit/>
          </a:bodyPr>
          <a:lstStyle/>
          <a:p>
            <a:pPr algn="just"/>
            <a:r>
              <a:rPr lang="es-ES" sz="1600" dirty="0"/>
              <a:t>En los últimos decenios el mundo ha experimentado un crecimiento urbano significativo. En 2015, cerca de 4000 millones de personas vivía en ciudades y se prevé que ese número aumente hasta unos 5000 millones para 2030. </a:t>
            </a:r>
          </a:p>
          <a:p>
            <a:pPr algn="just"/>
            <a:r>
              <a:rPr lang="es-ES" sz="1600" b="1" dirty="0"/>
              <a:t>Mejorar la planificación y la gestión urbanas </a:t>
            </a:r>
            <a:r>
              <a:rPr lang="es-ES" sz="1600" dirty="0"/>
              <a:t>para que los </a:t>
            </a:r>
            <a:r>
              <a:rPr lang="es-ES" sz="1600" b="1" dirty="0"/>
              <a:t>espacios urbanos </a:t>
            </a:r>
            <a:r>
              <a:rPr lang="es-ES" sz="1600" dirty="0"/>
              <a:t>del mundo sean más </a:t>
            </a:r>
            <a:r>
              <a:rPr lang="es-ES" sz="1600" b="1" dirty="0"/>
              <a:t>inclusivos, seguros, resilientes y sostenibles</a:t>
            </a:r>
            <a:r>
              <a:rPr lang="es-ES" sz="1600" dirty="0"/>
              <a:t>. </a:t>
            </a:r>
          </a:p>
        </p:txBody>
      </p:sp>
      <p:sp>
        <p:nvSpPr>
          <p:cNvPr id="26" name="Rectángulo 25">
            <a:extLst>
              <a:ext uri="{FF2B5EF4-FFF2-40B4-BE49-F238E27FC236}">
                <a16:creationId xmlns:a16="http://schemas.microsoft.com/office/drawing/2014/main" id="{773D78B9-65D0-4E95-847B-3CDF36051CBE}"/>
              </a:ext>
            </a:extLst>
          </p:cNvPr>
          <p:cNvSpPr/>
          <p:nvPr/>
        </p:nvSpPr>
        <p:spPr>
          <a:xfrm>
            <a:off x="1720210" y="6266634"/>
            <a:ext cx="2294218" cy="246221"/>
          </a:xfrm>
          <a:prstGeom prst="rect">
            <a:avLst/>
          </a:prstGeom>
        </p:spPr>
        <p:txBody>
          <a:bodyPr wrap="none">
            <a:spAutoFit/>
          </a:bodyPr>
          <a:lstStyle/>
          <a:p>
            <a:r>
              <a:rPr lang="es-ES" sz="1000" dirty="0">
                <a:hlinkClick r:id="rId6"/>
              </a:rPr>
              <a:t>Fuente: https://www.pactomundial.org/</a:t>
            </a:r>
            <a:endParaRPr lang="es-ES" sz="1000" dirty="0"/>
          </a:p>
        </p:txBody>
      </p:sp>
    </p:spTree>
    <p:extLst>
      <p:ext uri="{BB962C8B-B14F-4D97-AF65-F5344CB8AC3E}">
        <p14:creationId xmlns:p14="http://schemas.microsoft.com/office/powerpoint/2010/main" val="2571849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18</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Objetivos Desarrollo Sostenible (ODS)</a:t>
            </a:r>
            <a:endParaRPr lang="es-ES" sz="2000" b="1" dirty="0">
              <a:solidFill>
                <a:srgbClr val="C60C30"/>
              </a:solidFill>
              <a:latin typeface="Helvetica" pitchFamily="34" charset="0"/>
              <a:ea typeface="+mn-ea"/>
              <a:cs typeface="+mn-cs"/>
            </a:endParaRPr>
          </a:p>
        </p:txBody>
      </p:sp>
      <p:cxnSp>
        <p:nvCxnSpPr>
          <p:cNvPr id="5" name="Conector recto 4">
            <a:extLst>
              <a:ext uri="{FF2B5EF4-FFF2-40B4-BE49-F238E27FC236}">
                <a16:creationId xmlns:a16="http://schemas.microsoft.com/office/drawing/2014/main" id="{524551BC-CEEC-4CB7-BF3A-B5745954219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pic>
        <p:nvPicPr>
          <p:cNvPr id="22" name="Imagen 21" descr="Imagen que contiene dibujo, alimentos&#10;&#10;Descripción generada automáticamente">
            <a:extLst>
              <a:ext uri="{FF2B5EF4-FFF2-40B4-BE49-F238E27FC236}">
                <a16:creationId xmlns:a16="http://schemas.microsoft.com/office/drawing/2014/main" id="{E2F40F35-5CCE-47CF-AEBA-6E7BF9EF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01" y="1289787"/>
            <a:ext cx="1222812" cy="1205426"/>
          </a:xfrm>
          <a:prstGeom prst="rect">
            <a:avLst/>
          </a:prstGeom>
        </p:spPr>
      </p:pic>
      <p:pic>
        <p:nvPicPr>
          <p:cNvPr id="23" name="Imagen 22">
            <a:extLst>
              <a:ext uri="{FF2B5EF4-FFF2-40B4-BE49-F238E27FC236}">
                <a16:creationId xmlns:a16="http://schemas.microsoft.com/office/drawing/2014/main" id="{9044D85D-A5D5-4D1A-964D-557CFB78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00" y="2995559"/>
            <a:ext cx="1222813" cy="1205426"/>
          </a:xfrm>
          <a:prstGeom prst="rect">
            <a:avLst/>
          </a:prstGeom>
        </p:spPr>
      </p:pic>
      <p:pic>
        <p:nvPicPr>
          <p:cNvPr id="3" name="Imagen 2">
            <a:extLst>
              <a:ext uri="{FF2B5EF4-FFF2-40B4-BE49-F238E27FC236}">
                <a16:creationId xmlns:a16="http://schemas.microsoft.com/office/drawing/2014/main" id="{2D785D89-71F5-4B60-8396-B0F6AD8D53F9}"/>
              </a:ext>
            </a:extLst>
          </p:cNvPr>
          <p:cNvPicPr>
            <a:picLocks noChangeAspect="1"/>
          </p:cNvPicPr>
          <p:nvPr/>
        </p:nvPicPr>
        <p:blipFill>
          <a:blip r:embed="rId5"/>
          <a:stretch>
            <a:fillRect/>
          </a:stretch>
        </p:blipFill>
        <p:spPr>
          <a:xfrm>
            <a:off x="526857" y="4701332"/>
            <a:ext cx="1205426" cy="1205426"/>
          </a:xfrm>
          <a:prstGeom prst="rect">
            <a:avLst/>
          </a:prstGeom>
        </p:spPr>
      </p:pic>
      <p:sp>
        <p:nvSpPr>
          <p:cNvPr id="2" name="Rectángulo 1">
            <a:extLst>
              <a:ext uri="{FF2B5EF4-FFF2-40B4-BE49-F238E27FC236}">
                <a16:creationId xmlns:a16="http://schemas.microsoft.com/office/drawing/2014/main" id="{B1273C3B-9372-4E49-8278-27ABE49C5788}"/>
              </a:ext>
            </a:extLst>
          </p:cNvPr>
          <p:cNvSpPr/>
          <p:nvPr/>
        </p:nvSpPr>
        <p:spPr>
          <a:xfrm>
            <a:off x="2009089" y="1348737"/>
            <a:ext cx="6811382" cy="1077218"/>
          </a:xfrm>
          <a:prstGeom prst="rect">
            <a:avLst/>
          </a:prstGeom>
        </p:spPr>
        <p:txBody>
          <a:bodyPr wrap="square">
            <a:spAutoFit/>
          </a:bodyPr>
          <a:lstStyle/>
          <a:p>
            <a:pPr algn="just"/>
            <a:r>
              <a:rPr lang="es-ES" sz="1600" dirty="0"/>
              <a:t>El </a:t>
            </a:r>
            <a:r>
              <a:rPr lang="es-ES" sz="1600" b="1" dirty="0"/>
              <a:t>consumo y la producción sostenible </a:t>
            </a:r>
            <a:r>
              <a:rPr lang="es-ES" sz="1600" dirty="0"/>
              <a:t>consisten en fomentar el </a:t>
            </a:r>
            <a:r>
              <a:rPr lang="es-ES" sz="1600" b="1" dirty="0"/>
              <a:t>uso eficiente de los recursos y la energía</a:t>
            </a:r>
            <a:r>
              <a:rPr lang="es-ES" sz="1600" dirty="0"/>
              <a:t>, la construcción </a:t>
            </a:r>
            <a:r>
              <a:rPr lang="es-ES" sz="1600" b="1" dirty="0"/>
              <a:t>de infraestructuras que no dañen el medio ambiente</a:t>
            </a:r>
            <a:r>
              <a:rPr lang="es-ES" sz="1600" dirty="0"/>
              <a:t>, la mejora del acceso a los servicios básicos y la creación de empleos ecológicos.</a:t>
            </a:r>
          </a:p>
        </p:txBody>
      </p:sp>
      <p:sp>
        <p:nvSpPr>
          <p:cNvPr id="20" name="Rectángulo 19">
            <a:extLst>
              <a:ext uri="{FF2B5EF4-FFF2-40B4-BE49-F238E27FC236}">
                <a16:creationId xmlns:a16="http://schemas.microsoft.com/office/drawing/2014/main" id="{D05EFD9E-BA0E-42A8-9257-82C439281B4B}"/>
              </a:ext>
            </a:extLst>
          </p:cNvPr>
          <p:cNvSpPr/>
          <p:nvPr/>
        </p:nvSpPr>
        <p:spPr>
          <a:xfrm>
            <a:off x="2009090" y="3124741"/>
            <a:ext cx="6811382" cy="830997"/>
          </a:xfrm>
          <a:prstGeom prst="rect">
            <a:avLst/>
          </a:prstGeom>
        </p:spPr>
        <p:txBody>
          <a:bodyPr wrap="square">
            <a:spAutoFit/>
          </a:bodyPr>
          <a:lstStyle/>
          <a:p>
            <a:pPr algn="just"/>
            <a:r>
              <a:rPr lang="es-ES" sz="1600" dirty="0"/>
              <a:t>El cambio climático afecta a todos los países en todos los continentes, produciendo un impacto negativo en su economía, la vida de las personas y las comunidades. En un futuro se prevé que las consecuencias serán peores. </a:t>
            </a:r>
            <a:endParaRPr lang="es-ES" sz="1600" b="1" dirty="0">
              <a:solidFill>
                <a:srgbClr val="000000"/>
              </a:solidFill>
              <a:latin typeface="Helvetica" pitchFamily="34" charset="0"/>
              <a:cs typeface="Century Gothic"/>
            </a:endParaRPr>
          </a:p>
        </p:txBody>
      </p:sp>
      <p:sp>
        <p:nvSpPr>
          <p:cNvPr id="9" name="Rectángulo 8">
            <a:extLst>
              <a:ext uri="{FF2B5EF4-FFF2-40B4-BE49-F238E27FC236}">
                <a16:creationId xmlns:a16="http://schemas.microsoft.com/office/drawing/2014/main" id="{E5DDA288-2B3E-4DC1-AE77-0AADF2473BAB}"/>
              </a:ext>
            </a:extLst>
          </p:cNvPr>
          <p:cNvSpPr/>
          <p:nvPr/>
        </p:nvSpPr>
        <p:spPr>
          <a:xfrm>
            <a:off x="2009089" y="4760282"/>
            <a:ext cx="6839271" cy="1077218"/>
          </a:xfrm>
          <a:prstGeom prst="rect">
            <a:avLst/>
          </a:prstGeom>
        </p:spPr>
        <p:txBody>
          <a:bodyPr wrap="square">
            <a:spAutoFit/>
          </a:bodyPr>
          <a:lstStyle/>
          <a:p>
            <a:pPr algn="just"/>
            <a:r>
              <a:rPr lang="es-ES" sz="1600" b="1" dirty="0"/>
              <a:t>Movilizar e intercambiar conocimientos, capacidad técnica, tecnología y recursos </a:t>
            </a:r>
            <a:r>
              <a:rPr lang="es-ES" sz="1600" dirty="0"/>
              <a:t>financieros para alcanzar la agenda en todos los países, y promover alianzas en las esferas pública, público-privada y de la sociedad civil, para </a:t>
            </a:r>
            <a:r>
              <a:rPr lang="es-ES" sz="1600" b="1" dirty="0"/>
              <a:t>contribuir al desarrollo sostenible </a:t>
            </a:r>
            <a:r>
              <a:rPr lang="es-ES" sz="1600" dirty="0"/>
              <a:t>de forma conjunta.</a:t>
            </a:r>
          </a:p>
        </p:txBody>
      </p:sp>
      <p:sp>
        <p:nvSpPr>
          <p:cNvPr id="25" name="Rectángulo 24">
            <a:extLst>
              <a:ext uri="{FF2B5EF4-FFF2-40B4-BE49-F238E27FC236}">
                <a16:creationId xmlns:a16="http://schemas.microsoft.com/office/drawing/2014/main" id="{63F3C03C-6D5F-4B3F-A58B-6C27A12FA282}"/>
              </a:ext>
            </a:extLst>
          </p:cNvPr>
          <p:cNvSpPr/>
          <p:nvPr/>
        </p:nvSpPr>
        <p:spPr>
          <a:xfrm>
            <a:off x="1720210" y="6266634"/>
            <a:ext cx="2294218" cy="246221"/>
          </a:xfrm>
          <a:prstGeom prst="rect">
            <a:avLst/>
          </a:prstGeom>
        </p:spPr>
        <p:txBody>
          <a:bodyPr wrap="none">
            <a:spAutoFit/>
          </a:bodyPr>
          <a:lstStyle/>
          <a:p>
            <a:r>
              <a:rPr lang="es-ES" sz="1000" dirty="0">
                <a:hlinkClick r:id="rId6"/>
              </a:rPr>
              <a:t>Fuente: https://www.pactomundial.org/</a:t>
            </a:r>
            <a:endParaRPr lang="es-ES" sz="1000" dirty="0"/>
          </a:p>
        </p:txBody>
      </p:sp>
    </p:spTree>
    <p:extLst>
      <p:ext uri="{BB962C8B-B14F-4D97-AF65-F5344CB8AC3E}">
        <p14:creationId xmlns:p14="http://schemas.microsoft.com/office/powerpoint/2010/main" val="84510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19</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1AB0904-FC21-4A4B-B7DF-2793140D1A04}"/>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Agenda Urbana </a:t>
            </a:r>
            <a:r>
              <a:rPr lang="es-ES" sz="2000" b="1" dirty="0" err="1">
                <a:solidFill>
                  <a:srgbClr val="C60C30"/>
                </a:solidFill>
                <a:latin typeface="Helvetica" pitchFamily="34" charset="0"/>
              </a:rPr>
              <a:t>Basque</a:t>
            </a:r>
            <a:r>
              <a:rPr lang="es-ES" sz="2000" b="1" dirty="0">
                <a:solidFill>
                  <a:srgbClr val="C60C30"/>
                </a:solidFill>
                <a:latin typeface="Helvetica" pitchFamily="34" charset="0"/>
              </a:rPr>
              <a:t> Country 2030</a:t>
            </a:r>
          </a:p>
        </p:txBody>
      </p:sp>
      <p:cxnSp>
        <p:nvCxnSpPr>
          <p:cNvPr id="12" name="Conector recto 11">
            <a:extLst>
              <a:ext uri="{FF2B5EF4-FFF2-40B4-BE49-F238E27FC236}">
                <a16:creationId xmlns:a16="http://schemas.microsoft.com/office/drawing/2014/main" id="{484BF18F-6C79-4D44-8BAA-4FC6D4E6E6D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Imagen 12" descr="Imagen que contiene dibujo&#10;&#10;Descripción generada automáticamente">
            <a:extLst>
              <a:ext uri="{FF2B5EF4-FFF2-40B4-BE49-F238E27FC236}">
                <a16:creationId xmlns:a16="http://schemas.microsoft.com/office/drawing/2014/main" id="{66DAD6B5-DFA4-4454-B640-B0723201A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19" y="1340768"/>
            <a:ext cx="1154411" cy="1169701"/>
          </a:xfrm>
          <a:prstGeom prst="rect">
            <a:avLst/>
          </a:prstGeom>
        </p:spPr>
      </p:pic>
      <p:pic>
        <p:nvPicPr>
          <p:cNvPr id="14" name="Imagen 13" descr="Imagen que contiene dibujo&#10;&#10;Descripción generada automáticamente">
            <a:extLst>
              <a:ext uri="{FF2B5EF4-FFF2-40B4-BE49-F238E27FC236}">
                <a16:creationId xmlns:a16="http://schemas.microsoft.com/office/drawing/2014/main" id="{969BC80E-EBF8-4F58-8615-4C2B06D21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822" y="2823479"/>
            <a:ext cx="1154411" cy="1164802"/>
          </a:xfrm>
          <a:prstGeom prst="rect">
            <a:avLst/>
          </a:prstGeom>
        </p:spPr>
      </p:pic>
      <p:pic>
        <p:nvPicPr>
          <p:cNvPr id="15" name="Imagen 14" descr="Imagen que contiene dibujo, alimentos&#10;&#10;Descripción generada automáticamente">
            <a:extLst>
              <a:ext uri="{FF2B5EF4-FFF2-40B4-BE49-F238E27FC236}">
                <a16:creationId xmlns:a16="http://schemas.microsoft.com/office/drawing/2014/main" id="{A3108D79-A8BA-4AFD-8887-BDBD69304E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22" y="4436305"/>
            <a:ext cx="1145408" cy="1169705"/>
          </a:xfrm>
          <a:prstGeom prst="rect">
            <a:avLst/>
          </a:prstGeom>
        </p:spPr>
      </p:pic>
      <p:sp>
        <p:nvSpPr>
          <p:cNvPr id="2" name="Rectángulo 1">
            <a:extLst>
              <a:ext uri="{FF2B5EF4-FFF2-40B4-BE49-F238E27FC236}">
                <a16:creationId xmlns:a16="http://schemas.microsoft.com/office/drawing/2014/main" id="{1C999619-11B0-4B8C-A5B2-B37C65B97BB2}"/>
              </a:ext>
            </a:extLst>
          </p:cNvPr>
          <p:cNvSpPr/>
          <p:nvPr/>
        </p:nvSpPr>
        <p:spPr>
          <a:xfrm>
            <a:off x="2114654" y="1253364"/>
            <a:ext cx="4572000" cy="584775"/>
          </a:xfrm>
          <a:prstGeom prst="rect">
            <a:avLst/>
          </a:prstGeom>
        </p:spPr>
        <p:txBody>
          <a:bodyPr>
            <a:spAutoFit/>
          </a:bodyPr>
          <a:lstStyle/>
          <a:p>
            <a:r>
              <a:rPr lang="es-ES" sz="1600" b="1" dirty="0"/>
              <a:t>Instrumentos de planificación:</a:t>
            </a:r>
          </a:p>
          <a:p>
            <a:r>
              <a:rPr lang="es-ES" sz="1600" dirty="0"/>
              <a:t>34. Estrategia Energética de Euskadi 2030</a:t>
            </a:r>
          </a:p>
        </p:txBody>
      </p:sp>
      <p:sp>
        <p:nvSpPr>
          <p:cNvPr id="4" name="Rectángulo 3">
            <a:extLst>
              <a:ext uri="{FF2B5EF4-FFF2-40B4-BE49-F238E27FC236}">
                <a16:creationId xmlns:a16="http://schemas.microsoft.com/office/drawing/2014/main" id="{53D55D0F-8A19-40D5-9082-753644F86150}"/>
              </a:ext>
            </a:extLst>
          </p:cNvPr>
          <p:cNvSpPr/>
          <p:nvPr/>
        </p:nvSpPr>
        <p:spPr>
          <a:xfrm>
            <a:off x="2114654" y="2742197"/>
            <a:ext cx="6353980" cy="1077218"/>
          </a:xfrm>
          <a:prstGeom prst="rect">
            <a:avLst/>
          </a:prstGeom>
        </p:spPr>
        <p:txBody>
          <a:bodyPr wrap="square">
            <a:spAutoFit/>
          </a:bodyPr>
          <a:lstStyle/>
          <a:p>
            <a:r>
              <a:rPr lang="es-ES" sz="1600" b="1" dirty="0"/>
              <a:t>Instrumentos de planificación:</a:t>
            </a:r>
          </a:p>
          <a:p>
            <a:r>
              <a:rPr lang="es-ES" sz="1600" dirty="0"/>
              <a:t>39. Plan de Industrialización 2017-2020 “</a:t>
            </a:r>
            <a:r>
              <a:rPr lang="es-ES" sz="1600" dirty="0" err="1"/>
              <a:t>Basque</a:t>
            </a:r>
            <a:r>
              <a:rPr lang="es-ES" sz="1600" dirty="0"/>
              <a:t> </a:t>
            </a:r>
            <a:r>
              <a:rPr lang="es-ES" sz="1600" dirty="0" err="1"/>
              <a:t>Industry</a:t>
            </a:r>
            <a:r>
              <a:rPr lang="es-ES" sz="1600" dirty="0"/>
              <a:t> 4.0”</a:t>
            </a:r>
          </a:p>
          <a:p>
            <a:r>
              <a:rPr lang="es-ES" sz="1600" dirty="0"/>
              <a:t>40. Estrategia de Especialización Inteligente “RIS 3 Euskadi"</a:t>
            </a:r>
          </a:p>
          <a:p>
            <a:r>
              <a:rPr lang="es-ES" sz="1600" dirty="0"/>
              <a:t>41. Plan de Ciencia, Tecnología e Innovación 2020</a:t>
            </a:r>
          </a:p>
        </p:txBody>
      </p:sp>
      <p:sp>
        <p:nvSpPr>
          <p:cNvPr id="5" name="Rectángulo 4">
            <a:extLst>
              <a:ext uri="{FF2B5EF4-FFF2-40B4-BE49-F238E27FC236}">
                <a16:creationId xmlns:a16="http://schemas.microsoft.com/office/drawing/2014/main" id="{79C9D19F-40AF-4120-9331-3876403D54FB}"/>
              </a:ext>
            </a:extLst>
          </p:cNvPr>
          <p:cNvSpPr/>
          <p:nvPr/>
        </p:nvSpPr>
        <p:spPr>
          <a:xfrm>
            <a:off x="2114654" y="4289648"/>
            <a:ext cx="6561802" cy="1569660"/>
          </a:xfrm>
          <a:prstGeom prst="rect">
            <a:avLst/>
          </a:prstGeom>
        </p:spPr>
        <p:txBody>
          <a:bodyPr wrap="square">
            <a:spAutoFit/>
          </a:bodyPr>
          <a:lstStyle/>
          <a:p>
            <a:r>
              <a:rPr lang="es-ES" sz="1600" b="1" dirty="0"/>
              <a:t>Instrumentos de planificación:</a:t>
            </a:r>
          </a:p>
          <a:p>
            <a:r>
              <a:rPr lang="es-ES" sz="1600" dirty="0"/>
              <a:t>50. Directrices de Ordenación Territorial 2040</a:t>
            </a:r>
          </a:p>
          <a:p>
            <a:r>
              <a:rPr lang="es-ES" sz="1600" dirty="0"/>
              <a:t>52. Estrategia a Largo Plazo de Intervención en el Parque Edificado</a:t>
            </a:r>
          </a:p>
          <a:p>
            <a:r>
              <a:rPr lang="es-ES" sz="1600" dirty="0"/>
              <a:t>51. Agenda Urbana de Euskadi: </a:t>
            </a:r>
            <a:r>
              <a:rPr lang="es-ES" sz="1600" dirty="0" err="1"/>
              <a:t>Bultzatu</a:t>
            </a:r>
            <a:r>
              <a:rPr lang="es-ES" sz="1600" dirty="0"/>
              <a:t> 2050</a:t>
            </a:r>
          </a:p>
          <a:p>
            <a:r>
              <a:rPr lang="es-ES" sz="1600" dirty="0"/>
              <a:t>53. Plan Director de Vivienda 2018-2020</a:t>
            </a:r>
          </a:p>
          <a:p>
            <a:r>
              <a:rPr lang="es-ES" sz="1600" dirty="0"/>
              <a:t>55. Plan Director de Transporte Sostenible 2020</a:t>
            </a:r>
          </a:p>
        </p:txBody>
      </p:sp>
      <p:sp>
        <p:nvSpPr>
          <p:cNvPr id="16" name="Rectángulo 15">
            <a:extLst>
              <a:ext uri="{FF2B5EF4-FFF2-40B4-BE49-F238E27FC236}">
                <a16:creationId xmlns:a16="http://schemas.microsoft.com/office/drawing/2014/main" id="{6A3F98EA-0594-4213-AD39-1F6E23756D1B}"/>
              </a:ext>
            </a:extLst>
          </p:cNvPr>
          <p:cNvSpPr/>
          <p:nvPr/>
        </p:nvSpPr>
        <p:spPr>
          <a:xfrm>
            <a:off x="2019582" y="6329541"/>
            <a:ext cx="5104836" cy="246221"/>
          </a:xfrm>
          <a:prstGeom prst="rect">
            <a:avLst/>
          </a:prstGeom>
        </p:spPr>
        <p:txBody>
          <a:bodyPr wrap="square">
            <a:spAutoFit/>
          </a:bodyPr>
          <a:lstStyle/>
          <a:p>
            <a:r>
              <a:rPr lang="es-ES" sz="1000" dirty="0">
                <a:hlinkClick r:id="rId6"/>
              </a:rPr>
              <a:t>Fuente: http://www.euskadi.eus/pdf/agenda-euskadi-basque-country-2030.pdf</a:t>
            </a:r>
            <a:endParaRPr lang="es-ES" sz="1000" dirty="0"/>
          </a:p>
        </p:txBody>
      </p:sp>
    </p:spTree>
    <p:extLst>
      <p:ext uri="{BB962C8B-B14F-4D97-AF65-F5344CB8AC3E}">
        <p14:creationId xmlns:p14="http://schemas.microsoft.com/office/powerpoint/2010/main" val="2599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68" name="Rectángulo 2">
            <a:extLst>
              <a:ext uri="{FF2B5EF4-FFF2-40B4-BE49-F238E27FC236}">
                <a16:creationId xmlns:a16="http://schemas.microsoft.com/office/drawing/2014/main" id="{D0B606E9-159F-46D1-B8D6-C37B9A1FDD8E}"/>
              </a:ext>
            </a:extLst>
          </p:cNvPr>
          <p:cNvSpPr>
            <a:spLocks noChangeArrowheads="1"/>
          </p:cNvSpPr>
          <p:nvPr/>
        </p:nvSpPr>
        <p:spPr bwMode="auto">
          <a:xfrm>
            <a:off x="467544" y="717675"/>
            <a:ext cx="8136706" cy="4538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2000" b="1" dirty="0">
                <a:solidFill>
                  <a:schemeClr val="tx1">
                    <a:lumMod val="95000"/>
                    <a:lumOff val="5000"/>
                  </a:schemeClr>
                </a:solidFill>
                <a:latin typeface="+mn-lt"/>
              </a:rPr>
              <a:t>ÍNDICE</a:t>
            </a:r>
          </a:p>
          <a:p>
            <a:pPr>
              <a:lnSpc>
                <a:spcPct val="100000"/>
              </a:lnSpc>
              <a:spcBef>
                <a:spcPct val="0"/>
              </a:spcBef>
              <a:buClr>
                <a:srgbClr val="C00000"/>
              </a:buClr>
              <a:buNone/>
              <a:defRPr/>
            </a:pPr>
            <a:endParaRPr lang="es-ES" altLang="es-ES" sz="1600" b="1" dirty="0">
              <a:solidFill>
                <a:schemeClr val="tx1">
                  <a:lumMod val="95000"/>
                  <a:lumOff val="5000"/>
                </a:schemeClr>
              </a:solidFill>
              <a:latin typeface="+mn-lt"/>
            </a:endParaRPr>
          </a:p>
          <a:p>
            <a:pPr>
              <a:lnSpc>
                <a:spcPct val="100000"/>
              </a:lnSpc>
              <a:spcBef>
                <a:spcPct val="0"/>
              </a:spcBef>
              <a:buClr>
                <a:srgbClr val="C00000"/>
              </a:buClr>
              <a:buNone/>
              <a:defRPr/>
            </a:pPr>
            <a:endParaRPr lang="es-ES" altLang="es-ES" sz="1600" b="1" dirty="0">
              <a:solidFill>
                <a:schemeClr val="tx1">
                  <a:lumMod val="95000"/>
                  <a:lumOff val="5000"/>
                </a:schemeClr>
              </a:solidFill>
              <a:latin typeface="+mn-lt"/>
            </a:endParaRPr>
          </a:p>
          <a:p>
            <a:pPr marL="342900" indent="-342900" algn="just">
              <a:lnSpc>
                <a:spcPct val="150000"/>
              </a:lnSpc>
              <a:spcBef>
                <a:spcPct val="0"/>
              </a:spcBef>
              <a:buClr>
                <a:srgbClr val="C00000"/>
              </a:buClr>
              <a:buFont typeface="+mj-lt"/>
              <a:buAutoNum type="arabicPeriod"/>
              <a:defRPr/>
            </a:pPr>
            <a:r>
              <a:rPr lang="es-ES" altLang="es-ES" sz="2000" b="1" dirty="0">
                <a:solidFill>
                  <a:schemeClr val="tx1">
                    <a:lumMod val="95000"/>
                    <a:lumOff val="5000"/>
                  </a:schemeClr>
                </a:solidFill>
                <a:latin typeface="+mn-lt"/>
              </a:rPr>
              <a:t>Sostenibilidad en la construcción: ¿De qué estamos hablando?</a:t>
            </a:r>
          </a:p>
          <a:p>
            <a:pPr marL="457200" indent="-457200" algn="just">
              <a:lnSpc>
                <a:spcPct val="150000"/>
              </a:lnSpc>
              <a:spcBef>
                <a:spcPct val="0"/>
              </a:spcBef>
              <a:buClr>
                <a:srgbClr val="C00000"/>
              </a:buClr>
              <a:buFont typeface="+mj-lt"/>
              <a:buAutoNum type="arabicPeriod"/>
              <a:defRPr/>
            </a:pPr>
            <a:endParaRPr lang="es-ES" altLang="es-ES" sz="2000" b="1" dirty="0">
              <a:solidFill>
                <a:schemeClr val="tx1">
                  <a:lumMod val="95000"/>
                  <a:lumOff val="5000"/>
                </a:schemeClr>
              </a:solidFill>
              <a:latin typeface="+mn-lt"/>
            </a:endParaRPr>
          </a:p>
          <a:p>
            <a:pPr marL="342900" indent="-342900" algn="just">
              <a:lnSpc>
                <a:spcPct val="150000"/>
              </a:lnSpc>
              <a:spcBef>
                <a:spcPct val="0"/>
              </a:spcBef>
              <a:buClr>
                <a:srgbClr val="C00000"/>
              </a:buClr>
              <a:buFont typeface="+mj-lt"/>
              <a:buAutoNum type="arabicPeriod"/>
              <a:defRPr/>
            </a:pPr>
            <a:r>
              <a:rPr lang="es-ES" altLang="es-ES" sz="2000" b="1" dirty="0">
                <a:solidFill>
                  <a:schemeClr val="tx1">
                    <a:lumMod val="95000"/>
                    <a:lumOff val="5000"/>
                  </a:schemeClr>
                </a:solidFill>
                <a:latin typeface="+mn-lt"/>
              </a:rPr>
              <a:t>Prioridades en Europa y en Euskadi en materia de construcción sostenible.</a:t>
            </a:r>
          </a:p>
          <a:p>
            <a:pPr marL="457200" indent="-457200" algn="just">
              <a:lnSpc>
                <a:spcPct val="150000"/>
              </a:lnSpc>
              <a:spcBef>
                <a:spcPct val="0"/>
              </a:spcBef>
              <a:buClr>
                <a:srgbClr val="C00000"/>
              </a:buClr>
              <a:buFont typeface="+mj-lt"/>
              <a:buAutoNum type="arabicPeriod"/>
              <a:defRPr/>
            </a:pPr>
            <a:endParaRPr lang="es-ES" altLang="es-ES" sz="2000" b="1" dirty="0">
              <a:solidFill>
                <a:schemeClr val="tx1">
                  <a:lumMod val="95000"/>
                  <a:lumOff val="5000"/>
                </a:schemeClr>
              </a:solidFill>
              <a:latin typeface="+mn-lt"/>
            </a:endParaRPr>
          </a:p>
          <a:p>
            <a:pPr marL="342900" indent="-342900" algn="just">
              <a:lnSpc>
                <a:spcPct val="150000"/>
              </a:lnSpc>
              <a:spcBef>
                <a:spcPct val="0"/>
              </a:spcBef>
              <a:buClr>
                <a:srgbClr val="C00000"/>
              </a:buClr>
              <a:buFont typeface="+mj-lt"/>
              <a:buAutoNum type="arabicPeriod"/>
              <a:defRPr/>
            </a:pPr>
            <a:r>
              <a:rPr lang="es-ES" altLang="es-ES" sz="2000" b="1" dirty="0">
                <a:solidFill>
                  <a:schemeClr val="tx1">
                    <a:lumMod val="95000"/>
                    <a:lumOff val="5000"/>
                  </a:schemeClr>
                </a:solidFill>
                <a:latin typeface="+mn-lt"/>
              </a:rPr>
              <a:t>Construcción sostenible desde el Plan Estratégico de Eraikune</a:t>
            </a:r>
            <a:endParaRPr lang="en-US" altLang="es-ES" sz="2000" b="1" dirty="0">
              <a:solidFill>
                <a:schemeClr val="tx1">
                  <a:lumMod val="95000"/>
                  <a:lumOff val="5000"/>
                </a:schemeClr>
              </a:solidFill>
              <a:latin typeface="+mn-lt"/>
            </a:endParaRPr>
          </a:p>
          <a:p>
            <a:pPr marL="457200" indent="-457200" algn="just">
              <a:lnSpc>
                <a:spcPct val="150000"/>
              </a:lnSpc>
              <a:spcBef>
                <a:spcPct val="0"/>
              </a:spcBef>
              <a:buClr>
                <a:srgbClr val="C00000"/>
              </a:buClr>
              <a:buFont typeface="+mj-lt"/>
              <a:buAutoNum type="arabicPeriod"/>
              <a:defRPr/>
            </a:pPr>
            <a:endParaRPr lang="en-US" altLang="es-ES" sz="2000" b="1" dirty="0">
              <a:solidFill>
                <a:schemeClr val="tx1">
                  <a:lumMod val="95000"/>
                  <a:lumOff val="5000"/>
                </a:schemeClr>
              </a:solidFill>
              <a:latin typeface="+mn-lt"/>
            </a:endParaRPr>
          </a:p>
          <a:p>
            <a:pPr marL="342900" indent="-342900" algn="just">
              <a:lnSpc>
                <a:spcPct val="150000"/>
              </a:lnSpc>
              <a:spcBef>
                <a:spcPct val="0"/>
              </a:spcBef>
              <a:buClr>
                <a:srgbClr val="C00000"/>
              </a:buClr>
              <a:buFont typeface="+mj-lt"/>
              <a:buAutoNum type="arabicPeriod"/>
              <a:defRPr/>
            </a:pPr>
            <a:r>
              <a:rPr lang="es-ES" altLang="es-ES" sz="2000" b="1" dirty="0">
                <a:solidFill>
                  <a:schemeClr val="tx1">
                    <a:lumMod val="95000"/>
                    <a:lumOff val="5000"/>
                  </a:schemeClr>
                </a:solidFill>
                <a:latin typeface="+mn-lt"/>
              </a:rPr>
              <a:t>Proyectos </a:t>
            </a:r>
          </a:p>
        </p:txBody>
      </p:sp>
    </p:spTree>
    <p:extLst>
      <p:ext uri="{BB962C8B-B14F-4D97-AF65-F5344CB8AC3E}">
        <p14:creationId xmlns:p14="http://schemas.microsoft.com/office/powerpoint/2010/main" val="277318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20</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Agenda Urbana </a:t>
            </a:r>
            <a:r>
              <a:rPr lang="es-ES" sz="2000" b="1" dirty="0" err="1">
                <a:solidFill>
                  <a:srgbClr val="C60C30"/>
                </a:solidFill>
                <a:latin typeface="Helvetica" pitchFamily="34" charset="0"/>
              </a:rPr>
              <a:t>Basque</a:t>
            </a:r>
            <a:r>
              <a:rPr lang="es-ES" sz="2000" b="1" dirty="0">
                <a:solidFill>
                  <a:srgbClr val="C60C30"/>
                </a:solidFill>
                <a:latin typeface="Helvetica" pitchFamily="34" charset="0"/>
              </a:rPr>
              <a:t> Country 2030</a:t>
            </a:r>
          </a:p>
        </p:txBody>
      </p:sp>
      <p:cxnSp>
        <p:nvCxnSpPr>
          <p:cNvPr id="5" name="Conector recto 4">
            <a:extLst>
              <a:ext uri="{FF2B5EF4-FFF2-40B4-BE49-F238E27FC236}">
                <a16:creationId xmlns:a16="http://schemas.microsoft.com/office/drawing/2014/main" id="{524551BC-CEEC-4CB7-BF3A-B5745954219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pic>
        <p:nvPicPr>
          <p:cNvPr id="22" name="Imagen 21" descr="Imagen que contiene dibujo, alimentos&#10;&#10;Descripción generada automáticamente">
            <a:extLst>
              <a:ext uri="{FF2B5EF4-FFF2-40B4-BE49-F238E27FC236}">
                <a16:creationId xmlns:a16="http://schemas.microsoft.com/office/drawing/2014/main" id="{E2F40F35-5CCE-47CF-AEBA-6E7BF9EF2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01" y="1289787"/>
            <a:ext cx="1222812" cy="1205426"/>
          </a:xfrm>
          <a:prstGeom prst="rect">
            <a:avLst/>
          </a:prstGeom>
        </p:spPr>
      </p:pic>
      <p:pic>
        <p:nvPicPr>
          <p:cNvPr id="23" name="Imagen 22">
            <a:extLst>
              <a:ext uri="{FF2B5EF4-FFF2-40B4-BE49-F238E27FC236}">
                <a16:creationId xmlns:a16="http://schemas.microsoft.com/office/drawing/2014/main" id="{9044D85D-A5D5-4D1A-964D-557CFB789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600" y="2995559"/>
            <a:ext cx="1222813" cy="1205426"/>
          </a:xfrm>
          <a:prstGeom prst="rect">
            <a:avLst/>
          </a:prstGeom>
        </p:spPr>
      </p:pic>
      <p:pic>
        <p:nvPicPr>
          <p:cNvPr id="3" name="Imagen 2">
            <a:extLst>
              <a:ext uri="{FF2B5EF4-FFF2-40B4-BE49-F238E27FC236}">
                <a16:creationId xmlns:a16="http://schemas.microsoft.com/office/drawing/2014/main" id="{2D785D89-71F5-4B60-8396-B0F6AD8D53F9}"/>
              </a:ext>
            </a:extLst>
          </p:cNvPr>
          <p:cNvPicPr>
            <a:picLocks noChangeAspect="1"/>
          </p:cNvPicPr>
          <p:nvPr/>
        </p:nvPicPr>
        <p:blipFill>
          <a:blip r:embed="rId5"/>
          <a:stretch>
            <a:fillRect/>
          </a:stretch>
        </p:blipFill>
        <p:spPr>
          <a:xfrm>
            <a:off x="517600" y="4701331"/>
            <a:ext cx="1205426" cy="1205426"/>
          </a:xfrm>
          <a:prstGeom prst="rect">
            <a:avLst/>
          </a:prstGeom>
        </p:spPr>
      </p:pic>
      <p:sp>
        <p:nvSpPr>
          <p:cNvPr id="4" name="Rectángulo 3">
            <a:extLst>
              <a:ext uri="{FF2B5EF4-FFF2-40B4-BE49-F238E27FC236}">
                <a16:creationId xmlns:a16="http://schemas.microsoft.com/office/drawing/2014/main" id="{1085CC70-A1DC-4391-B3E0-7135E0DBC9EC}"/>
              </a:ext>
            </a:extLst>
          </p:cNvPr>
          <p:cNvSpPr/>
          <p:nvPr/>
        </p:nvSpPr>
        <p:spPr>
          <a:xfrm>
            <a:off x="2078759" y="1199202"/>
            <a:ext cx="7038528" cy="1077218"/>
          </a:xfrm>
          <a:prstGeom prst="rect">
            <a:avLst/>
          </a:prstGeom>
        </p:spPr>
        <p:txBody>
          <a:bodyPr wrap="square">
            <a:spAutoFit/>
          </a:bodyPr>
          <a:lstStyle/>
          <a:p>
            <a:r>
              <a:rPr lang="es-ES" sz="1600" b="1" dirty="0"/>
              <a:t>Instrumentos de planificación:</a:t>
            </a:r>
          </a:p>
          <a:p>
            <a:r>
              <a:rPr lang="es-ES" sz="1600" dirty="0"/>
              <a:t>58. Plan de Prevención y Gestión de Residuos de Euskadi 2020</a:t>
            </a:r>
          </a:p>
          <a:p>
            <a:r>
              <a:rPr lang="es-ES" sz="1600" dirty="0"/>
              <a:t>59. Estrategia de Economía Circular de Euskadi 2030</a:t>
            </a:r>
          </a:p>
          <a:p>
            <a:r>
              <a:rPr lang="es-ES" sz="1600" dirty="0"/>
              <a:t>60. Programa de Compra y Contratación Pública Verde del País Vasco 2020</a:t>
            </a:r>
          </a:p>
        </p:txBody>
      </p:sp>
      <p:sp>
        <p:nvSpPr>
          <p:cNvPr id="12" name="Rectángulo 11">
            <a:extLst>
              <a:ext uri="{FF2B5EF4-FFF2-40B4-BE49-F238E27FC236}">
                <a16:creationId xmlns:a16="http://schemas.microsoft.com/office/drawing/2014/main" id="{1898F9EF-9BB9-43F6-89A4-96899A948266}"/>
              </a:ext>
            </a:extLst>
          </p:cNvPr>
          <p:cNvSpPr/>
          <p:nvPr/>
        </p:nvSpPr>
        <p:spPr>
          <a:xfrm>
            <a:off x="2078759" y="2941181"/>
            <a:ext cx="4572000" cy="584775"/>
          </a:xfrm>
          <a:prstGeom prst="rect">
            <a:avLst/>
          </a:prstGeom>
        </p:spPr>
        <p:txBody>
          <a:bodyPr>
            <a:spAutoFit/>
          </a:bodyPr>
          <a:lstStyle/>
          <a:p>
            <a:r>
              <a:rPr lang="es-ES" sz="1600" b="1" dirty="0"/>
              <a:t>Instrumento de planificación:</a:t>
            </a:r>
          </a:p>
          <a:p>
            <a:r>
              <a:rPr lang="es-ES" sz="1600" dirty="0"/>
              <a:t>62. Estrategia de Cambio Climático 2050-Klima 2050</a:t>
            </a:r>
          </a:p>
        </p:txBody>
      </p:sp>
      <p:sp>
        <p:nvSpPr>
          <p:cNvPr id="13" name="Rectángulo 12">
            <a:extLst>
              <a:ext uri="{FF2B5EF4-FFF2-40B4-BE49-F238E27FC236}">
                <a16:creationId xmlns:a16="http://schemas.microsoft.com/office/drawing/2014/main" id="{E8370BAF-B36F-4C95-82A7-38048E4EFE16}"/>
              </a:ext>
            </a:extLst>
          </p:cNvPr>
          <p:cNvSpPr/>
          <p:nvPr/>
        </p:nvSpPr>
        <p:spPr>
          <a:xfrm>
            <a:off x="2078759" y="4610747"/>
            <a:ext cx="7215016" cy="1077218"/>
          </a:xfrm>
          <a:prstGeom prst="rect">
            <a:avLst/>
          </a:prstGeom>
        </p:spPr>
        <p:txBody>
          <a:bodyPr wrap="square">
            <a:spAutoFit/>
          </a:bodyPr>
          <a:lstStyle/>
          <a:p>
            <a:r>
              <a:rPr lang="es-ES" sz="1600" b="1" dirty="0"/>
              <a:t>Instrumento de planificación:</a:t>
            </a:r>
          </a:p>
          <a:p>
            <a:r>
              <a:rPr lang="es-ES" sz="1600" dirty="0"/>
              <a:t>77. Estrategia de Internacionalización Euskadi </a:t>
            </a:r>
            <a:r>
              <a:rPr lang="es-ES" sz="1600" dirty="0" err="1"/>
              <a:t>Basque</a:t>
            </a:r>
            <a:r>
              <a:rPr lang="es-ES" sz="1600" dirty="0"/>
              <a:t> Country 2020</a:t>
            </a:r>
          </a:p>
          <a:p>
            <a:r>
              <a:rPr lang="es-ES" sz="1600" dirty="0"/>
              <a:t>78. Plan Director de Cooperación al Desarrollo 2018-2021</a:t>
            </a:r>
          </a:p>
          <a:p>
            <a:r>
              <a:rPr lang="es-ES" sz="1600" dirty="0"/>
              <a:t>79. Marco de Referencia para la Coherencia de Políticas para el Desarrollo</a:t>
            </a:r>
          </a:p>
        </p:txBody>
      </p:sp>
      <p:sp>
        <p:nvSpPr>
          <p:cNvPr id="18" name="Rectángulo 17">
            <a:extLst>
              <a:ext uri="{FF2B5EF4-FFF2-40B4-BE49-F238E27FC236}">
                <a16:creationId xmlns:a16="http://schemas.microsoft.com/office/drawing/2014/main" id="{77D7D624-C316-4F2F-AA14-EB9A365198E3}"/>
              </a:ext>
            </a:extLst>
          </p:cNvPr>
          <p:cNvSpPr/>
          <p:nvPr/>
        </p:nvSpPr>
        <p:spPr>
          <a:xfrm>
            <a:off x="1840034" y="6292691"/>
            <a:ext cx="5104836" cy="246221"/>
          </a:xfrm>
          <a:prstGeom prst="rect">
            <a:avLst/>
          </a:prstGeom>
        </p:spPr>
        <p:txBody>
          <a:bodyPr wrap="square">
            <a:spAutoFit/>
          </a:bodyPr>
          <a:lstStyle/>
          <a:p>
            <a:r>
              <a:rPr lang="es-ES" sz="1000" dirty="0">
                <a:hlinkClick r:id="rId6"/>
              </a:rPr>
              <a:t>Fuente: http://www.euskadi.eus/pdf/agenda-euskadi-basque-country-2030.pdf</a:t>
            </a:r>
            <a:endParaRPr lang="es-ES" sz="1000" dirty="0"/>
          </a:p>
        </p:txBody>
      </p:sp>
    </p:spTree>
    <p:extLst>
      <p:ext uri="{BB962C8B-B14F-4D97-AF65-F5344CB8AC3E}">
        <p14:creationId xmlns:p14="http://schemas.microsoft.com/office/powerpoint/2010/main" val="260531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21</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1AB0904-FC21-4A4B-B7DF-2793140D1A04}"/>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PCTI – RIS3 Euskadi</a:t>
            </a:r>
          </a:p>
        </p:txBody>
      </p:sp>
      <p:cxnSp>
        <p:nvCxnSpPr>
          <p:cNvPr id="12" name="Conector recto 11">
            <a:extLst>
              <a:ext uri="{FF2B5EF4-FFF2-40B4-BE49-F238E27FC236}">
                <a16:creationId xmlns:a16="http://schemas.microsoft.com/office/drawing/2014/main" id="{484BF18F-6C79-4D44-8BAA-4FC6D4E6E6D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3" name="Group 4">
            <a:extLst>
              <a:ext uri="{FF2B5EF4-FFF2-40B4-BE49-F238E27FC236}">
                <a16:creationId xmlns:a16="http://schemas.microsoft.com/office/drawing/2014/main" id="{7DA69636-F8F0-414B-9C55-48E510961393}"/>
              </a:ext>
            </a:extLst>
          </p:cNvPr>
          <p:cNvGraphicFramePr>
            <a:graphicFrameLocks noGrp="1"/>
          </p:cNvGraphicFramePr>
          <p:nvPr>
            <p:extLst>
              <p:ext uri="{D42A27DB-BD31-4B8C-83A1-F6EECF244321}">
                <p14:modId xmlns:p14="http://schemas.microsoft.com/office/powerpoint/2010/main" val="657182937"/>
              </p:ext>
            </p:extLst>
          </p:nvPr>
        </p:nvGraphicFramePr>
        <p:xfrm>
          <a:off x="340882" y="1119311"/>
          <a:ext cx="8579227" cy="3498996"/>
        </p:xfrm>
        <a:graphic>
          <a:graphicData uri="http://schemas.openxmlformats.org/drawingml/2006/table">
            <a:tbl>
              <a:tblPr/>
              <a:tblGrid>
                <a:gridCol w="4743895">
                  <a:extLst>
                    <a:ext uri="{9D8B030D-6E8A-4147-A177-3AD203B41FA5}">
                      <a16:colId xmlns:a16="http://schemas.microsoft.com/office/drawing/2014/main" val="20000"/>
                    </a:ext>
                  </a:extLst>
                </a:gridCol>
                <a:gridCol w="3835332">
                  <a:extLst>
                    <a:ext uri="{9D8B030D-6E8A-4147-A177-3AD203B41FA5}">
                      <a16:colId xmlns:a16="http://schemas.microsoft.com/office/drawing/2014/main" val="20001"/>
                    </a:ext>
                  </a:extLst>
                </a:gridCol>
              </a:tblGrid>
              <a:tr h="702632">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330200" rtl="0" eaLnBrk="0" fontAlgn="base" latinLnBrk="0" hangingPunct="0">
                        <a:lnSpc>
                          <a:spcPct val="100000"/>
                        </a:lnSpc>
                        <a:spcBef>
                          <a:spcPts val="300"/>
                        </a:spcBef>
                        <a:spcAft>
                          <a:spcPts val="0"/>
                        </a:spcAft>
                        <a:buClr>
                          <a:srgbClr val="C00000"/>
                        </a:buClr>
                        <a:buSzTx/>
                        <a:buFont typeface="Wingdings" panose="05000000000000000000" pitchFamily="2" charset="2"/>
                        <a:buNone/>
                        <a:tabLst/>
                        <a:defRPr/>
                      </a:pPr>
                      <a:r>
                        <a:rPr kumimoji="0" lang="es-ES" sz="16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El RIS 3 de Euskadi se encuentra inmerso en el despliegue de la fase 2 en la que se establece la monitorización, evaluación y la adecuación de las </a:t>
                      </a:r>
                      <a:r>
                        <a:rPr kumimoji="0" lang="es-ES" sz="1600" b="0" i="0" u="none" strike="noStrike" kern="1200" cap="none" spc="0" normalizeH="0" baseline="0" noProof="0" dirty="0" err="1">
                          <a:ln>
                            <a:noFill/>
                          </a:ln>
                          <a:solidFill>
                            <a:schemeClr val="tx1"/>
                          </a:solidFill>
                          <a:effectLst/>
                          <a:uLnTx/>
                          <a:uFillTx/>
                          <a:latin typeface="+mn-lt"/>
                          <a:ea typeface="+mn-ea"/>
                          <a:cs typeface="Calibri" panose="020F0502020204030204" pitchFamily="34" charset="0"/>
                        </a:rPr>
                        <a:t>Policy</a:t>
                      </a:r>
                      <a:r>
                        <a:rPr kumimoji="0" lang="es-ES" sz="16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 </a:t>
                      </a:r>
                      <a:r>
                        <a:rPr kumimoji="0" lang="es-ES" sz="1600" b="0" i="0" u="none" strike="noStrike" kern="1200" cap="none" spc="0" normalizeH="0" baseline="0" noProof="0" dirty="0" err="1">
                          <a:ln>
                            <a:noFill/>
                          </a:ln>
                          <a:solidFill>
                            <a:schemeClr val="tx1"/>
                          </a:solidFill>
                          <a:effectLst/>
                          <a:uLnTx/>
                          <a:uFillTx/>
                          <a:latin typeface="+mn-lt"/>
                          <a:ea typeface="+mn-ea"/>
                          <a:cs typeface="Calibri" panose="020F0502020204030204" pitchFamily="34" charset="0"/>
                        </a:rPr>
                        <a:t>Mix</a:t>
                      </a:r>
                      <a:r>
                        <a:rPr kumimoji="0" lang="es-ES" sz="16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 De especial interés son el nicho de </a:t>
                      </a:r>
                      <a:r>
                        <a:rPr kumimoji="0" lang="es-ES" sz="16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Planificación y regeneración urbana </a:t>
                      </a:r>
                      <a:r>
                        <a:rPr kumimoji="0" lang="es-ES" sz="16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y la </a:t>
                      </a:r>
                      <a:r>
                        <a:rPr kumimoji="0" lang="es-ES" sz="16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Prioridad estratégica de Fabricación Avanzada</a:t>
                      </a:r>
                    </a:p>
                    <a:p>
                      <a:pPr marL="0" marR="0" lvl="0" indent="0" algn="l" defTabSz="330200" rtl="0" eaLnBrk="0" fontAlgn="base" latinLnBrk="0" hangingPunct="0">
                        <a:lnSpc>
                          <a:spcPct val="100000"/>
                        </a:lnSpc>
                        <a:spcBef>
                          <a:spcPts val="300"/>
                        </a:spcBef>
                        <a:spcAft>
                          <a:spcPts val="0"/>
                        </a:spcAft>
                        <a:buClr>
                          <a:srgbClr val="C00000"/>
                        </a:buClr>
                        <a:buSzTx/>
                        <a:buFont typeface="Wingdings" panose="05000000000000000000" pitchFamily="2" charset="2"/>
                        <a:buNone/>
                        <a:tabLst/>
                        <a:defRPr/>
                      </a:pPr>
                      <a:endParaRPr kumimoji="0" lang="es-ES" sz="16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68585" marR="68585" marT="34281" marB="34281" horzOverflow="overflow">
                    <a:lnL cap="flat">
                      <a:noFill/>
                    </a:lnL>
                    <a:lnR>
                      <a:noFill/>
                    </a:lnR>
                    <a:lnT cap="flat">
                      <a:noFill/>
                    </a:lnT>
                    <a:lnB w="12700" cap="flat" cmpd="sng" algn="ctr">
                      <a:solidFill>
                        <a:srgbClr val="C00000"/>
                      </a:solidFill>
                      <a:prstDash val="solid"/>
                      <a:round/>
                      <a:headEnd type="none" w="med" len="med"/>
                      <a:tailEnd type="none" w="med" len="med"/>
                    </a:lnB>
                    <a:lnTlToBr>
                      <a:noFill/>
                    </a:lnTlToBr>
                    <a:lnBlToTr>
                      <a:noFill/>
                    </a:lnBlToTr>
                    <a:noFill/>
                  </a:tcPr>
                </a:tc>
                <a:tc hMerge="1">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2550" marR="0" lvl="0" indent="-82550" algn="just" defTabSz="330200" rtl="0" eaLnBrk="1" fontAlgn="base" latinLnBrk="0" hangingPunct="1">
                        <a:lnSpc>
                          <a:spcPct val="100000"/>
                        </a:lnSpc>
                        <a:spcBef>
                          <a:spcPct val="30000"/>
                        </a:spcBef>
                        <a:spcAft>
                          <a:spcPct val="30000"/>
                        </a:spcAft>
                        <a:buClrTx/>
                        <a:buSzTx/>
                        <a:buFontTx/>
                        <a:buChar char="•"/>
                        <a:tabLst/>
                        <a:defRPr/>
                      </a:pPr>
                      <a:endParaRPr kumimoji="1" lang="de-DE" altLang="de-DE" sz="1050" b="0" i="0" u="none" strike="noStrike" kern="1200" cap="none" normalizeH="0" baseline="0" dirty="0">
                        <a:ln>
                          <a:noFill/>
                        </a:ln>
                        <a:solidFill>
                          <a:srgbClr val="000000"/>
                        </a:solidFill>
                        <a:effectLst/>
                        <a:latin typeface="Arial" charset="0"/>
                        <a:ea typeface="+mn-ea"/>
                        <a:cs typeface="+mn-cs"/>
                      </a:endParaRPr>
                    </a:p>
                  </a:txBody>
                  <a:tcPr marL="91441" marR="91441" marT="45726" marB="45726" horzOverflow="overflow">
                    <a:lnL>
                      <a:noFill/>
                    </a:lnL>
                    <a:lnR>
                      <a:noFill/>
                    </a:lnR>
                    <a:lnT cap="flat">
                      <a:noFill/>
                    </a:lnT>
                    <a:lnB w="3175" cap="flat" cmpd="sng" algn="ctr">
                      <a:solidFill>
                        <a:schemeClr val="accent6">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1697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330200" rtl="0" eaLnBrk="0" fontAlgn="base" latinLnBrk="0" hangingPunct="0">
                        <a:lnSpc>
                          <a:spcPct val="100000"/>
                        </a:lnSpc>
                        <a:spcBef>
                          <a:spcPct val="0"/>
                        </a:spcBef>
                        <a:spcAft>
                          <a:spcPts val="300"/>
                        </a:spcAft>
                        <a:buClr>
                          <a:srgbClr val="C00000"/>
                        </a:buClr>
                        <a:buSzTx/>
                        <a:buFont typeface="Arial" panose="020B0604020202020204" pitchFamily="34" charset="0"/>
                        <a:buChar char="•"/>
                        <a:tabLst/>
                        <a:defRPr/>
                      </a:pPr>
                      <a:r>
                        <a:rPr kumimoji="0" lang="es-ES" sz="12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RIS 3 Euskadi</a:t>
                      </a:r>
                    </a:p>
                  </a:txBody>
                  <a:tcPr marL="68585" marR="68585" marT="34281" marB="34281" horzOverflow="overflow">
                    <a:lnL cap="flat">
                      <a:noFill/>
                    </a:lnL>
                    <a:lnR w="635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cap="flat">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lvl="0" indent="-171450" algn="l" defTabSz="330200" rtl="0" eaLnBrk="0" fontAlgn="base" latinLnBrk="0" hangingPunct="0">
                        <a:lnSpc>
                          <a:spcPct val="100000"/>
                        </a:lnSpc>
                        <a:spcBef>
                          <a:spcPct val="0"/>
                        </a:spcBef>
                        <a:spcAft>
                          <a:spcPts val="300"/>
                        </a:spcAft>
                        <a:buClr>
                          <a:srgbClr val="C00000"/>
                        </a:buClr>
                        <a:buSzTx/>
                        <a:buFont typeface="Arial" panose="020B0604020202020204" pitchFamily="34" charset="0"/>
                        <a:buChar char="•"/>
                        <a:tabLst/>
                        <a:defRPr/>
                      </a:pPr>
                      <a:r>
                        <a:rPr kumimoji="0" lang="es-ES" sz="12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Nivel de importancia según capacidades tecnológicas y capacidades empresariales </a:t>
                      </a:r>
                    </a:p>
                    <a:p>
                      <a:pPr marL="171450" marR="0" lvl="0" indent="-171450" algn="l" defTabSz="330200" rtl="0" eaLnBrk="0" fontAlgn="base" latinLnBrk="0" hangingPunct="0">
                        <a:lnSpc>
                          <a:spcPct val="100000"/>
                        </a:lnSpc>
                        <a:spcBef>
                          <a:spcPct val="0"/>
                        </a:spcBef>
                        <a:spcAft>
                          <a:spcPts val="0"/>
                        </a:spcAft>
                        <a:buClr>
                          <a:srgbClr val="00B0F0"/>
                        </a:buClr>
                        <a:buSzTx/>
                        <a:buFont typeface="Wingdings" panose="05000000000000000000" pitchFamily="2" charset="2"/>
                        <a:buChar char="§"/>
                        <a:tabLst/>
                        <a:defRPr/>
                      </a:pPr>
                      <a:endParaRPr kumimoji="1" lang="es-ES" sz="1200" b="0" i="0" u="none" strike="noStrike" cap="none" normalizeH="0" baseline="0" dirty="0">
                        <a:ln>
                          <a:noFill/>
                        </a:ln>
                        <a:solidFill>
                          <a:schemeClr val="tx1"/>
                        </a:solidFill>
                        <a:effectLst/>
                        <a:latin typeface="+mn-lt"/>
                        <a:cs typeface="Calibri" panose="020F0502020204030204" pitchFamily="34" charset="0"/>
                      </a:endParaRPr>
                    </a:p>
                  </a:txBody>
                  <a:tcPr marL="68585" marR="68585" marT="34281" marB="34281"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4" name="Imagen 13">
            <a:extLst>
              <a:ext uri="{FF2B5EF4-FFF2-40B4-BE49-F238E27FC236}">
                <a16:creationId xmlns:a16="http://schemas.microsoft.com/office/drawing/2014/main" id="{A8310257-DF84-4554-940D-8D8FD6F37187}"/>
              </a:ext>
            </a:extLst>
          </p:cNvPr>
          <p:cNvPicPr>
            <a:picLocks noChangeAspect="1"/>
          </p:cNvPicPr>
          <p:nvPr/>
        </p:nvPicPr>
        <p:blipFill>
          <a:blip r:embed="rId3"/>
          <a:stretch>
            <a:fillRect/>
          </a:stretch>
        </p:blipFill>
        <p:spPr>
          <a:xfrm>
            <a:off x="340882" y="2912559"/>
            <a:ext cx="4158833" cy="2663646"/>
          </a:xfrm>
          <a:prstGeom prst="rect">
            <a:avLst/>
          </a:prstGeom>
        </p:spPr>
      </p:pic>
      <p:pic>
        <p:nvPicPr>
          <p:cNvPr id="15" name="Imagen 14">
            <a:extLst>
              <a:ext uri="{FF2B5EF4-FFF2-40B4-BE49-F238E27FC236}">
                <a16:creationId xmlns:a16="http://schemas.microsoft.com/office/drawing/2014/main" id="{C716F7DB-1EF7-4941-9F28-BC1D6D87B4DF}"/>
              </a:ext>
            </a:extLst>
          </p:cNvPr>
          <p:cNvPicPr>
            <a:picLocks noChangeAspect="1"/>
          </p:cNvPicPr>
          <p:nvPr/>
        </p:nvPicPr>
        <p:blipFill rotWithShape="1">
          <a:blip r:embed="rId4"/>
          <a:srcRect t="6841" b="2179"/>
          <a:stretch/>
        </p:blipFill>
        <p:spPr>
          <a:xfrm>
            <a:off x="4860232" y="2743090"/>
            <a:ext cx="3990990" cy="2992433"/>
          </a:xfrm>
          <a:prstGeom prst="rect">
            <a:avLst/>
          </a:prstGeom>
        </p:spPr>
      </p:pic>
    </p:spTree>
    <p:extLst>
      <p:ext uri="{BB962C8B-B14F-4D97-AF65-F5344CB8AC3E}">
        <p14:creationId xmlns:p14="http://schemas.microsoft.com/office/powerpoint/2010/main" val="23476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461665"/>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Prioridades en Europa y Euskadi en construcción sostenible</a:t>
            </a:r>
          </a:p>
          <a:p>
            <a:pPr lvl="0" algn="just"/>
            <a:r>
              <a:rPr lang="es-ES" sz="1200" b="1" dirty="0">
                <a:solidFill>
                  <a:schemeClr val="bg1"/>
                </a:solidFill>
                <a:latin typeface="Helvetica" panose="020B0604020202020204" pitchFamily="34" charset="0"/>
                <a:cs typeface="Helvetica" panose="020B0604020202020204" pitchFamily="34" charset="0"/>
              </a:rPr>
              <a:t>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22</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1AB0904-FC21-4A4B-B7DF-2793140D1A04}"/>
              </a:ext>
            </a:extLst>
          </p:cNvPr>
          <p:cNvSpPr txBox="1">
            <a:spLocks/>
          </p:cNvSpPr>
          <p:nvPr/>
        </p:nvSpPr>
        <p:spPr>
          <a:xfrm>
            <a:off x="223891" y="394362"/>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000" b="1" dirty="0">
                <a:solidFill>
                  <a:srgbClr val="C60C30"/>
                </a:solidFill>
                <a:latin typeface="Helvetica" pitchFamily="34" charset="0"/>
              </a:rPr>
              <a:t>PCTI – RIS3 Euskadi</a:t>
            </a:r>
          </a:p>
        </p:txBody>
      </p:sp>
      <p:cxnSp>
        <p:nvCxnSpPr>
          <p:cNvPr id="12" name="Conector recto 11">
            <a:extLst>
              <a:ext uri="{FF2B5EF4-FFF2-40B4-BE49-F238E27FC236}">
                <a16:creationId xmlns:a16="http://schemas.microsoft.com/office/drawing/2014/main" id="{484BF18F-6C79-4D44-8BAA-4FC6D4E6E6D9}"/>
              </a:ext>
            </a:extLst>
          </p:cNvPr>
          <p:cNvCxnSpPr>
            <a:cxnSpLocks/>
          </p:cNvCxnSpPr>
          <p:nvPr/>
        </p:nvCxnSpPr>
        <p:spPr>
          <a:xfrm>
            <a:off x="295763" y="975208"/>
            <a:ext cx="8524708" cy="0"/>
          </a:xfrm>
          <a:prstGeom prst="line">
            <a:avLst/>
          </a:prstGeom>
        </p:spPr>
        <p:style>
          <a:lnRef idx="1">
            <a:schemeClr val="accent2"/>
          </a:lnRef>
          <a:fillRef idx="0">
            <a:schemeClr val="accent2"/>
          </a:fillRef>
          <a:effectRef idx="0">
            <a:schemeClr val="accent2"/>
          </a:effectRef>
          <a:fontRef idx="minor">
            <a:schemeClr val="tx1"/>
          </a:fontRef>
        </p:style>
      </p:cxnSp>
      <p:sp>
        <p:nvSpPr>
          <p:cNvPr id="19" name="Rectángulo 18">
            <a:extLst>
              <a:ext uri="{FF2B5EF4-FFF2-40B4-BE49-F238E27FC236}">
                <a16:creationId xmlns:a16="http://schemas.microsoft.com/office/drawing/2014/main" id="{7EC6FF57-07B2-4AEE-B69D-C4F25B9D1C03}"/>
              </a:ext>
            </a:extLst>
          </p:cNvPr>
          <p:cNvSpPr/>
          <p:nvPr/>
        </p:nvSpPr>
        <p:spPr>
          <a:xfrm>
            <a:off x="260848" y="2247255"/>
            <a:ext cx="8433356" cy="523220"/>
          </a:xfrm>
          <a:prstGeom prst="rect">
            <a:avLst/>
          </a:prstGeom>
        </p:spPr>
        <p:txBody>
          <a:bodyPr wrap="square">
            <a:spAutoFit/>
          </a:bodyPr>
          <a:lstStyle/>
          <a:p>
            <a:pPr algn="ctr"/>
            <a:r>
              <a:rPr lang="es-ES" sz="1400" b="1" dirty="0">
                <a:solidFill>
                  <a:srgbClr val="000000"/>
                </a:solidFill>
                <a:latin typeface="+mj-lt"/>
                <a:cs typeface="Century Gothic"/>
              </a:rPr>
              <a:t>RIS3 :</a:t>
            </a:r>
            <a:r>
              <a:rPr lang="es-ES" sz="1400" dirty="0">
                <a:solidFill>
                  <a:srgbClr val="000000"/>
                </a:solidFill>
                <a:latin typeface="+mj-lt"/>
                <a:cs typeface="Century Gothic"/>
              </a:rPr>
              <a:t> Estrategia de especialización inteligente en investigación e innovación impulsada por  </a:t>
            </a:r>
            <a:r>
              <a:rPr lang="es-ES" sz="1400" b="1" dirty="0">
                <a:solidFill>
                  <a:srgbClr val="000000"/>
                </a:solidFill>
                <a:latin typeface="+mj-lt"/>
                <a:cs typeface="Century Gothic"/>
              </a:rPr>
              <a:t>la Comisión Europea </a:t>
            </a:r>
            <a:r>
              <a:rPr lang="es-ES" sz="1400" dirty="0">
                <a:solidFill>
                  <a:srgbClr val="000000"/>
                </a:solidFill>
                <a:latin typeface="+mj-lt"/>
                <a:cs typeface="Century Gothic"/>
              </a:rPr>
              <a:t>para el periodo </a:t>
            </a:r>
            <a:r>
              <a:rPr lang="es-ES" sz="1400" b="1" dirty="0">
                <a:solidFill>
                  <a:srgbClr val="000000"/>
                </a:solidFill>
                <a:latin typeface="+mj-lt"/>
                <a:cs typeface="Century Gothic"/>
              </a:rPr>
              <a:t>2013-2020</a:t>
            </a:r>
          </a:p>
        </p:txBody>
      </p:sp>
      <p:graphicFrame>
        <p:nvGraphicFramePr>
          <p:cNvPr id="20" name="8 Marcador de contenido">
            <a:extLst>
              <a:ext uri="{FF2B5EF4-FFF2-40B4-BE49-F238E27FC236}">
                <a16:creationId xmlns:a16="http://schemas.microsoft.com/office/drawing/2014/main" id="{E53AD4F0-5D51-468B-96E4-AF28C9730FC0}"/>
              </a:ext>
            </a:extLst>
          </p:cNvPr>
          <p:cNvGraphicFramePr>
            <a:graphicFrameLocks noGrp="1"/>
          </p:cNvGraphicFramePr>
          <p:nvPr>
            <p:ph idx="1"/>
            <p:extLst>
              <p:ext uri="{D42A27DB-BD31-4B8C-83A1-F6EECF244321}">
                <p14:modId xmlns:p14="http://schemas.microsoft.com/office/powerpoint/2010/main" val="129602244"/>
              </p:ext>
            </p:extLst>
          </p:nvPr>
        </p:nvGraphicFramePr>
        <p:xfrm>
          <a:off x="1475656" y="2587451"/>
          <a:ext cx="8238306" cy="3827066"/>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ángulo 20">
            <a:extLst>
              <a:ext uri="{FF2B5EF4-FFF2-40B4-BE49-F238E27FC236}">
                <a16:creationId xmlns:a16="http://schemas.microsoft.com/office/drawing/2014/main" id="{E3787082-F934-478A-A337-5DCC86E7EACB}"/>
              </a:ext>
            </a:extLst>
          </p:cNvPr>
          <p:cNvSpPr/>
          <p:nvPr/>
        </p:nvSpPr>
        <p:spPr>
          <a:xfrm>
            <a:off x="260848" y="1143149"/>
            <a:ext cx="8487615" cy="830997"/>
          </a:xfrm>
          <a:prstGeom prst="rect">
            <a:avLst/>
          </a:prstGeom>
        </p:spPr>
        <p:txBody>
          <a:bodyPr wrap="square">
            <a:spAutoFit/>
          </a:bodyPr>
          <a:lstStyle/>
          <a:p>
            <a:pPr algn="just"/>
            <a:r>
              <a:rPr lang="es-ES" sz="1600" dirty="0">
                <a:solidFill>
                  <a:srgbClr val="000000"/>
                </a:solidFill>
                <a:cs typeface="Century Gothic"/>
              </a:rPr>
              <a:t>Para hacer una Europa más competitiva es necesario que los diferentes territorios identifiquen su especialización  de acuerdo con sus ventajas competitivas para que la reorientación inteligente de sus sectores productivos pueda dar respuesta a los retos globales</a:t>
            </a:r>
          </a:p>
        </p:txBody>
      </p:sp>
      <p:sp>
        <p:nvSpPr>
          <p:cNvPr id="2" name="Rectángulo 1">
            <a:extLst>
              <a:ext uri="{FF2B5EF4-FFF2-40B4-BE49-F238E27FC236}">
                <a16:creationId xmlns:a16="http://schemas.microsoft.com/office/drawing/2014/main" id="{16D13220-250D-4F1A-A5FB-567CF18CB7BD}"/>
              </a:ext>
            </a:extLst>
          </p:cNvPr>
          <p:cNvSpPr/>
          <p:nvPr/>
        </p:nvSpPr>
        <p:spPr>
          <a:xfrm>
            <a:off x="2424218" y="5157192"/>
            <a:ext cx="3168352" cy="432048"/>
          </a:xfrm>
          <a:prstGeom prst="rect">
            <a:avLst/>
          </a:prstGeom>
          <a:noFill/>
          <a:ln w="19050">
            <a:solidFill>
              <a:srgbClr val="C60C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7266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a:extLst>
              <a:ext uri="{28A0092B-C50C-407E-A947-70E740481C1C}">
                <a14:useLocalDpi xmlns:a14="http://schemas.microsoft.com/office/drawing/2010/main" val="0"/>
              </a:ext>
            </a:extLst>
          </a:blip>
          <a:srcRect l="36697"/>
          <a:stretch/>
        </p:blipFill>
        <p:spPr>
          <a:xfrm>
            <a:off x="3455798" y="4088739"/>
            <a:ext cx="5651690" cy="1932549"/>
          </a:xfrm>
          <a:prstGeom prst="rect">
            <a:avLst/>
          </a:prstGeom>
        </p:spPr>
      </p:pic>
      <p:sp>
        <p:nvSpPr>
          <p:cNvPr id="12" name="Rectangle 3"/>
          <p:cNvSpPr/>
          <p:nvPr/>
        </p:nvSpPr>
        <p:spPr bwMode="auto">
          <a:xfrm>
            <a:off x="1043608" y="6453336"/>
            <a:ext cx="7920880" cy="72008"/>
          </a:xfrm>
          <a:prstGeom prst="rect">
            <a:avLst/>
          </a:prstGeom>
          <a:solidFill>
            <a:srgbClr val="C60C30"/>
          </a:solidFill>
          <a:ln w="12700" cap="rnd" cmpd="sng" algn="ctr">
            <a:solidFill>
              <a:srgbClr val="C60C3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eaLnBrk="0" hangingPunct="0">
              <a:defRPr/>
            </a:pPr>
            <a:endParaRPr kumimoji="1" lang="es-MX" sz="1000" b="1" kern="0">
              <a:solidFill>
                <a:prstClr val="black"/>
              </a:solidFill>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10444"/>
            <a:ext cx="1475656" cy="530924"/>
          </a:xfrm>
          <a:prstGeom prst="rect">
            <a:avLst/>
          </a:prstGeom>
        </p:spPr>
      </p:pic>
      <p:sp>
        <p:nvSpPr>
          <p:cNvPr id="15" name="Rectángulo 2"/>
          <p:cNvSpPr>
            <a:spLocks noChangeArrowheads="1"/>
          </p:cNvSpPr>
          <p:nvPr/>
        </p:nvSpPr>
        <p:spPr bwMode="auto">
          <a:xfrm>
            <a:off x="-36512" y="3255948"/>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2000" b="1" dirty="0">
                <a:solidFill>
                  <a:schemeClr val="tx1">
                    <a:lumMod val="95000"/>
                    <a:lumOff val="5000"/>
                  </a:schemeClr>
                </a:solidFill>
                <a:latin typeface="Helvetica" pitchFamily="34" charset="0"/>
              </a:rPr>
              <a:t>Construcción Sostenible desde el Plan Estratégico de Eraikune</a:t>
            </a:r>
            <a:endParaRPr lang="es-ES" altLang="es-ES" sz="2000" dirty="0">
              <a:latin typeface="+mn-lt"/>
              <a:cs typeface="Arial" panose="020B0604020202020204" pitchFamily="34" charset="0"/>
            </a:endParaRPr>
          </a:p>
        </p:txBody>
      </p:sp>
      <p:sp>
        <p:nvSpPr>
          <p:cNvPr id="4" name="Rectángulo 3"/>
          <p:cNvSpPr/>
          <p:nvPr/>
        </p:nvSpPr>
        <p:spPr>
          <a:xfrm>
            <a:off x="4479667" y="3244334"/>
            <a:ext cx="313718" cy="369332"/>
          </a:xfrm>
          <a:prstGeom prst="rect">
            <a:avLst/>
          </a:prstGeom>
        </p:spPr>
        <p:txBody>
          <a:bodyPr wrap="none">
            <a:spAutoFit/>
          </a:bodyPr>
          <a:lstStyle/>
          <a:p>
            <a:r>
              <a:rPr lang="es-ES"/>
              <a:t> </a:t>
            </a:r>
          </a:p>
        </p:txBody>
      </p:sp>
      <p:grpSp>
        <p:nvGrpSpPr>
          <p:cNvPr id="9" name="32 Grupo"/>
          <p:cNvGrpSpPr>
            <a:grpSpLocks/>
          </p:cNvGrpSpPr>
          <p:nvPr/>
        </p:nvGrpSpPr>
        <p:grpSpPr bwMode="auto">
          <a:xfrm>
            <a:off x="0" y="1274837"/>
            <a:ext cx="9144000" cy="1362075"/>
            <a:chOff x="0" y="1052736"/>
            <a:chExt cx="9144000" cy="1362075"/>
          </a:xfrm>
        </p:grpSpPr>
        <p:pic>
          <p:nvPicPr>
            <p:cNvPr id="13"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l="4556"/>
            <a:stretch>
              <a:fillRect/>
            </a:stretch>
          </p:blipFill>
          <p:spPr bwMode="auto">
            <a:xfrm>
              <a:off x="0" y="1052736"/>
              <a:ext cx="227273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068"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96"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r="8539"/>
            <a:stretch>
              <a:fillRect/>
            </a:stretch>
          </p:blipFill>
          <p:spPr bwMode="auto">
            <a:xfrm>
              <a:off x="6966084" y="1052736"/>
              <a:ext cx="2177916"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15 Rectángulo">
            <a:extLst>
              <a:ext uri="{FF2B5EF4-FFF2-40B4-BE49-F238E27FC236}">
                <a16:creationId xmlns:a16="http://schemas.microsoft.com/office/drawing/2014/main" id="{5A4E79CA-046E-4978-8901-6DC975DB7E9E}"/>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4216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Construcción Sostenible desde el Plan Estratégico de Eraikune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24</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9" name="Content Placeholder 17">
            <a:extLst>
              <a:ext uri="{FF2B5EF4-FFF2-40B4-BE49-F238E27FC236}">
                <a16:creationId xmlns:a16="http://schemas.microsoft.com/office/drawing/2014/main" id="{703733AB-C62D-4CC1-9AA5-550DE40D5260}"/>
              </a:ext>
            </a:extLst>
          </p:cNvPr>
          <p:cNvSpPr txBox="1">
            <a:spLocks/>
          </p:cNvSpPr>
          <p:nvPr/>
        </p:nvSpPr>
        <p:spPr>
          <a:xfrm>
            <a:off x="237835" y="592312"/>
            <a:ext cx="8631971" cy="757130"/>
          </a:xfrm>
          <a:prstGeom prst="rect">
            <a:avLst/>
          </a:prstGeom>
          <a:noFill/>
          <a:ln w="9525">
            <a:noFill/>
            <a:miter lim="800000"/>
            <a:headEnd/>
            <a:tailEnd/>
          </a:ln>
        </p:spPr>
        <p:txBody>
          <a:bodyPr wrap="square">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defTabSz="457200" fontAlgn="base">
              <a:spcBef>
                <a:spcPts val="300"/>
              </a:spcBef>
              <a:spcAft>
                <a:spcPts val="300"/>
              </a:spcAft>
            </a:pPr>
            <a:r>
              <a:rPr lang="es-ES" sz="1600" dirty="0"/>
              <a:t>Estrategia de la asociación clúster, la cual se basa de cinco </a:t>
            </a:r>
            <a:r>
              <a:rPr lang="es-ES" sz="1600" b="1" dirty="0"/>
              <a:t>“Retos Estratégicos”, </a:t>
            </a:r>
            <a:r>
              <a:rPr lang="es-ES" sz="1600" dirty="0"/>
              <a:t>cada uno de ellos compuesto por cuatro “Líneas Estratégicas”. Se identifican 3 principios transversales aplicables a la totalidad de los Retos y Líneas.</a:t>
            </a:r>
          </a:p>
        </p:txBody>
      </p:sp>
      <p:sp>
        <p:nvSpPr>
          <p:cNvPr id="13" name="Rectángulo 12">
            <a:extLst>
              <a:ext uri="{FF2B5EF4-FFF2-40B4-BE49-F238E27FC236}">
                <a16:creationId xmlns:a16="http://schemas.microsoft.com/office/drawing/2014/main" id="{62875A6A-8960-47AA-9F03-DE5E59016EA9}"/>
              </a:ext>
            </a:extLst>
          </p:cNvPr>
          <p:cNvSpPr/>
          <p:nvPr/>
        </p:nvSpPr>
        <p:spPr>
          <a:xfrm>
            <a:off x="5152885" y="3424276"/>
            <a:ext cx="1567115" cy="1969770"/>
          </a:xfrm>
          <a:prstGeom prst="rect">
            <a:avLst/>
          </a:prstGeom>
        </p:spPr>
        <p:txBody>
          <a:bodyPr wrap="square">
            <a:spAutoFit/>
          </a:bodyPr>
          <a:lstStyle/>
          <a:p>
            <a:pPr algn="ctr" defTabSz="844083" eaLnBrk="0" fontAlgn="base" hangingPunct="0">
              <a:spcBef>
                <a:spcPct val="0"/>
              </a:spcBef>
              <a:spcAft>
                <a:spcPts val="554"/>
              </a:spcAft>
            </a:pPr>
            <a:r>
              <a:rPr kumimoji="1" lang="es-ES" sz="1050" b="1" dirty="0">
                <a:solidFill>
                  <a:srgbClr val="000000">
                    <a:lumMod val="65000"/>
                    <a:lumOff val="35000"/>
                  </a:srgbClr>
                </a:solidFill>
                <a:cs typeface="Arial" charset="0"/>
              </a:rPr>
              <a:t>Retos sociales, económicos y medioambientales</a:t>
            </a:r>
          </a:p>
          <a:p>
            <a:pPr lvl="0" algn="just" defTabSz="844083" eaLnBrk="0" fontAlgn="base" hangingPunct="0">
              <a:spcBef>
                <a:spcPct val="0"/>
              </a:spcBef>
              <a:spcAft>
                <a:spcPts val="554"/>
              </a:spcAft>
            </a:pPr>
            <a:r>
              <a:rPr kumimoji="1" lang="es-ES" sz="1000" dirty="0">
                <a:solidFill>
                  <a:srgbClr val="000000">
                    <a:lumMod val="65000"/>
                    <a:lumOff val="35000"/>
                  </a:srgbClr>
                </a:solidFill>
                <a:cs typeface="Arial" charset="0"/>
              </a:rPr>
              <a:t>Tomar parte activa en la elaboración de las políticas y estrategias del sector y transmitir una imagen renovada, social y ecológicamente responsable.</a:t>
            </a:r>
          </a:p>
          <a:p>
            <a:pPr algn="ctr" defTabSz="844083" eaLnBrk="0" fontAlgn="base" hangingPunct="0">
              <a:spcBef>
                <a:spcPct val="0"/>
              </a:spcBef>
              <a:spcAft>
                <a:spcPts val="554"/>
              </a:spcAft>
            </a:pPr>
            <a:endParaRPr kumimoji="1" lang="es-ES" sz="1050" b="1" dirty="0">
              <a:solidFill>
                <a:srgbClr val="000000">
                  <a:lumMod val="65000"/>
                  <a:lumOff val="35000"/>
                </a:srgbClr>
              </a:solidFill>
              <a:cs typeface="Arial" charset="0"/>
            </a:endParaRPr>
          </a:p>
        </p:txBody>
      </p:sp>
      <p:sp>
        <p:nvSpPr>
          <p:cNvPr id="14" name="Rectángulo 13">
            <a:extLst>
              <a:ext uri="{FF2B5EF4-FFF2-40B4-BE49-F238E27FC236}">
                <a16:creationId xmlns:a16="http://schemas.microsoft.com/office/drawing/2014/main" id="{25698BBD-5A51-4A64-92D9-B8ECA27C0D9A}"/>
              </a:ext>
            </a:extLst>
          </p:cNvPr>
          <p:cNvSpPr/>
          <p:nvPr/>
        </p:nvSpPr>
        <p:spPr>
          <a:xfrm>
            <a:off x="3727415" y="3428705"/>
            <a:ext cx="1384249" cy="1331134"/>
          </a:xfrm>
          <a:prstGeom prst="rect">
            <a:avLst/>
          </a:prstGeom>
        </p:spPr>
        <p:txBody>
          <a:bodyPr wrap="square">
            <a:spAutoFit/>
          </a:bodyPr>
          <a:lstStyle/>
          <a:p>
            <a:pPr algn="ctr" defTabSz="844083" eaLnBrk="0" fontAlgn="base" hangingPunct="0">
              <a:spcBef>
                <a:spcPct val="0"/>
              </a:spcBef>
              <a:spcAft>
                <a:spcPts val="1200"/>
              </a:spcAft>
            </a:pPr>
            <a:r>
              <a:rPr kumimoji="1" lang="es-ES" sz="1050" b="1" dirty="0">
                <a:solidFill>
                  <a:srgbClr val="000000">
                    <a:lumMod val="65000"/>
                    <a:lumOff val="35000"/>
                  </a:srgbClr>
                </a:solidFill>
                <a:cs typeface="Arial" charset="0"/>
              </a:rPr>
              <a:t>Mercados rentables</a:t>
            </a:r>
            <a:endParaRPr kumimoji="1" lang="es-ES" sz="900" b="1" dirty="0">
              <a:solidFill>
                <a:srgbClr val="000000">
                  <a:lumMod val="65000"/>
                  <a:lumOff val="35000"/>
                </a:srgbClr>
              </a:solidFill>
              <a:cs typeface="Arial" charset="0"/>
            </a:endParaRPr>
          </a:p>
          <a:p>
            <a:pPr algn="just" defTabSz="844083" eaLnBrk="0" fontAlgn="base" hangingPunct="0">
              <a:spcBef>
                <a:spcPct val="0"/>
              </a:spcBef>
              <a:spcAft>
                <a:spcPts val="554"/>
              </a:spcAft>
            </a:pPr>
            <a:r>
              <a:rPr kumimoji="1" lang="es-ES" sz="1000" dirty="0">
                <a:solidFill>
                  <a:srgbClr val="000000">
                    <a:lumMod val="65000"/>
                    <a:lumOff val="35000"/>
                  </a:srgbClr>
                </a:solidFill>
                <a:cs typeface="Arial" charset="0"/>
              </a:rPr>
              <a:t>Acceder a los mercados más rentables de forma que aporten el mayor valor para las empresas del clúster</a:t>
            </a:r>
          </a:p>
        </p:txBody>
      </p:sp>
      <p:sp>
        <p:nvSpPr>
          <p:cNvPr id="15" name="Rectángulo 14">
            <a:extLst>
              <a:ext uri="{FF2B5EF4-FFF2-40B4-BE49-F238E27FC236}">
                <a16:creationId xmlns:a16="http://schemas.microsoft.com/office/drawing/2014/main" id="{1AA0F49F-232C-4EA8-B50D-BD77AE532460}"/>
              </a:ext>
            </a:extLst>
          </p:cNvPr>
          <p:cNvSpPr/>
          <p:nvPr/>
        </p:nvSpPr>
        <p:spPr>
          <a:xfrm>
            <a:off x="2109235" y="3429000"/>
            <a:ext cx="1610326" cy="1338828"/>
          </a:xfrm>
          <a:prstGeom prst="rect">
            <a:avLst/>
          </a:prstGeom>
        </p:spPr>
        <p:txBody>
          <a:bodyPr wrap="square">
            <a:spAutoFit/>
          </a:bodyPr>
          <a:lstStyle/>
          <a:p>
            <a:pPr algn="ctr" defTabSz="844083" eaLnBrk="0" fontAlgn="base" hangingPunct="0">
              <a:spcBef>
                <a:spcPct val="0"/>
              </a:spcBef>
              <a:spcAft>
                <a:spcPts val="1200"/>
              </a:spcAft>
            </a:pPr>
            <a:r>
              <a:rPr kumimoji="1" lang="es-ES" sz="1050" b="1" dirty="0">
                <a:solidFill>
                  <a:srgbClr val="000000">
                    <a:lumMod val="65000"/>
                    <a:lumOff val="35000"/>
                  </a:srgbClr>
                </a:solidFill>
                <a:cs typeface="Arial" charset="0"/>
              </a:rPr>
              <a:t>Conocimiento y tecnologías </a:t>
            </a:r>
            <a:endParaRPr kumimoji="1" lang="es-ES" sz="900" b="1" dirty="0">
              <a:solidFill>
                <a:srgbClr val="000000">
                  <a:lumMod val="65000"/>
                  <a:lumOff val="35000"/>
                </a:srgbClr>
              </a:solidFill>
              <a:cs typeface="Arial" charset="0"/>
            </a:endParaRPr>
          </a:p>
          <a:p>
            <a:pPr algn="just" defTabSz="844083" eaLnBrk="0" fontAlgn="base" hangingPunct="0">
              <a:spcBef>
                <a:spcPct val="0"/>
              </a:spcBef>
              <a:spcAft>
                <a:spcPts val="554"/>
              </a:spcAft>
            </a:pPr>
            <a:r>
              <a:rPr kumimoji="1" lang="es-ES" sz="1000" dirty="0">
                <a:solidFill>
                  <a:srgbClr val="000000">
                    <a:lumMod val="65000"/>
                    <a:lumOff val="35000"/>
                  </a:srgbClr>
                </a:solidFill>
                <a:cs typeface="Arial" charset="0"/>
              </a:rPr>
              <a:t>Incorporar conocimiento y tecnologías de vanguardia en la industria que mejoren la competitividad de las empresas del clúster</a:t>
            </a:r>
          </a:p>
        </p:txBody>
      </p:sp>
      <p:sp>
        <p:nvSpPr>
          <p:cNvPr id="16" name="Rectángulo 15">
            <a:extLst>
              <a:ext uri="{FF2B5EF4-FFF2-40B4-BE49-F238E27FC236}">
                <a16:creationId xmlns:a16="http://schemas.microsoft.com/office/drawing/2014/main" id="{7B8BBBF0-90C0-4230-BB4B-759399BF9DDD}"/>
              </a:ext>
            </a:extLst>
          </p:cNvPr>
          <p:cNvSpPr/>
          <p:nvPr/>
        </p:nvSpPr>
        <p:spPr>
          <a:xfrm>
            <a:off x="588890" y="3432803"/>
            <a:ext cx="1552914" cy="1177245"/>
          </a:xfrm>
          <a:prstGeom prst="rect">
            <a:avLst/>
          </a:prstGeom>
        </p:spPr>
        <p:txBody>
          <a:bodyPr wrap="square">
            <a:spAutoFit/>
          </a:bodyPr>
          <a:lstStyle/>
          <a:p>
            <a:pPr algn="ctr" defTabSz="844083" eaLnBrk="0" fontAlgn="base" hangingPunct="0">
              <a:spcBef>
                <a:spcPct val="0"/>
              </a:spcBef>
              <a:spcAft>
                <a:spcPts val="1200"/>
              </a:spcAft>
            </a:pPr>
            <a:r>
              <a:rPr kumimoji="1" lang="es-ES" sz="1050" b="1" dirty="0">
                <a:solidFill>
                  <a:srgbClr val="000000">
                    <a:lumMod val="65000"/>
                    <a:lumOff val="35000"/>
                  </a:srgbClr>
                </a:solidFill>
                <a:cs typeface="Arial" charset="0"/>
              </a:rPr>
              <a:t>Cadena de Valor Integral</a:t>
            </a:r>
          </a:p>
          <a:p>
            <a:pPr algn="just" defTabSz="844083" eaLnBrk="0" fontAlgn="base" hangingPunct="0">
              <a:spcBef>
                <a:spcPct val="0"/>
              </a:spcBef>
              <a:spcAft>
                <a:spcPts val="554"/>
              </a:spcAft>
            </a:pPr>
            <a:r>
              <a:rPr kumimoji="1" lang="es-ES" sz="1000" dirty="0">
                <a:solidFill>
                  <a:srgbClr val="000000">
                    <a:lumMod val="65000"/>
                    <a:lumOff val="35000"/>
                  </a:srgbClr>
                </a:solidFill>
                <a:cs typeface="Arial" charset="0"/>
              </a:rPr>
              <a:t>Desarrollar una cadena de valor integral que permita cubrir todos las etapas de la cadena de valor del clúster</a:t>
            </a:r>
          </a:p>
        </p:txBody>
      </p:sp>
      <p:sp>
        <p:nvSpPr>
          <p:cNvPr id="17" name="Flecha: pentágono 16">
            <a:extLst>
              <a:ext uri="{FF2B5EF4-FFF2-40B4-BE49-F238E27FC236}">
                <a16:creationId xmlns:a16="http://schemas.microsoft.com/office/drawing/2014/main" id="{3435C5CF-BC73-4BAF-9905-60B36244FDE3}"/>
              </a:ext>
            </a:extLst>
          </p:cNvPr>
          <p:cNvSpPr/>
          <p:nvPr/>
        </p:nvSpPr>
        <p:spPr>
          <a:xfrm>
            <a:off x="622834" y="2993878"/>
            <a:ext cx="1800000" cy="373664"/>
          </a:xfrm>
          <a:prstGeom prst="homePlate">
            <a:avLst>
              <a:gd name="adj" fmla="val 51127"/>
            </a:avLst>
          </a:prstGeom>
          <a:solidFill>
            <a:srgbClr val="1737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Flecha: cheurón 17">
            <a:extLst>
              <a:ext uri="{FF2B5EF4-FFF2-40B4-BE49-F238E27FC236}">
                <a16:creationId xmlns:a16="http://schemas.microsoft.com/office/drawing/2014/main" id="{A47C36FE-05EC-47A1-9B23-F21D34C266DC}"/>
              </a:ext>
            </a:extLst>
          </p:cNvPr>
          <p:cNvSpPr/>
          <p:nvPr/>
        </p:nvSpPr>
        <p:spPr>
          <a:xfrm>
            <a:off x="2128950" y="2987096"/>
            <a:ext cx="1800000" cy="378160"/>
          </a:xfrm>
          <a:prstGeom prst="chevron">
            <a:avLst/>
          </a:prstGeom>
          <a:solidFill>
            <a:srgbClr val="1737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19" name="Flecha: cheurón 18">
            <a:extLst>
              <a:ext uri="{FF2B5EF4-FFF2-40B4-BE49-F238E27FC236}">
                <a16:creationId xmlns:a16="http://schemas.microsoft.com/office/drawing/2014/main" id="{3B19C30F-60FF-4D0E-A30C-5E540190AAC7}"/>
              </a:ext>
            </a:extLst>
          </p:cNvPr>
          <p:cNvSpPr/>
          <p:nvPr/>
        </p:nvSpPr>
        <p:spPr>
          <a:xfrm>
            <a:off x="3635063" y="2987096"/>
            <a:ext cx="1800000" cy="378160"/>
          </a:xfrm>
          <a:prstGeom prst="chevron">
            <a:avLst/>
          </a:prstGeom>
          <a:solidFill>
            <a:srgbClr val="1737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0" name="Flecha: cheurón 19">
            <a:extLst>
              <a:ext uri="{FF2B5EF4-FFF2-40B4-BE49-F238E27FC236}">
                <a16:creationId xmlns:a16="http://schemas.microsoft.com/office/drawing/2014/main" id="{06D9370B-C87D-4604-93A7-29C22F8B2491}"/>
              </a:ext>
            </a:extLst>
          </p:cNvPr>
          <p:cNvSpPr/>
          <p:nvPr/>
        </p:nvSpPr>
        <p:spPr>
          <a:xfrm>
            <a:off x="5141187" y="2992133"/>
            <a:ext cx="1800000" cy="378160"/>
          </a:xfrm>
          <a:prstGeom prst="chevron">
            <a:avLst/>
          </a:prstGeom>
          <a:solidFill>
            <a:srgbClr val="1737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1" name="Flecha: cheurón 20">
            <a:extLst>
              <a:ext uri="{FF2B5EF4-FFF2-40B4-BE49-F238E27FC236}">
                <a16:creationId xmlns:a16="http://schemas.microsoft.com/office/drawing/2014/main" id="{719C2FA1-936E-4F1A-953D-7F0AA4C98A1E}"/>
              </a:ext>
            </a:extLst>
          </p:cNvPr>
          <p:cNvSpPr/>
          <p:nvPr/>
        </p:nvSpPr>
        <p:spPr>
          <a:xfrm>
            <a:off x="6638340" y="2993878"/>
            <a:ext cx="1800000" cy="378160"/>
          </a:xfrm>
          <a:prstGeom prst="chevron">
            <a:avLst/>
          </a:prstGeom>
          <a:solidFill>
            <a:srgbClr val="17375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22" name="CuadroTexto 21">
            <a:extLst>
              <a:ext uri="{FF2B5EF4-FFF2-40B4-BE49-F238E27FC236}">
                <a16:creationId xmlns:a16="http://schemas.microsoft.com/office/drawing/2014/main" id="{31E115B9-C0CD-4F27-86A0-8F430EFACB30}"/>
              </a:ext>
            </a:extLst>
          </p:cNvPr>
          <p:cNvSpPr txBox="1"/>
          <p:nvPr/>
        </p:nvSpPr>
        <p:spPr>
          <a:xfrm>
            <a:off x="890873" y="3014232"/>
            <a:ext cx="871520" cy="338554"/>
          </a:xfrm>
          <a:prstGeom prst="rect">
            <a:avLst/>
          </a:prstGeom>
          <a:noFill/>
        </p:spPr>
        <p:txBody>
          <a:bodyPr wrap="square" rtlCol="0">
            <a:spAutoFit/>
          </a:bodyPr>
          <a:lstStyle/>
          <a:p>
            <a:r>
              <a:rPr lang="es-ES_tradnl" sz="1600" b="1" dirty="0">
                <a:solidFill>
                  <a:schemeClr val="bg1"/>
                </a:solidFill>
              </a:rPr>
              <a:t>Reto 1</a:t>
            </a:r>
          </a:p>
        </p:txBody>
      </p:sp>
      <p:sp>
        <p:nvSpPr>
          <p:cNvPr id="23" name="CuadroTexto 22">
            <a:extLst>
              <a:ext uri="{FF2B5EF4-FFF2-40B4-BE49-F238E27FC236}">
                <a16:creationId xmlns:a16="http://schemas.microsoft.com/office/drawing/2014/main" id="{2A6BCBC3-46F1-40DA-A654-B2798E794D76}"/>
              </a:ext>
            </a:extLst>
          </p:cNvPr>
          <p:cNvSpPr txBox="1"/>
          <p:nvPr/>
        </p:nvSpPr>
        <p:spPr>
          <a:xfrm>
            <a:off x="2571221" y="3014232"/>
            <a:ext cx="871520" cy="338554"/>
          </a:xfrm>
          <a:prstGeom prst="rect">
            <a:avLst/>
          </a:prstGeom>
          <a:noFill/>
        </p:spPr>
        <p:txBody>
          <a:bodyPr wrap="square" rtlCol="0">
            <a:spAutoFit/>
          </a:bodyPr>
          <a:lstStyle/>
          <a:p>
            <a:r>
              <a:rPr lang="es-ES_tradnl" sz="1600" b="1" dirty="0">
                <a:solidFill>
                  <a:schemeClr val="bg1"/>
                </a:solidFill>
              </a:rPr>
              <a:t>Reto 2</a:t>
            </a:r>
          </a:p>
        </p:txBody>
      </p:sp>
      <p:sp>
        <p:nvSpPr>
          <p:cNvPr id="24" name="CuadroTexto 23">
            <a:extLst>
              <a:ext uri="{FF2B5EF4-FFF2-40B4-BE49-F238E27FC236}">
                <a16:creationId xmlns:a16="http://schemas.microsoft.com/office/drawing/2014/main" id="{D4B9A80C-76C8-44B9-8EF9-556A17CC3744}"/>
              </a:ext>
            </a:extLst>
          </p:cNvPr>
          <p:cNvSpPr txBox="1"/>
          <p:nvPr/>
        </p:nvSpPr>
        <p:spPr>
          <a:xfrm>
            <a:off x="4100345" y="3014232"/>
            <a:ext cx="871520" cy="338554"/>
          </a:xfrm>
          <a:prstGeom prst="rect">
            <a:avLst/>
          </a:prstGeom>
          <a:noFill/>
        </p:spPr>
        <p:txBody>
          <a:bodyPr wrap="square" rtlCol="0">
            <a:spAutoFit/>
          </a:bodyPr>
          <a:lstStyle/>
          <a:p>
            <a:r>
              <a:rPr lang="es-ES_tradnl" sz="1600" b="1" dirty="0">
                <a:solidFill>
                  <a:schemeClr val="bg1"/>
                </a:solidFill>
              </a:rPr>
              <a:t>Reto 3</a:t>
            </a:r>
          </a:p>
        </p:txBody>
      </p:sp>
      <p:sp>
        <p:nvSpPr>
          <p:cNvPr id="25" name="CuadroTexto 24">
            <a:extLst>
              <a:ext uri="{FF2B5EF4-FFF2-40B4-BE49-F238E27FC236}">
                <a16:creationId xmlns:a16="http://schemas.microsoft.com/office/drawing/2014/main" id="{865254BF-0E0A-48E3-9001-6AC7E4300F5E}"/>
              </a:ext>
            </a:extLst>
          </p:cNvPr>
          <p:cNvSpPr txBox="1"/>
          <p:nvPr/>
        </p:nvSpPr>
        <p:spPr>
          <a:xfrm>
            <a:off x="5574498" y="3014232"/>
            <a:ext cx="871520" cy="338554"/>
          </a:xfrm>
          <a:prstGeom prst="rect">
            <a:avLst/>
          </a:prstGeom>
          <a:noFill/>
        </p:spPr>
        <p:txBody>
          <a:bodyPr wrap="square" rtlCol="0">
            <a:spAutoFit/>
          </a:bodyPr>
          <a:lstStyle/>
          <a:p>
            <a:r>
              <a:rPr lang="es-ES_tradnl" sz="1600" b="1" dirty="0">
                <a:solidFill>
                  <a:schemeClr val="bg1"/>
                </a:solidFill>
              </a:rPr>
              <a:t>Reto 4</a:t>
            </a:r>
          </a:p>
        </p:txBody>
      </p:sp>
      <p:sp>
        <p:nvSpPr>
          <p:cNvPr id="26" name="CuadroTexto 25">
            <a:extLst>
              <a:ext uri="{FF2B5EF4-FFF2-40B4-BE49-F238E27FC236}">
                <a16:creationId xmlns:a16="http://schemas.microsoft.com/office/drawing/2014/main" id="{685E07F4-BFC2-4DDE-AA40-1C3B0AE72B89}"/>
              </a:ext>
            </a:extLst>
          </p:cNvPr>
          <p:cNvSpPr txBox="1"/>
          <p:nvPr/>
        </p:nvSpPr>
        <p:spPr>
          <a:xfrm>
            <a:off x="7152854" y="3013753"/>
            <a:ext cx="871520" cy="338554"/>
          </a:xfrm>
          <a:prstGeom prst="rect">
            <a:avLst/>
          </a:prstGeom>
          <a:noFill/>
        </p:spPr>
        <p:txBody>
          <a:bodyPr wrap="square" rtlCol="0">
            <a:spAutoFit/>
          </a:bodyPr>
          <a:lstStyle/>
          <a:p>
            <a:r>
              <a:rPr lang="es-ES_tradnl" sz="1600" b="1" dirty="0">
                <a:solidFill>
                  <a:schemeClr val="bg1"/>
                </a:solidFill>
              </a:rPr>
              <a:t>Reto 5</a:t>
            </a:r>
          </a:p>
        </p:txBody>
      </p:sp>
      <p:grpSp>
        <p:nvGrpSpPr>
          <p:cNvPr id="27" name="Grupo 26">
            <a:extLst>
              <a:ext uri="{FF2B5EF4-FFF2-40B4-BE49-F238E27FC236}">
                <a16:creationId xmlns:a16="http://schemas.microsoft.com/office/drawing/2014/main" id="{1B5295B5-F644-47A0-9193-ECCDA29EFD7D}"/>
              </a:ext>
            </a:extLst>
          </p:cNvPr>
          <p:cNvGrpSpPr/>
          <p:nvPr/>
        </p:nvGrpSpPr>
        <p:grpSpPr>
          <a:xfrm>
            <a:off x="2147678" y="1698411"/>
            <a:ext cx="1338152" cy="1248281"/>
            <a:chOff x="2185244" y="1959349"/>
            <a:chExt cx="1338152" cy="1248281"/>
          </a:xfrm>
        </p:grpSpPr>
        <p:sp>
          <p:nvSpPr>
            <p:cNvPr id="28" name="Elipse 27">
              <a:extLst>
                <a:ext uri="{FF2B5EF4-FFF2-40B4-BE49-F238E27FC236}">
                  <a16:creationId xmlns:a16="http://schemas.microsoft.com/office/drawing/2014/main" id="{8CB26A9A-AEE5-4B4F-ACD5-8F9A6A0ED735}"/>
                </a:ext>
              </a:extLst>
            </p:cNvPr>
            <p:cNvSpPr/>
            <p:nvPr/>
          </p:nvSpPr>
          <p:spPr>
            <a:xfrm>
              <a:off x="2185244" y="1959349"/>
              <a:ext cx="1338152" cy="1248281"/>
            </a:xfrm>
            <a:prstGeom prst="ellipse">
              <a:avLst/>
            </a:prstGeom>
            <a:noFill/>
            <a:ln w="9525">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9" name="Gráfico 28" descr="Lupa">
              <a:extLst>
                <a:ext uri="{FF2B5EF4-FFF2-40B4-BE49-F238E27FC236}">
                  <a16:creationId xmlns:a16="http://schemas.microsoft.com/office/drawing/2014/main" id="{5D6219D6-90DA-46C3-B1D9-AB22074136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7331" y="2381321"/>
              <a:ext cx="172450" cy="172450"/>
            </a:xfrm>
            <a:prstGeom prst="rect">
              <a:avLst/>
            </a:prstGeom>
          </p:spPr>
        </p:pic>
        <p:pic>
          <p:nvPicPr>
            <p:cNvPr id="30" name="Gráfico 29" descr="Casco de realidad virtual">
              <a:extLst>
                <a:ext uri="{FF2B5EF4-FFF2-40B4-BE49-F238E27FC236}">
                  <a16:creationId xmlns:a16="http://schemas.microsoft.com/office/drawing/2014/main" id="{90BB4C1D-A04A-417E-B493-C17C8CAEDC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26069" y="2018105"/>
              <a:ext cx="241781" cy="241781"/>
            </a:xfrm>
            <a:prstGeom prst="rect">
              <a:avLst/>
            </a:prstGeom>
          </p:spPr>
        </p:pic>
        <p:pic>
          <p:nvPicPr>
            <p:cNvPr id="31" name="Picture 6" descr="Related image">
              <a:extLst>
                <a:ext uri="{FF2B5EF4-FFF2-40B4-BE49-F238E27FC236}">
                  <a16:creationId xmlns:a16="http://schemas.microsoft.com/office/drawing/2014/main" id="{59986742-A9E4-4FC0-9933-D6171EEEBA39}"/>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154" b="96731" l="10000" r="90000">
                          <a14:foregroundMark x1="46667" y1="70962" x2="46667" y2="70962"/>
                          <a14:foregroundMark x1="46667" y1="97115" x2="46667" y2="97115"/>
                          <a14:foregroundMark x1="46889" y1="6923" x2="46889" y2="6923"/>
                          <a14:foregroundMark x1="55889" y1="1154" x2="55889" y2="1154"/>
                          <a14:backgroundMark x1="54111" y1="7885" x2="54111" y2="7885"/>
                          <a14:backgroundMark x1="70556" y1="4038" x2="70556" y2="4038"/>
                          <a14:backgroundMark x1="69222" y1="5577" x2="69222" y2="5577"/>
                          <a14:backgroundMark x1="67667" y1="6923" x2="67667" y2="6923"/>
                          <a14:backgroundMark x1="65444" y1="7885" x2="65444" y2="7885"/>
                          <a14:backgroundMark x1="63556" y1="7885" x2="63556" y2="7885"/>
                          <a14:backgroundMark x1="44667" y1="10769" x2="44667" y2="10769"/>
                        </a14:backgroundRemoval>
                      </a14:imgEffect>
                    </a14:imgLayer>
                  </a14:imgProps>
                </a:ext>
                <a:ext uri="{28A0092B-C50C-407E-A947-70E740481C1C}">
                  <a14:useLocalDpi xmlns:a14="http://schemas.microsoft.com/office/drawing/2010/main" val="0"/>
                </a:ext>
              </a:extLst>
            </a:blip>
            <a:srcRect/>
            <a:stretch>
              <a:fillRect/>
            </a:stretch>
          </p:blipFill>
          <p:spPr bwMode="auto">
            <a:xfrm>
              <a:off x="2228400" y="2226439"/>
              <a:ext cx="519293" cy="300036"/>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a:extLst>
                <a:ext uri="{FF2B5EF4-FFF2-40B4-BE49-F238E27FC236}">
                  <a16:creationId xmlns:a16="http://schemas.microsoft.com/office/drawing/2014/main" id="{B6FC039A-4980-496B-9B2D-A2CC4F6DEE5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615" b="90000" l="10000" r="90000">
                          <a14:foregroundMark x1="50667" y1="9615" x2="50667" y2="9615"/>
                          <a14:foregroundMark x1="52889" y1="65577" x2="52889" y2="65577"/>
                        </a14:backgroundRemoval>
                      </a14:imgEffect>
                    </a14:imgLayer>
                  </a14:imgProps>
                </a:ext>
              </a:extLst>
            </a:blip>
            <a:stretch>
              <a:fillRect/>
            </a:stretch>
          </p:blipFill>
          <p:spPr>
            <a:xfrm>
              <a:off x="2205386" y="2665176"/>
              <a:ext cx="517100" cy="298769"/>
            </a:xfrm>
            <a:prstGeom prst="rect">
              <a:avLst/>
            </a:prstGeom>
          </p:spPr>
        </p:pic>
        <p:pic>
          <p:nvPicPr>
            <p:cNvPr id="33" name="Imagen 32">
              <a:extLst>
                <a:ext uri="{FF2B5EF4-FFF2-40B4-BE49-F238E27FC236}">
                  <a16:creationId xmlns:a16="http://schemas.microsoft.com/office/drawing/2014/main" id="{A331AEFF-6A7C-4EA9-B81C-CC22ADAB0450}"/>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8056" b="77778" l="19600" r="83700">
                          <a14:foregroundMark x1="53900" y1="44722" x2="53900" y2="44722"/>
                          <a14:foregroundMark x1="35000" y1="22222" x2="35000" y2="22222"/>
                          <a14:foregroundMark x1="29800" y1="27407" x2="29800" y2="27407"/>
                          <a14:foregroundMark x1="26900" y1="24444" x2="26900" y2="24444"/>
                          <a14:foregroundMark x1="27100" y1="23981" x2="27100" y2="23981"/>
                          <a14:foregroundMark x1="25700" y1="30370" x2="25700" y2="30370"/>
                          <a14:foregroundMark x1="48300" y1="56111" x2="48300" y2="56111"/>
                          <a14:foregroundMark x1="70700" y1="27685" x2="70700" y2="27685"/>
                          <a14:foregroundMark x1="67000" y1="22222" x2="67000" y2="22222"/>
                          <a14:foregroundMark x1="73600" y1="25833" x2="73600" y2="25833"/>
                          <a14:foregroundMark x1="78300" y1="36111" x2="78300" y2="36111"/>
                          <a14:foregroundMark x1="83700" y1="40000" x2="83700" y2="40000"/>
                          <a14:foregroundMark x1="32300" y1="70000" x2="32300" y2="70000"/>
                          <a14:foregroundMark x1="22700" y1="59074" x2="22700" y2="59074"/>
                          <a14:foregroundMark x1="26600" y1="66389" x2="26600" y2="66389"/>
                          <a14:foregroundMark x1="27900" y1="68241" x2="27900" y2="68241"/>
                          <a14:foregroundMark x1="30700" y1="65278" x2="30700" y2="65278"/>
                          <a14:foregroundMark x1="71700" y1="66296" x2="71700" y2="66296"/>
                          <a14:foregroundMark x1="73700" y1="66481" x2="73700" y2="66481"/>
                          <a14:foregroundMark x1="40900" y1="77778" x2="40900" y2="77778"/>
                          <a14:foregroundMark x1="68000" y1="69537" x2="68000" y2="69537"/>
                          <a14:foregroundMark x1="76100" y1="60000" x2="76100" y2="60000"/>
                          <a14:backgroundMark x1="27400" y1="45463" x2="27400" y2="45463"/>
                          <a14:backgroundMark x1="22900" y1="50185" x2="100" y2="52222"/>
                        </a14:backgroundRemoval>
                      </a14:imgEffect>
                    </a14:imgLayer>
                  </a14:imgProps>
                </a:ext>
              </a:extLst>
            </a:blip>
            <a:srcRect l="12242" t="11187" r="12194" b="19081"/>
            <a:stretch/>
          </p:blipFill>
          <p:spPr>
            <a:xfrm>
              <a:off x="2614780" y="2940240"/>
              <a:ext cx="216402" cy="215673"/>
            </a:xfrm>
            <a:prstGeom prst="rect">
              <a:avLst/>
            </a:prstGeom>
          </p:spPr>
        </p:pic>
        <p:pic>
          <p:nvPicPr>
            <p:cNvPr id="34" name="Gráfico 33" descr="Smartphone">
              <a:extLst>
                <a:ext uri="{FF2B5EF4-FFF2-40B4-BE49-F238E27FC236}">
                  <a16:creationId xmlns:a16="http://schemas.microsoft.com/office/drawing/2014/main" id="{345A0B0E-0A2C-41CA-8BD6-CC1D4DA4DAC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88915" y="2172411"/>
              <a:ext cx="172450" cy="172450"/>
            </a:xfrm>
            <a:prstGeom prst="rect">
              <a:avLst/>
            </a:prstGeom>
          </p:spPr>
        </p:pic>
        <p:grpSp>
          <p:nvGrpSpPr>
            <p:cNvPr id="35" name="Grupo 34">
              <a:extLst>
                <a:ext uri="{FF2B5EF4-FFF2-40B4-BE49-F238E27FC236}">
                  <a16:creationId xmlns:a16="http://schemas.microsoft.com/office/drawing/2014/main" id="{3A3F7128-9AD3-44AE-96AA-FFA3F87512A4}"/>
                </a:ext>
              </a:extLst>
            </p:cNvPr>
            <p:cNvGrpSpPr>
              <a:grpSpLocks noChangeAspect="1"/>
            </p:cNvGrpSpPr>
            <p:nvPr/>
          </p:nvGrpSpPr>
          <p:grpSpPr>
            <a:xfrm>
              <a:off x="2909763" y="2860352"/>
              <a:ext cx="301891" cy="279118"/>
              <a:chOff x="-1356120" y="5907108"/>
              <a:chExt cx="542819" cy="501870"/>
            </a:xfrm>
            <a:solidFill>
              <a:schemeClr val="tx1"/>
            </a:solidFill>
          </p:grpSpPr>
          <p:pic>
            <p:nvPicPr>
              <p:cNvPr id="38" name="Gráfico 37" descr="Usuario">
                <a:extLst>
                  <a:ext uri="{FF2B5EF4-FFF2-40B4-BE49-F238E27FC236}">
                    <a16:creationId xmlns:a16="http://schemas.microsoft.com/office/drawing/2014/main" id="{EEABBE4D-11A0-4EB4-AEEA-7EAFDB00D99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5881" y="6103818"/>
                <a:ext cx="152580" cy="152580"/>
              </a:xfrm>
              <a:prstGeom prst="rect">
                <a:avLst/>
              </a:prstGeom>
            </p:spPr>
          </p:pic>
          <p:sp>
            <p:nvSpPr>
              <p:cNvPr id="39" name="Gráfico 125" descr="Red">
                <a:extLst>
                  <a:ext uri="{FF2B5EF4-FFF2-40B4-BE49-F238E27FC236}">
                    <a16:creationId xmlns:a16="http://schemas.microsoft.com/office/drawing/2014/main" id="{C67FCE9E-1362-4002-B41C-76227ECA8692}"/>
                  </a:ext>
                </a:extLst>
              </p:cNvPr>
              <p:cNvSpPr/>
              <p:nvPr/>
            </p:nvSpPr>
            <p:spPr>
              <a:xfrm>
                <a:off x="-1219678" y="6051950"/>
                <a:ext cx="277333" cy="262542"/>
              </a:xfrm>
              <a:custGeom>
                <a:avLst/>
                <a:gdLst>
                  <a:gd name="connsiteX0" fmla="*/ 277004 w 277332"/>
                  <a:gd name="connsiteY0" fmla="*/ 92404 h 262541"/>
                  <a:gd name="connsiteX1" fmla="*/ 238177 w 277332"/>
                  <a:gd name="connsiteY1" fmla="*/ 76503 h 262541"/>
                  <a:gd name="connsiteX2" fmla="*/ 220058 w 277332"/>
                  <a:gd name="connsiteY2" fmla="*/ 107934 h 262541"/>
                  <a:gd name="connsiteX3" fmla="*/ 172357 w 277332"/>
                  <a:gd name="connsiteY3" fmla="*/ 127902 h 262541"/>
                  <a:gd name="connsiteX4" fmla="*/ 147582 w 277332"/>
                  <a:gd name="connsiteY4" fmla="*/ 110523 h 262541"/>
                  <a:gd name="connsiteX5" fmla="*/ 147582 w 277332"/>
                  <a:gd name="connsiteY5" fmla="*/ 59124 h 262541"/>
                  <a:gd name="connsiteX6" fmla="*/ 169768 w 277332"/>
                  <a:gd name="connsiteY6" fmla="*/ 30651 h 262541"/>
                  <a:gd name="connsiteX7" fmla="*/ 140186 w 277332"/>
                  <a:gd name="connsiteY7" fmla="*/ 1069 h 262541"/>
                  <a:gd name="connsiteX8" fmla="*/ 140186 w 277332"/>
                  <a:gd name="connsiteY8" fmla="*/ 1069 h 262541"/>
                  <a:gd name="connsiteX9" fmla="*/ 110604 w 277332"/>
                  <a:gd name="connsiteY9" fmla="*/ 30651 h 262541"/>
                  <a:gd name="connsiteX10" fmla="*/ 132791 w 277332"/>
                  <a:gd name="connsiteY10" fmla="*/ 59124 h 262541"/>
                  <a:gd name="connsiteX11" fmla="*/ 132791 w 277332"/>
                  <a:gd name="connsiteY11" fmla="*/ 110153 h 262541"/>
                  <a:gd name="connsiteX12" fmla="*/ 108015 w 277332"/>
                  <a:gd name="connsiteY12" fmla="*/ 127533 h 262541"/>
                  <a:gd name="connsiteX13" fmla="*/ 60314 w 277332"/>
                  <a:gd name="connsiteY13" fmla="*/ 107565 h 262541"/>
                  <a:gd name="connsiteX14" fmla="*/ 42195 w 277332"/>
                  <a:gd name="connsiteY14" fmla="*/ 76134 h 262541"/>
                  <a:gd name="connsiteX15" fmla="*/ 3369 w 277332"/>
                  <a:gd name="connsiteY15" fmla="*/ 92034 h 262541"/>
                  <a:gd name="connsiteX16" fmla="*/ 19269 w 277332"/>
                  <a:gd name="connsiteY16" fmla="*/ 130861 h 262541"/>
                  <a:gd name="connsiteX17" fmla="*/ 54028 w 277332"/>
                  <a:gd name="connsiteY17" fmla="*/ 121246 h 262541"/>
                  <a:gd name="connsiteX18" fmla="*/ 102839 w 277332"/>
                  <a:gd name="connsiteY18" fmla="*/ 141214 h 262541"/>
                  <a:gd name="connsiteX19" fmla="*/ 102469 w 277332"/>
                  <a:gd name="connsiteY19" fmla="*/ 146022 h 262541"/>
                  <a:gd name="connsiteX20" fmla="*/ 109864 w 277332"/>
                  <a:gd name="connsiteY20" fmla="*/ 168208 h 262541"/>
                  <a:gd name="connsiteX21" fmla="*/ 71408 w 277332"/>
                  <a:gd name="connsiteY21" fmla="*/ 207035 h 262541"/>
                  <a:gd name="connsiteX22" fmla="*/ 35539 w 277332"/>
                  <a:gd name="connsiteY22" fmla="*/ 211472 h 262541"/>
                  <a:gd name="connsiteX23" fmla="*/ 35539 w 277332"/>
                  <a:gd name="connsiteY23" fmla="*/ 253257 h 262541"/>
                  <a:gd name="connsiteX24" fmla="*/ 77324 w 277332"/>
                  <a:gd name="connsiteY24" fmla="*/ 253257 h 262541"/>
                  <a:gd name="connsiteX25" fmla="*/ 81761 w 277332"/>
                  <a:gd name="connsiteY25" fmla="*/ 217388 h 262541"/>
                  <a:gd name="connsiteX26" fmla="*/ 120958 w 277332"/>
                  <a:gd name="connsiteY26" fmla="*/ 178192 h 262541"/>
                  <a:gd name="connsiteX27" fmla="*/ 139447 w 277332"/>
                  <a:gd name="connsiteY27" fmla="*/ 183369 h 262541"/>
                  <a:gd name="connsiteX28" fmla="*/ 140186 w 277332"/>
                  <a:gd name="connsiteY28" fmla="*/ 183369 h 262541"/>
                  <a:gd name="connsiteX29" fmla="*/ 140926 w 277332"/>
                  <a:gd name="connsiteY29" fmla="*/ 183369 h 262541"/>
                  <a:gd name="connsiteX30" fmla="*/ 159415 w 277332"/>
                  <a:gd name="connsiteY30" fmla="*/ 178192 h 262541"/>
                  <a:gd name="connsiteX31" fmla="*/ 198611 w 277332"/>
                  <a:gd name="connsiteY31" fmla="*/ 217388 h 262541"/>
                  <a:gd name="connsiteX32" fmla="*/ 203048 w 277332"/>
                  <a:gd name="connsiteY32" fmla="*/ 253627 h 262541"/>
                  <a:gd name="connsiteX33" fmla="*/ 244833 w 277332"/>
                  <a:gd name="connsiteY33" fmla="*/ 253627 h 262541"/>
                  <a:gd name="connsiteX34" fmla="*/ 244833 w 277332"/>
                  <a:gd name="connsiteY34" fmla="*/ 211842 h 262541"/>
                  <a:gd name="connsiteX35" fmla="*/ 208965 w 277332"/>
                  <a:gd name="connsiteY35" fmla="*/ 207405 h 262541"/>
                  <a:gd name="connsiteX36" fmla="*/ 170508 w 277332"/>
                  <a:gd name="connsiteY36" fmla="*/ 168578 h 262541"/>
                  <a:gd name="connsiteX37" fmla="*/ 177903 w 277332"/>
                  <a:gd name="connsiteY37" fmla="*/ 146391 h 262541"/>
                  <a:gd name="connsiteX38" fmla="*/ 177534 w 277332"/>
                  <a:gd name="connsiteY38" fmla="*/ 141584 h 262541"/>
                  <a:gd name="connsiteX39" fmla="*/ 226344 w 277332"/>
                  <a:gd name="connsiteY39" fmla="*/ 121616 h 262541"/>
                  <a:gd name="connsiteX40" fmla="*/ 261103 w 277332"/>
                  <a:gd name="connsiteY40" fmla="*/ 131230 h 262541"/>
                  <a:gd name="connsiteX41" fmla="*/ 277004 w 277332"/>
                  <a:gd name="connsiteY41" fmla="*/ 92404 h 2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7332" h="262541">
                    <a:moveTo>
                      <a:pt x="277004" y="92404"/>
                    </a:moveTo>
                    <a:cubicBezTo>
                      <a:pt x="270717" y="77243"/>
                      <a:pt x="253338" y="70217"/>
                      <a:pt x="238177" y="76503"/>
                    </a:cubicBezTo>
                    <a:cubicBezTo>
                      <a:pt x="225605" y="81680"/>
                      <a:pt x="218209" y="94992"/>
                      <a:pt x="220058" y="107934"/>
                    </a:cubicBezTo>
                    <a:lnTo>
                      <a:pt x="172357" y="127902"/>
                    </a:lnTo>
                    <a:cubicBezTo>
                      <a:pt x="167180" y="119028"/>
                      <a:pt x="157935" y="112372"/>
                      <a:pt x="147582" y="110523"/>
                    </a:cubicBezTo>
                    <a:lnTo>
                      <a:pt x="147582" y="59124"/>
                    </a:lnTo>
                    <a:cubicBezTo>
                      <a:pt x="160154" y="55796"/>
                      <a:pt x="169768" y="44333"/>
                      <a:pt x="169768" y="30651"/>
                    </a:cubicBezTo>
                    <a:cubicBezTo>
                      <a:pt x="169768" y="14381"/>
                      <a:pt x="156456" y="1069"/>
                      <a:pt x="140186" y="1069"/>
                    </a:cubicBezTo>
                    <a:lnTo>
                      <a:pt x="140186" y="1069"/>
                    </a:lnTo>
                    <a:cubicBezTo>
                      <a:pt x="123916" y="1069"/>
                      <a:pt x="110604" y="14381"/>
                      <a:pt x="110604" y="30651"/>
                    </a:cubicBezTo>
                    <a:cubicBezTo>
                      <a:pt x="110604" y="44333"/>
                      <a:pt x="120218" y="55796"/>
                      <a:pt x="132791" y="59124"/>
                    </a:cubicBezTo>
                    <a:lnTo>
                      <a:pt x="132791" y="110153"/>
                    </a:lnTo>
                    <a:cubicBezTo>
                      <a:pt x="122067" y="112002"/>
                      <a:pt x="113192" y="118658"/>
                      <a:pt x="108015" y="127533"/>
                    </a:cubicBezTo>
                    <a:lnTo>
                      <a:pt x="60314" y="107565"/>
                    </a:lnTo>
                    <a:cubicBezTo>
                      <a:pt x="62163" y="94622"/>
                      <a:pt x="55137" y="81311"/>
                      <a:pt x="42195" y="76134"/>
                    </a:cubicBezTo>
                    <a:cubicBezTo>
                      <a:pt x="27034" y="69847"/>
                      <a:pt x="9655" y="76873"/>
                      <a:pt x="3369" y="92034"/>
                    </a:cubicBezTo>
                    <a:cubicBezTo>
                      <a:pt x="-2918" y="107195"/>
                      <a:pt x="4108" y="124574"/>
                      <a:pt x="19269" y="130861"/>
                    </a:cubicBezTo>
                    <a:cubicBezTo>
                      <a:pt x="31841" y="136038"/>
                      <a:pt x="46263" y="131970"/>
                      <a:pt x="54028" y="121246"/>
                    </a:cubicBezTo>
                    <a:lnTo>
                      <a:pt x="102839" y="141214"/>
                    </a:lnTo>
                    <a:cubicBezTo>
                      <a:pt x="102469" y="142694"/>
                      <a:pt x="102469" y="144542"/>
                      <a:pt x="102469" y="146022"/>
                    </a:cubicBezTo>
                    <a:cubicBezTo>
                      <a:pt x="102469" y="154157"/>
                      <a:pt x="105057" y="161922"/>
                      <a:pt x="109864" y="168208"/>
                    </a:cubicBezTo>
                    <a:lnTo>
                      <a:pt x="71408" y="207035"/>
                    </a:lnTo>
                    <a:cubicBezTo>
                      <a:pt x="59944" y="200379"/>
                      <a:pt x="45153" y="201858"/>
                      <a:pt x="35539" y="211472"/>
                    </a:cubicBezTo>
                    <a:cubicBezTo>
                      <a:pt x="24076" y="222935"/>
                      <a:pt x="24076" y="241794"/>
                      <a:pt x="35539" y="253257"/>
                    </a:cubicBezTo>
                    <a:cubicBezTo>
                      <a:pt x="47002" y="264720"/>
                      <a:pt x="65861" y="264720"/>
                      <a:pt x="77324" y="253257"/>
                    </a:cubicBezTo>
                    <a:cubicBezTo>
                      <a:pt x="86938" y="243643"/>
                      <a:pt x="88417" y="228852"/>
                      <a:pt x="81761" y="217388"/>
                    </a:cubicBezTo>
                    <a:lnTo>
                      <a:pt x="120958" y="178192"/>
                    </a:lnTo>
                    <a:cubicBezTo>
                      <a:pt x="126504" y="181520"/>
                      <a:pt x="132791" y="183369"/>
                      <a:pt x="139447" y="183369"/>
                    </a:cubicBezTo>
                    <a:cubicBezTo>
                      <a:pt x="139816" y="183369"/>
                      <a:pt x="139816" y="183369"/>
                      <a:pt x="140186" y="183369"/>
                    </a:cubicBezTo>
                    <a:cubicBezTo>
                      <a:pt x="140556" y="183369"/>
                      <a:pt x="140556" y="183369"/>
                      <a:pt x="140926" y="183369"/>
                    </a:cubicBezTo>
                    <a:cubicBezTo>
                      <a:pt x="147582" y="183369"/>
                      <a:pt x="153868" y="181520"/>
                      <a:pt x="159415" y="178192"/>
                    </a:cubicBezTo>
                    <a:lnTo>
                      <a:pt x="198611" y="217388"/>
                    </a:lnTo>
                    <a:cubicBezTo>
                      <a:pt x="191955" y="228852"/>
                      <a:pt x="193434" y="243643"/>
                      <a:pt x="203048" y="253627"/>
                    </a:cubicBezTo>
                    <a:cubicBezTo>
                      <a:pt x="214511" y="265090"/>
                      <a:pt x="233370" y="265090"/>
                      <a:pt x="244833" y="253627"/>
                    </a:cubicBezTo>
                    <a:cubicBezTo>
                      <a:pt x="256296" y="242164"/>
                      <a:pt x="256296" y="223305"/>
                      <a:pt x="244833" y="211842"/>
                    </a:cubicBezTo>
                    <a:cubicBezTo>
                      <a:pt x="235219" y="202228"/>
                      <a:pt x="220428" y="200749"/>
                      <a:pt x="208965" y="207405"/>
                    </a:cubicBezTo>
                    <a:lnTo>
                      <a:pt x="170508" y="168578"/>
                    </a:lnTo>
                    <a:cubicBezTo>
                      <a:pt x="175315" y="162292"/>
                      <a:pt x="177903" y="154896"/>
                      <a:pt x="177903" y="146391"/>
                    </a:cubicBezTo>
                    <a:cubicBezTo>
                      <a:pt x="177903" y="144912"/>
                      <a:pt x="177903" y="143063"/>
                      <a:pt x="177534" y="141584"/>
                    </a:cubicBezTo>
                    <a:lnTo>
                      <a:pt x="226344" y="121616"/>
                    </a:lnTo>
                    <a:cubicBezTo>
                      <a:pt x="234109" y="131970"/>
                      <a:pt x="248531" y="136407"/>
                      <a:pt x="261103" y="131230"/>
                    </a:cubicBezTo>
                    <a:cubicBezTo>
                      <a:pt x="275894" y="124574"/>
                      <a:pt x="283290" y="107565"/>
                      <a:pt x="277004" y="92404"/>
                    </a:cubicBezTo>
                    <a:close/>
                  </a:path>
                </a:pathLst>
              </a:custGeom>
              <a:grpFill/>
              <a:ln w="367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a:ln>
                    <a:noFill/>
                  </a:ln>
                  <a:solidFill>
                    <a:prstClr val="black"/>
                  </a:solidFill>
                  <a:effectLst/>
                  <a:uLnTx/>
                  <a:uFillTx/>
                </a:endParaRPr>
              </a:p>
            </p:txBody>
          </p:sp>
          <p:pic>
            <p:nvPicPr>
              <p:cNvPr id="40" name="Gráfico 39" descr="Usuario">
                <a:extLst>
                  <a:ext uri="{FF2B5EF4-FFF2-40B4-BE49-F238E27FC236}">
                    <a16:creationId xmlns:a16="http://schemas.microsoft.com/office/drawing/2014/main" id="{3D4C6E56-98DE-4D3F-8AA4-F7FBE45A410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02531" y="6256398"/>
                <a:ext cx="152580" cy="152580"/>
              </a:xfrm>
              <a:prstGeom prst="rect">
                <a:avLst/>
              </a:prstGeom>
            </p:spPr>
          </p:pic>
          <p:pic>
            <p:nvPicPr>
              <p:cNvPr id="41" name="Gráfico 40" descr="Usuario">
                <a:extLst>
                  <a:ext uri="{FF2B5EF4-FFF2-40B4-BE49-F238E27FC236}">
                    <a16:creationId xmlns:a16="http://schemas.microsoft.com/office/drawing/2014/main" id="{6E784633-50B0-40EA-B0A8-CAB9DFFD8E9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05950" y="6238202"/>
                <a:ext cx="152580" cy="152580"/>
              </a:xfrm>
              <a:prstGeom prst="rect">
                <a:avLst/>
              </a:prstGeom>
            </p:spPr>
          </p:pic>
          <p:pic>
            <p:nvPicPr>
              <p:cNvPr id="42" name="Gráfico 41" descr="Usuario">
                <a:extLst>
                  <a:ext uri="{FF2B5EF4-FFF2-40B4-BE49-F238E27FC236}">
                    <a16:creationId xmlns:a16="http://schemas.microsoft.com/office/drawing/2014/main" id="{01059CB3-53BF-4FCB-99FF-3873429150D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56120" y="6078502"/>
                <a:ext cx="152580" cy="152580"/>
              </a:xfrm>
              <a:prstGeom prst="rect">
                <a:avLst/>
              </a:prstGeom>
            </p:spPr>
          </p:pic>
          <p:pic>
            <p:nvPicPr>
              <p:cNvPr id="43" name="Gráfico 42" descr="Usuario">
                <a:extLst>
                  <a:ext uri="{FF2B5EF4-FFF2-40B4-BE49-F238E27FC236}">
                    <a16:creationId xmlns:a16="http://schemas.microsoft.com/office/drawing/2014/main" id="{FF105C71-8535-4F9F-AE8D-0C54AEE742E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58173" y="5907108"/>
                <a:ext cx="152580" cy="152580"/>
              </a:xfrm>
              <a:prstGeom prst="rect">
                <a:avLst/>
              </a:prstGeom>
            </p:spPr>
          </p:pic>
        </p:grpSp>
        <p:pic>
          <p:nvPicPr>
            <p:cNvPr id="36" name="Picture 8" descr="Image result for embedded sensor icon">
              <a:extLst>
                <a:ext uri="{FF2B5EF4-FFF2-40B4-BE49-F238E27FC236}">
                  <a16:creationId xmlns:a16="http://schemas.microsoft.com/office/drawing/2014/main" id="{495A3ECE-BEEA-4996-B720-3696F1F7FF3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75136" y="2632339"/>
              <a:ext cx="274438" cy="2744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Related image">
              <a:extLst>
                <a:ext uri="{FF2B5EF4-FFF2-40B4-BE49-F238E27FC236}">
                  <a16:creationId xmlns:a16="http://schemas.microsoft.com/office/drawing/2014/main" id="{A337B342-007A-4B83-BCD4-72ABEA756F18}"/>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4891" y="2393521"/>
              <a:ext cx="294954" cy="301729"/>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ángulo 43">
            <a:extLst>
              <a:ext uri="{FF2B5EF4-FFF2-40B4-BE49-F238E27FC236}">
                <a16:creationId xmlns:a16="http://schemas.microsoft.com/office/drawing/2014/main" id="{AFEA404F-8F34-48A4-BE79-D8473E134773}"/>
              </a:ext>
            </a:extLst>
          </p:cNvPr>
          <p:cNvSpPr/>
          <p:nvPr/>
        </p:nvSpPr>
        <p:spPr>
          <a:xfrm>
            <a:off x="6720000" y="3480903"/>
            <a:ext cx="1578967" cy="1415772"/>
          </a:xfrm>
          <a:prstGeom prst="rect">
            <a:avLst/>
          </a:prstGeom>
        </p:spPr>
        <p:txBody>
          <a:bodyPr wrap="square">
            <a:spAutoFit/>
          </a:bodyPr>
          <a:lstStyle/>
          <a:p>
            <a:pPr algn="ctr" defTabSz="844083" eaLnBrk="0" fontAlgn="base" hangingPunct="0">
              <a:spcBef>
                <a:spcPct val="0"/>
              </a:spcBef>
              <a:spcAft>
                <a:spcPts val="554"/>
              </a:spcAft>
            </a:pPr>
            <a:r>
              <a:rPr kumimoji="1" lang="es-ES" sz="1050" b="1" dirty="0">
                <a:solidFill>
                  <a:srgbClr val="000000">
                    <a:lumMod val="65000"/>
                    <a:lumOff val="35000"/>
                  </a:srgbClr>
                </a:solidFill>
                <a:cs typeface="Arial" charset="0"/>
              </a:rPr>
              <a:t>Asociación Clúster Excelente</a:t>
            </a:r>
          </a:p>
          <a:p>
            <a:pPr algn="just" defTabSz="844083" eaLnBrk="0" fontAlgn="base" hangingPunct="0">
              <a:spcBef>
                <a:spcPct val="0"/>
              </a:spcBef>
              <a:spcAft>
                <a:spcPts val="554"/>
              </a:spcAft>
            </a:pPr>
            <a:r>
              <a:rPr kumimoji="1" lang="es-ES" sz="1000" dirty="0">
                <a:solidFill>
                  <a:srgbClr val="000000">
                    <a:lumMod val="65000"/>
                    <a:lumOff val="35000"/>
                  </a:srgbClr>
                </a:solidFill>
                <a:cs typeface="Arial" charset="0"/>
              </a:rPr>
              <a:t>Gestionar la asociación clúster de tal forma que aporte el mayor valor a sus socios y mantenga el equilibrio en la estructura de ingresos y gastos</a:t>
            </a:r>
          </a:p>
        </p:txBody>
      </p:sp>
      <p:grpSp>
        <p:nvGrpSpPr>
          <p:cNvPr id="45" name="Grupo 44">
            <a:extLst>
              <a:ext uri="{FF2B5EF4-FFF2-40B4-BE49-F238E27FC236}">
                <a16:creationId xmlns:a16="http://schemas.microsoft.com/office/drawing/2014/main" id="{7893D659-C4DD-4C6C-8B16-96259094328C}"/>
              </a:ext>
            </a:extLst>
          </p:cNvPr>
          <p:cNvGrpSpPr/>
          <p:nvPr/>
        </p:nvGrpSpPr>
        <p:grpSpPr>
          <a:xfrm>
            <a:off x="3637157" y="1698412"/>
            <a:ext cx="1510589" cy="1248280"/>
            <a:chOff x="3674723" y="1959350"/>
            <a:chExt cx="1510589" cy="1248280"/>
          </a:xfrm>
        </p:grpSpPr>
        <p:grpSp>
          <p:nvGrpSpPr>
            <p:cNvPr id="46" name="Group 158">
              <a:extLst>
                <a:ext uri="{FF2B5EF4-FFF2-40B4-BE49-F238E27FC236}">
                  <a16:creationId xmlns:a16="http://schemas.microsoft.com/office/drawing/2014/main" id="{2468A7D1-714C-42E5-A785-91FB3BB85F5F}"/>
                </a:ext>
              </a:extLst>
            </p:cNvPr>
            <p:cNvGrpSpPr>
              <a:grpSpLocks noChangeAspect="1"/>
            </p:cNvGrpSpPr>
            <p:nvPr/>
          </p:nvGrpSpPr>
          <p:grpSpPr bwMode="auto">
            <a:xfrm>
              <a:off x="3674723" y="2126960"/>
              <a:ext cx="1469843" cy="1039942"/>
              <a:chOff x="525" y="1010"/>
              <a:chExt cx="2464" cy="1304"/>
            </a:xfrm>
            <a:solidFill>
              <a:schemeClr val="tx1"/>
            </a:solidFill>
          </p:grpSpPr>
          <p:grpSp>
            <p:nvGrpSpPr>
              <p:cNvPr id="48" name="Group 159">
                <a:extLst>
                  <a:ext uri="{FF2B5EF4-FFF2-40B4-BE49-F238E27FC236}">
                    <a16:creationId xmlns:a16="http://schemas.microsoft.com/office/drawing/2014/main" id="{5D47189C-CF81-4AAD-B00A-2E4389DEA87C}"/>
                  </a:ext>
                </a:extLst>
              </p:cNvPr>
              <p:cNvGrpSpPr>
                <a:grpSpLocks/>
              </p:cNvGrpSpPr>
              <p:nvPr/>
            </p:nvGrpSpPr>
            <p:grpSpPr bwMode="auto">
              <a:xfrm>
                <a:off x="1941" y="1382"/>
                <a:ext cx="229" cy="269"/>
                <a:chOff x="3330" y="1838"/>
                <a:chExt cx="470" cy="553"/>
              </a:xfrm>
              <a:grpFill/>
            </p:grpSpPr>
            <p:sp>
              <p:nvSpPr>
                <p:cNvPr id="371" name="Freeform 160">
                  <a:extLst>
                    <a:ext uri="{FF2B5EF4-FFF2-40B4-BE49-F238E27FC236}">
                      <a16:creationId xmlns:a16="http://schemas.microsoft.com/office/drawing/2014/main" id="{5D43827B-E880-4214-BB94-8EC93A6A518F}"/>
                    </a:ext>
                  </a:extLst>
                </p:cNvPr>
                <p:cNvSpPr>
                  <a:spLocks/>
                </p:cNvSpPr>
                <p:nvPr/>
              </p:nvSpPr>
              <p:spPr bwMode="auto">
                <a:xfrm>
                  <a:off x="3480" y="2285"/>
                  <a:ext cx="170" cy="106"/>
                </a:xfrm>
                <a:custGeom>
                  <a:avLst/>
                  <a:gdLst>
                    <a:gd name="T0" fmla="*/ 0 w 136"/>
                    <a:gd name="T1" fmla="*/ 24 h 80"/>
                    <a:gd name="T2" fmla="*/ 16 w 136"/>
                    <a:gd name="T3" fmla="*/ 16 h 80"/>
                    <a:gd name="T4" fmla="*/ 40 w 136"/>
                    <a:gd name="T5" fmla="*/ 48 h 80"/>
                    <a:gd name="T6" fmla="*/ 88 w 136"/>
                    <a:gd name="T7" fmla="*/ 8 h 80"/>
                    <a:gd name="T8" fmla="*/ 128 w 136"/>
                    <a:gd name="T9" fmla="*/ 0 h 80"/>
                    <a:gd name="T10" fmla="*/ 136 w 136"/>
                    <a:gd name="T11" fmla="*/ 16 h 80"/>
                    <a:gd name="T12" fmla="*/ 136 w 136"/>
                    <a:gd name="T13" fmla="*/ 24 h 80"/>
                    <a:gd name="T14" fmla="*/ 128 w 136"/>
                    <a:gd name="T15" fmla="*/ 24 h 80"/>
                    <a:gd name="T16" fmla="*/ 128 w 136"/>
                    <a:gd name="T17" fmla="*/ 32 h 80"/>
                    <a:gd name="T18" fmla="*/ 96 w 136"/>
                    <a:gd name="T19" fmla="*/ 48 h 80"/>
                    <a:gd name="T20" fmla="*/ 64 w 136"/>
                    <a:gd name="T21" fmla="*/ 72 h 80"/>
                    <a:gd name="T22" fmla="*/ 40 w 136"/>
                    <a:gd name="T23" fmla="*/ 72 h 80"/>
                    <a:gd name="T24" fmla="*/ 32 w 136"/>
                    <a:gd name="T25" fmla="*/ 80 h 80"/>
                    <a:gd name="T26" fmla="*/ 16 w 136"/>
                    <a:gd name="T27" fmla="*/ 80 h 80"/>
                    <a:gd name="T28" fmla="*/ 0 w 136"/>
                    <a:gd name="T2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80">
                      <a:moveTo>
                        <a:pt x="0" y="24"/>
                      </a:moveTo>
                      <a:lnTo>
                        <a:pt x="16" y="16"/>
                      </a:lnTo>
                      <a:lnTo>
                        <a:pt x="40" y="48"/>
                      </a:lnTo>
                      <a:lnTo>
                        <a:pt x="88" y="8"/>
                      </a:lnTo>
                      <a:lnTo>
                        <a:pt x="128" y="0"/>
                      </a:lnTo>
                      <a:lnTo>
                        <a:pt x="136" y="16"/>
                      </a:lnTo>
                      <a:lnTo>
                        <a:pt x="136" y="24"/>
                      </a:lnTo>
                      <a:lnTo>
                        <a:pt x="128" y="24"/>
                      </a:lnTo>
                      <a:lnTo>
                        <a:pt x="128" y="32"/>
                      </a:lnTo>
                      <a:lnTo>
                        <a:pt x="96" y="48"/>
                      </a:lnTo>
                      <a:lnTo>
                        <a:pt x="64" y="72"/>
                      </a:lnTo>
                      <a:lnTo>
                        <a:pt x="40" y="72"/>
                      </a:lnTo>
                      <a:lnTo>
                        <a:pt x="32" y="80"/>
                      </a:lnTo>
                      <a:lnTo>
                        <a:pt x="16" y="80"/>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2" name="Freeform 161">
                  <a:extLst>
                    <a:ext uri="{FF2B5EF4-FFF2-40B4-BE49-F238E27FC236}">
                      <a16:creationId xmlns:a16="http://schemas.microsoft.com/office/drawing/2014/main" id="{F85B4F1A-277E-4930-A6EB-FE65C4109DE6}"/>
                    </a:ext>
                  </a:extLst>
                </p:cNvPr>
                <p:cNvSpPr>
                  <a:spLocks/>
                </p:cNvSpPr>
                <p:nvPr/>
              </p:nvSpPr>
              <p:spPr bwMode="auto">
                <a:xfrm>
                  <a:off x="3640" y="2147"/>
                  <a:ext cx="120" cy="159"/>
                </a:xfrm>
                <a:custGeom>
                  <a:avLst/>
                  <a:gdLst>
                    <a:gd name="T0" fmla="*/ 24 w 96"/>
                    <a:gd name="T1" fmla="*/ 120 h 120"/>
                    <a:gd name="T2" fmla="*/ 32 w 96"/>
                    <a:gd name="T3" fmla="*/ 120 h 120"/>
                    <a:gd name="T4" fmla="*/ 40 w 96"/>
                    <a:gd name="T5" fmla="*/ 104 h 120"/>
                    <a:gd name="T6" fmla="*/ 56 w 96"/>
                    <a:gd name="T7" fmla="*/ 104 h 120"/>
                    <a:gd name="T8" fmla="*/ 64 w 96"/>
                    <a:gd name="T9" fmla="*/ 88 h 120"/>
                    <a:gd name="T10" fmla="*/ 72 w 96"/>
                    <a:gd name="T11" fmla="*/ 88 h 120"/>
                    <a:gd name="T12" fmla="*/ 72 w 96"/>
                    <a:gd name="T13" fmla="*/ 72 h 120"/>
                    <a:gd name="T14" fmla="*/ 88 w 96"/>
                    <a:gd name="T15" fmla="*/ 48 h 120"/>
                    <a:gd name="T16" fmla="*/ 96 w 96"/>
                    <a:gd name="T17" fmla="*/ 32 h 120"/>
                    <a:gd name="T18" fmla="*/ 80 w 96"/>
                    <a:gd name="T19" fmla="*/ 16 h 120"/>
                    <a:gd name="T20" fmla="*/ 56 w 96"/>
                    <a:gd name="T21" fmla="*/ 8 h 120"/>
                    <a:gd name="T22" fmla="*/ 48 w 96"/>
                    <a:gd name="T23" fmla="*/ 0 h 120"/>
                    <a:gd name="T24" fmla="*/ 40 w 96"/>
                    <a:gd name="T25" fmla="*/ 8 h 120"/>
                    <a:gd name="T26" fmla="*/ 40 w 96"/>
                    <a:gd name="T27" fmla="*/ 16 h 120"/>
                    <a:gd name="T28" fmla="*/ 32 w 96"/>
                    <a:gd name="T29" fmla="*/ 16 h 120"/>
                    <a:gd name="T30" fmla="*/ 40 w 96"/>
                    <a:gd name="T31" fmla="*/ 24 h 120"/>
                    <a:gd name="T32" fmla="*/ 48 w 96"/>
                    <a:gd name="T33" fmla="*/ 32 h 120"/>
                    <a:gd name="T34" fmla="*/ 48 w 96"/>
                    <a:gd name="T35" fmla="*/ 48 h 120"/>
                    <a:gd name="T36" fmla="*/ 32 w 96"/>
                    <a:gd name="T37" fmla="*/ 80 h 120"/>
                    <a:gd name="T38" fmla="*/ 0 w 96"/>
                    <a:gd name="T39" fmla="*/ 104 h 120"/>
                    <a:gd name="T40" fmla="*/ 8 w 96"/>
                    <a:gd name="T41" fmla="*/ 120 h 120"/>
                    <a:gd name="T42" fmla="*/ 24 w 96"/>
                    <a:gd name="T43"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20">
                      <a:moveTo>
                        <a:pt x="24" y="120"/>
                      </a:moveTo>
                      <a:lnTo>
                        <a:pt x="32" y="120"/>
                      </a:lnTo>
                      <a:lnTo>
                        <a:pt x="40" y="104"/>
                      </a:lnTo>
                      <a:lnTo>
                        <a:pt x="56" y="104"/>
                      </a:lnTo>
                      <a:lnTo>
                        <a:pt x="64" y="88"/>
                      </a:lnTo>
                      <a:lnTo>
                        <a:pt x="72" y="88"/>
                      </a:lnTo>
                      <a:lnTo>
                        <a:pt x="72" y="72"/>
                      </a:lnTo>
                      <a:lnTo>
                        <a:pt x="88" y="48"/>
                      </a:lnTo>
                      <a:lnTo>
                        <a:pt x="96" y="32"/>
                      </a:lnTo>
                      <a:lnTo>
                        <a:pt x="80" y="16"/>
                      </a:lnTo>
                      <a:lnTo>
                        <a:pt x="56" y="8"/>
                      </a:lnTo>
                      <a:lnTo>
                        <a:pt x="48" y="0"/>
                      </a:lnTo>
                      <a:lnTo>
                        <a:pt x="40" y="8"/>
                      </a:lnTo>
                      <a:lnTo>
                        <a:pt x="40" y="16"/>
                      </a:lnTo>
                      <a:lnTo>
                        <a:pt x="32" y="16"/>
                      </a:lnTo>
                      <a:lnTo>
                        <a:pt x="40" y="24"/>
                      </a:lnTo>
                      <a:lnTo>
                        <a:pt x="48" y="32"/>
                      </a:lnTo>
                      <a:lnTo>
                        <a:pt x="48" y="48"/>
                      </a:lnTo>
                      <a:lnTo>
                        <a:pt x="32" y="80"/>
                      </a:lnTo>
                      <a:lnTo>
                        <a:pt x="0" y="104"/>
                      </a:lnTo>
                      <a:lnTo>
                        <a:pt x="8" y="120"/>
                      </a:lnTo>
                      <a:lnTo>
                        <a:pt x="24"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3" name="Freeform 162">
                  <a:extLst>
                    <a:ext uri="{FF2B5EF4-FFF2-40B4-BE49-F238E27FC236}">
                      <a16:creationId xmlns:a16="http://schemas.microsoft.com/office/drawing/2014/main" id="{B6F19AF8-CE8E-4E5B-83CF-846CB3E00AAF}"/>
                    </a:ext>
                  </a:extLst>
                </p:cNvPr>
                <p:cNvSpPr>
                  <a:spLocks/>
                </p:cNvSpPr>
                <p:nvPr/>
              </p:nvSpPr>
              <p:spPr bwMode="auto">
                <a:xfrm>
                  <a:off x="3340" y="1998"/>
                  <a:ext cx="361" cy="351"/>
                </a:xfrm>
                <a:custGeom>
                  <a:avLst/>
                  <a:gdLst>
                    <a:gd name="T0" fmla="*/ 128 w 288"/>
                    <a:gd name="T1" fmla="*/ 48 h 264"/>
                    <a:gd name="T2" fmla="*/ 136 w 288"/>
                    <a:gd name="T3" fmla="*/ 48 h 264"/>
                    <a:gd name="T4" fmla="*/ 152 w 288"/>
                    <a:gd name="T5" fmla="*/ 48 h 264"/>
                    <a:gd name="T6" fmla="*/ 176 w 288"/>
                    <a:gd name="T7" fmla="*/ 56 h 264"/>
                    <a:gd name="T8" fmla="*/ 200 w 288"/>
                    <a:gd name="T9" fmla="*/ 80 h 264"/>
                    <a:gd name="T10" fmla="*/ 208 w 288"/>
                    <a:gd name="T11" fmla="*/ 104 h 264"/>
                    <a:gd name="T12" fmla="*/ 216 w 288"/>
                    <a:gd name="T13" fmla="*/ 120 h 264"/>
                    <a:gd name="T14" fmla="*/ 216 w 288"/>
                    <a:gd name="T15" fmla="*/ 128 h 264"/>
                    <a:gd name="T16" fmla="*/ 216 w 288"/>
                    <a:gd name="T17" fmla="*/ 136 h 264"/>
                    <a:gd name="T18" fmla="*/ 224 w 288"/>
                    <a:gd name="T19" fmla="*/ 136 h 264"/>
                    <a:gd name="T20" fmla="*/ 232 w 288"/>
                    <a:gd name="T21" fmla="*/ 136 h 264"/>
                    <a:gd name="T22" fmla="*/ 240 w 288"/>
                    <a:gd name="T23" fmla="*/ 136 h 264"/>
                    <a:gd name="T24" fmla="*/ 248 w 288"/>
                    <a:gd name="T25" fmla="*/ 136 h 264"/>
                    <a:gd name="T26" fmla="*/ 256 w 288"/>
                    <a:gd name="T27" fmla="*/ 136 h 264"/>
                    <a:gd name="T28" fmla="*/ 264 w 288"/>
                    <a:gd name="T29" fmla="*/ 136 h 264"/>
                    <a:gd name="T30" fmla="*/ 264 w 288"/>
                    <a:gd name="T31" fmla="*/ 128 h 264"/>
                    <a:gd name="T32" fmla="*/ 272 w 288"/>
                    <a:gd name="T33" fmla="*/ 128 h 264"/>
                    <a:gd name="T34" fmla="*/ 280 w 288"/>
                    <a:gd name="T35" fmla="*/ 136 h 264"/>
                    <a:gd name="T36" fmla="*/ 288 w 288"/>
                    <a:gd name="T37" fmla="*/ 144 h 264"/>
                    <a:gd name="T38" fmla="*/ 288 w 288"/>
                    <a:gd name="T39" fmla="*/ 160 h 264"/>
                    <a:gd name="T40" fmla="*/ 272 w 288"/>
                    <a:gd name="T41" fmla="*/ 192 h 264"/>
                    <a:gd name="T42" fmla="*/ 240 w 288"/>
                    <a:gd name="T43" fmla="*/ 216 h 264"/>
                    <a:gd name="T44" fmla="*/ 200 w 288"/>
                    <a:gd name="T45" fmla="*/ 224 h 264"/>
                    <a:gd name="T46" fmla="*/ 152 w 288"/>
                    <a:gd name="T47" fmla="*/ 264 h 264"/>
                    <a:gd name="T48" fmla="*/ 128 w 288"/>
                    <a:gd name="T49" fmla="*/ 232 h 264"/>
                    <a:gd name="T50" fmla="*/ 112 w 288"/>
                    <a:gd name="T51" fmla="*/ 240 h 264"/>
                    <a:gd name="T52" fmla="*/ 112 w 288"/>
                    <a:gd name="T53" fmla="*/ 232 h 264"/>
                    <a:gd name="T54" fmla="*/ 88 w 288"/>
                    <a:gd name="T55" fmla="*/ 192 h 264"/>
                    <a:gd name="T56" fmla="*/ 72 w 288"/>
                    <a:gd name="T57" fmla="*/ 184 h 264"/>
                    <a:gd name="T58" fmla="*/ 64 w 288"/>
                    <a:gd name="T59" fmla="*/ 168 h 264"/>
                    <a:gd name="T60" fmla="*/ 64 w 288"/>
                    <a:gd name="T61" fmla="*/ 144 h 264"/>
                    <a:gd name="T62" fmla="*/ 56 w 288"/>
                    <a:gd name="T63" fmla="*/ 128 h 264"/>
                    <a:gd name="T64" fmla="*/ 40 w 288"/>
                    <a:gd name="T65" fmla="*/ 120 h 264"/>
                    <a:gd name="T66" fmla="*/ 8 w 288"/>
                    <a:gd name="T67" fmla="*/ 64 h 264"/>
                    <a:gd name="T68" fmla="*/ 0 w 288"/>
                    <a:gd name="T69" fmla="*/ 64 h 264"/>
                    <a:gd name="T70" fmla="*/ 0 w 288"/>
                    <a:gd name="T71" fmla="*/ 40 h 264"/>
                    <a:gd name="T72" fmla="*/ 16 w 288"/>
                    <a:gd name="T73" fmla="*/ 40 h 264"/>
                    <a:gd name="T74" fmla="*/ 24 w 288"/>
                    <a:gd name="T75" fmla="*/ 32 h 264"/>
                    <a:gd name="T76" fmla="*/ 32 w 288"/>
                    <a:gd name="T77" fmla="*/ 32 h 264"/>
                    <a:gd name="T78" fmla="*/ 40 w 288"/>
                    <a:gd name="T79" fmla="*/ 24 h 264"/>
                    <a:gd name="T80" fmla="*/ 24 w 288"/>
                    <a:gd name="T81" fmla="*/ 8 h 264"/>
                    <a:gd name="T82" fmla="*/ 56 w 288"/>
                    <a:gd name="T83" fmla="*/ 0 h 264"/>
                    <a:gd name="T84" fmla="*/ 72 w 288"/>
                    <a:gd name="T85" fmla="*/ 8 h 264"/>
                    <a:gd name="T86" fmla="*/ 104 w 288"/>
                    <a:gd name="T87" fmla="*/ 24 h 264"/>
                    <a:gd name="T88" fmla="*/ 112 w 288"/>
                    <a:gd name="T89" fmla="*/ 24 h 264"/>
                    <a:gd name="T90" fmla="*/ 112 w 288"/>
                    <a:gd name="T91" fmla="*/ 40 h 264"/>
                    <a:gd name="T92" fmla="*/ 128 w 288"/>
                    <a:gd name="T93" fmla="*/ 4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64">
                      <a:moveTo>
                        <a:pt x="128" y="48"/>
                      </a:moveTo>
                      <a:lnTo>
                        <a:pt x="136" y="48"/>
                      </a:lnTo>
                      <a:lnTo>
                        <a:pt x="152" y="48"/>
                      </a:lnTo>
                      <a:lnTo>
                        <a:pt x="176" y="56"/>
                      </a:lnTo>
                      <a:lnTo>
                        <a:pt x="200" y="80"/>
                      </a:lnTo>
                      <a:lnTo>
                        <a:pt x="208" y="104"/>
                      </a:lnTo>
                      <a:lnTo>
                        <a:pt x="216" y="120"/>
                      </a:lnTo>
                      <a:lnTo>
                        <a:pt x="216" y="128"/>
                      </a:lnTo>
                      <a:lnTo>
                        <a:pt x="216" y="136"/>
                      </a:lnTo>
                      <a:lnTo>
                        <a:pt x="224" y="136"/>
                      </a:lnTo>
                      <a:lnTo>
                        <a:pt x="232" y="136"/>
                      </a:lnTo>
                      <a:lnTo>
                        <a:pt x="240" y="136"/>
                      </a:lnTo>
                      <a:lnTo>
                        <a:pt x="248" y="136"/>
                      </a:lnTo>
                      <a:lnTo>
                        <a:pt x="256" y="136"/>
                      </a:lnTo>
                      <a:lnTo>
                        <a:pt x="264" y="136"/>
                      </a:lnTo>
                      <a:lnTo>
                        <a:pt x="264" y="128"/>
                      </a:lnTo>
                      <a:lnTo>
                        <a:pt x="272" y="128"/>
                      </a:lnTo>
                      <a:lnTo>
                        <a:pt x="280" y="136"/>
                      </a:lnTo>
                      <a:lnTo>
                        <a:pt x="288" y="144"/>
                      </a:lnTo>
                      <a:lnTo>
                        <a:pt x="288" y="160"/>
                      </a:lnTo>
                      <a:lnTo>
                        <a:pt x="272" y="192"/>
                      </a:lnTo>
                      <a:lnTo>
                        <a:pt x="240" y="216"/>
                      </a:lnTo>
                      <a:lnTo>
                        <a:pt x="200" y="224"/>
                      </a:lnTo>
                      <a:lnTo>
                        <a:pt x="152" y="264"/>
                      </a:lnTo>
                      <a:lnTo>
                        <a:pt x="128" y="232"/>
                      </a:lnTo>
                      <a:lnTo>
                        <a:pt x="112" y="240"/>
                      </a:lnTo>
                      <a:lnTo>
                        <a:pt x="112" y="232"/>
                      </a:lnTo>
                      <a:lnTo>
                        <a:pt x="88" y="192"/>
                      </a:lnTo>
                      <a:lnTo>
                        <a:pt x="72" y="184"/>
                      </a:lnTo>
                      <a:lnTo>
                        <a:pt x="64" y="168"/>
                      </a:lnTo>
                      <a:lnTo>
                        <a:pt x="64" y="144"/>
                      </a:lnTo>
                      <a:lnTo>
                        <a:pt x="56" y="128"/>
                      </a:lnTo>
                      <a:lnTo>
                        <a:pt x="40" y="120"/>
                      </a:lnTo>
                      <a:lnTo>
                        <a:pt x="8" y="64"/>
                      </a:lnTo>
                      <a:lnTo>
                        <a:pt x="0" y="64"/>
                      </a:lnTo>
                      <a:lnTo>
                        <a:pt x="0" y="40"/>
                      </a:lnTo>
                      <a:lnTo>
                        <a:pt x="16" y="40"/>
                      </a:lnTo>
                      <a:lnTo>
                        <a:pt x="24" y="32"/>
                      </a:lnTo>
                      <a:lnTo>
                        <a:pt x="32" y="32"/>
                      </a:lnTo>
                      <a:lnTo>
                        <a:pt x="40" y="24"/>
                      </a:lnTo>
                      <a:lnTo>
                        <a:pt x="24" y="8"/>
                      </a:lnTo>
                      <a:lnTo>
                        <a:pt x="56" y="0"/>
                      </a:lnTo>
                      <a:lnTo>
                        <a:pt x="72" y="8"/>
                      </a:lnTo>
                      <a:lnTo>
                        <a:pt x="104" y="24"/>
                      </a:lnTo>
                      <a:lnTo>
                        <a:pt x="112" y="24"/>
                      </a:lnTo>
                      <a:lnTo>
                        <a:pt x="112" y="40"/>
                      </a:lnTo>
                      <a:lnTo>
                        <a:pt x="128"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4" name="Freeform 163">
                  <a:extLst>
                    <a:ext uri="{FF2B5EF4-FFF2-40B4-BE49-F238E27FC236}">
                      <a16:creationId xmlns:a16="http://schemas.microsoft.com/office/drawing/2014/main" id="{8FF66D10-FB4E-4D71-A961-EC28491FBBDD}"/>
                    </a:ext>
                  </a:extLst>
                </p:cNvPr>
                <p:cNvSpPr>
                  <a:spLocks/>
                </p:cNvSpPr>
                <p:nvPr/>
              </p:nvSpPr>
              <p:spPr bwMode="auto">
                <a:xfrm>
                  <a:off x="3600" y="2126"/>
                  <a:ext cx="20" cy="31"/>
                </a:xfrm>
                <a:custGeom>
                  <a:avLst/>
                  <a:gdLst>
                    <a:gd name="T0" fmla="*/ 0 w 16"/>
                    <a:gd name="T1" fmla="*/ 8 h 24"/>
                    <a:gd name="T2" fmla="*/ 8 w 16"/>
                    <a:gd name="T3" fmla="*/ 0 h 24"/>
                    <a:gd name="T4" fmla="*/ 16 w 16"/>
                    <a:gd name="T5" fmla="*/ 0 h 24"/>
                    <a:gd name="T6" fmla="*/ 16 w 16"/>
                    <a:gd name="T7" fmla="*/ 16 h 24"/>
                    <a:gd name="T8" fmla="*/ 8 w 16"/>
                    <a:gd name="T9" fmla="*/ 24 h 24"/>
                    <a:gd name="T10" fmla="*/ 0 w 16"/>
                    <a:gd name="T11" fmla="*/ 8 h 24"/>
                  </a:gdLst>
                  <a:ahLst/>
                  <a:cxnLst>
                    <a:cxn ang="0">
                      <a:pos x="T0" y="T1"/>
                    </a:cxn>
                    <a:cxn ang="0">
                      <a:pos x="T2" y="T3"/>
                    </a:cxn>
                    <a:cxn ang="0">
                      <a:pos x="T4" y="T5"/>
                    </a:cxn>
                    <a:cxn ang="0">
                      <a:pos x="T6" y="T7"/>
                    </a:cxn>
                    <a:cxn ang="0">
                      <a:pos x="T8" y="T9"/>
                    </a:cxn>
                    <a:cxn ang="0">
                      <a:pos x="T10" y="T11"/>
                    </a:cxn>
                  </a:cxnLst>
                  <a:rect l="0" t="0" r="r" b="b"/>
                  <a:pathLst>
                    <a:path w="16" h="24">
                      <a:moveTo>
                        <a:pt x="0" y="8"/>
                      </a:moveTo>
                      <a:lnTo>
                        <a:pt x="8" y="0"/>
                      </a:lnTo>
                      <a:lnTo>
                        <a:pt x="16" y="0"/>
                      </a:lnTo>
                      <a:lnTo>
                        <a:pt x="16" y="16"/>
                      </a:lnTo>
                      <a:lnTo>
                        <a:pt x="8" y="24"/>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5" name="Freeform 164">
                  <a:extLst>
                    <a:ext uri="{FF2B5EF4-FFF2-40B4-BE49-F238E27FC236}">
                      <a16:creationId xmlns:a16="http://schemas.microsoft.com/office/drawing/2014/main" id="{5ED25B35-1DB5-4A81-B7FA-5C3A91F34D5E}"/>
                    </a:ext>
                  </a:extLst>
                </p:cNvPr>
                <p:cNvSpPr>
                  <a:spLocks/>
                </p:cNvSpPr>
                <p:nvPr/>
              </p:nvSpPr>
              <p:spPr bwMode="auto">
                <a:xfrm>
                  <a:off x="3610" y="2126"/>
                  <a:ext cx="91" cy="52"/>
                </a:xfrm>
                <a:custGeom>
                  <a:avLst/>
                  <a:gdLst>
                    <a:gd name="T0" fmla="*/ 72 w 72"/>
                    <a:gd name="T1" fmla="*/ 8 h 40"/>
                    <a:gd name="T2" fmla="*/ 72 w 72"/>
                    <a:gd name="T3" fmla="*/ 16 h 40"/>
                    <a:gd name="T4" fmla="*/ 64 w 72"/>
                    <a:gd name="T5" fmla="*/ 24 h 40"/>
                    <a:gd name="T6" fmla="*/ 64 w 72"/>
                    <a:gd name="T7" fmla="*/ 32 h 40"/>
                    <a:gd name="T8" fmla="*/ 56 w 72"/>
                    <a:gd name="T9" fmla="*/ 32 h 40"/>
                    <a:gd name="T10" fmla="*/ 48 w 72"/>
                    <a:gd name="T11" fmla="*/ 32 h 40"/>
                    <a:gd name="T12" fmla="*/ 48 w 72"/>
                    <a:gd name="T13" fmla="*/ 40 h 40"/>
                    <a:gd name="T14" fmla="*/ 40 w 72"/>
                    <a:gd name="T15" fmla="*/ 40 h 40"/>
                    <a:gd name="T16" fmla="*/ 32 w 72"/>
                    <a:gd name="T17" fmla="*/ 40 h 40"/>
                    <a:gd name="T18" fmla="*/ 24 w 72"/>
                    <a:gd name="T19" fmla="*/ 40 h 40"/>
                    <a:gd name="T20" fmla="*/ 16 w 72"/>
                    <a:gd name="T21" fmla="*/ 40 h 40"/>
                    <a:gd name="T22" fmla="*/ 8 w 72"/>
                    <a:gd name="T23" fmla="*/ 40 h 40"/>
                    <a:gd name="T24" fmla="*/ 0 w 72"/>
                    <a:gd name="T25" fmla="*/ 40 h 40"/>
                    <a:gd name="T26" fmla="*/ 0 w 72"/>
                    <a:gd name="T27" fmla="*/ 32 h 40"/>
                    <a:gd name="T28" fmla="*/ 0 w 72"/>
                    <a:gd name="T29" fmla="*/ 24 h 40"/>
                    <a:gd name="T30" fmla="*/ 16 w 72"/>
                    <a:gd name="T31" fmla="*/ 32 h 40"/>
                    <a:gd name="T32" fmla="*/ 24 w 72"/>
                    <a:gd name="T33" fmla="*/ 24 h 40"/>
                    <a:gd name="T34" fmla="*/ 40 w 72"/>
                    <a:gd name="T35" fmla="*/ 24 h 40"/>
                    <a:gd name="T36" fmla="*/ 64 w 72"/>
                    <a:gd name="T37" fmla="*/ 0 h 40"/>
                    <a:gd name="T38" fmla="*/ 72 w 72"/>
                    <a:gd name="T3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40">
                      <a:moveTo>
                        <a:pt x="72" y="8"/>
                      </a:moveTo>
                      <a:lnTo>
                        <a:pt x="72" y="16"/>
                      </a:lnTo>
                      <a:lnTo>
                        <a:pt x="64" y="24"/>
                      </a:lnTo>
                      <a:lnTo>
                        <a:pt x="64" y="32"/>
                      </a:lnTo>
                      <a:lnTo>
                        <a:pt x="56" y="32"/>
                      </a:lnTo>
                      <a:lnTo>
                        <a:pt x="48" y="32"/>
                      </a:lnTo>
                      <a:lnTo>
                        <a:pt x="48" y="40"/>
                      </a:lnTo>
                      <a:lnTo>
                        <a:pt x="40" y="40"/>
                      </a:lnTo>
                      <a:lnTo>
                        <a:pt x="32" y="40"/>
                      </a:lnTo>
                      <a:lnTo>
                        <a:pt x="24" y="40"/>
                      </a:lnTo>
                      <a:lnTo>
                        <a:pt x="16" y="40"/>
                      </a:lnTo>
                      <a:lnTo>
                        <a:pt x="8" y="40"/>
                      </a:lnTo>
                      <a:lnTo>
                        <a:pt x="0" y="40"/>
                      </a:lnTo>
                      <a:lnTo>
                        <a:pt x="0" y="32"/>
                      </a:lnTo>
                      <a:lnTo>
                        <a:pt x="0" y="24"/>
                      </a:lnTo>
                      <a:lnTo>
                        <a:pt x="16" y="32"/>
                      </a:lnTo>
                      <a:lnTo>
                        <a:pt x="24" y="24"/>
                      </a:lnTo>
                      <a:lnTo>
                        <a:pt x="40" y="24"/>
                      </a:lnTo>
                      <a:lnTo>
                        <a:pt x="64" y="0"/>
                      </a:lnTo>
                      <a:lnTo>
                        <a:pt x="72"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6" name="Freeform 165">
                  <a:extLst>
                    <a:ext uri="{FF2B5EF4-FFF2-40B4-BE49-F238E27FC236}">
                      <a16:creationId xmlns:a16="http://schemas.microsoft.com/office/drawing/2014/main" id="{6B520786-5ACE-46FC-867B-84691970B15E}"/>
                    </a:ext>
                  </a:extLst>
                </p:cNvPr>
                <p:cNvSpPr>
                  <a:spLocks/>
                </p:cNvSpPr>
                <p:nvPr/>
              </p:nvSpPr>
              <p:spPr bwMode="auto">
                <a:xfrm>
                  <a:off x="3689" y="2115"/>
                  <a:ext cx="12" cy="21"/>
                </a:xfrm>
                <a:custGeom>
                  <a:avLst/>
                  <a:gdLst>
                    <a:gd name="T0" fmla="*/ 8 w 8"/>
                    <a:gd name="T1" fmla="*/ 16 h 16"/>
                    <a:gd name="T2" fmla="*/ 8 w 8"/>
                    <a:gd name="T3" fmla="*/ 0 h 16"/>
                    <a:gd name="T4" fmla="*/ 0 w 8"/>
                    <a:gd name="T5" fmla="*/ 0 h 16"/>
                    <a:gd name="T6" fmla="*/ 0 w 8"/>
                    <a:gd name="T7" fmla="*/ 8 h 16"/>
                    <a:gd name="T8" fmla="*/ 8 w 8"/>
                    <a:gd name="T9" fmla="*/ 16 h 16"/>
                  </a:gdLst>
                  <a:ahLst/>
                  <a:cxnLst>
                    <a:cxn ang="0">
                      <a:pos x="T0" y="T1"/>
                    </a:cxn>
                    <a:cxn ang="0">
                      <a:pos x="T2" y="T3"/>
                    </a:cxn>
                    <a:cxn ang="0">
                      <a:pos x="T4" y="T5"/>
                    </a:cxn>
                    <a:cxn ang="0">
                      <a:pos x="T6" y="T7"/>
                    </a:cxn>
                    <a:cxn ang="0">
                      <a:pos x="T8" y="T9"/>
                    </a:cxn>
                  </a:cxnLst>
                  <a:rect l="0" t="0" r="r" b="b"/>
                  <a:pathLst>
                    <a:path w="8" h="16">
                      <a:moveTo>
                        <a:pt x="8" y="16"/>
                      </a:moveTo>
                      <a:lnTo>
                        <a:pt x="8" y="0"/>
                      </a:lnTo>
                      <a:lnTo>
                        <a:pt x="0" y="0"/>
                      </a:lnTo>
                      <a:lnTo>
                        <a:pt x="0" y="8"/>
                      </a:lnTo>
                      <a:lnTo>
                        <a:pt x="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7" name="Freeform 166">
                  <a:extLst>
                    <a:ext uri="{FF2B5EF4-FFF2-40B4-BE49-F238E27FC236}">
                      <a16:creationId xmlns:a16="http://schemas.microsoft.com/office/drawing/2014/main" id="{8BEB23B7-6C8B-4090-9F95-6303FB3D167F}"/>
                    </a:ext>
                  </a:extLst>
                </p:cNvPr>
                <p:cNvSpPr>
                  <a:spLocks/>
                </p:cNvSpPr>
                <p:nvPr/>
              </p:nvSpPr>
              <p:spPr bwMode="auto">
                <a:xfrm>
                  <a:off x="3470" y="1838"/>
                  <a:ext cx="330" cy="298"/>
                </a:xfrm>
                <a:custGeom>
                  <a:avLst/>
                  <a:gdLst>
                    <a:gd name="T0" fmla="*/ 192 w 264"/>
                    <a:gd name="T1" fmla="*/ 216 h 224"/>
                    <a:gd name="T2" fmla="*/ 184 w 264"/>
                    <a:gd name="T3" fmla="*/ 200 h 224"/>
                    <a:gd name="T4" fmla="*/ 160 w 264"/>
                    <a:gd name="T5" fmla="*/ 208 h 224"/>
                    <a:gd name="T6" fmla="*/ 144 w 264"/>
                    <a:gd name="T7" fmla="*/ 208 h 224"/>
                    <a:gd name="T8" fmla="*/ 112 w 264"/>
                    <a:gd name="T9" fmla="*/ 184 h 224"/>
                    <a:gd name="T10" fmla="*/ 96 w 264"/>
                    <a:gd name="T11" fmla="*/ 152 h 224"/>
                    <a:gd name="T12" fmla="*/ 80 w 264"/>
                    <a:gd name="T13" fmla="*/ 144 h 224"/>
                    <a:gd name="T14" fmla="*/ 72 w 264"/>
                    <a:gd name="T15" fmla="*/ 152 h 224"/>
                    <a:gd name="T16" fmla="*/ 56 w 264"/>
                    <a:gd name="T17" fmla="*/ 136 h 224"/>
                    <a:gd name="T18" fmla="*/ 56 w 264"/>
                    <a:gd name="T19" fmla="*/ 112 h 224"/>
                    <a:gd name="T20" fmla="*/ 32 w 264"/>
                    <a:gd name="T21" fmla="*/ 104 h 224"/>
                    <a:gd name="T22" fmla="*/ 24 w 264"/>
                    <a:gd name="T23" fmla="*/ 88 h 224"/>
                    <a:gd name="T24" fmla="*/ 32 w 264"/>
                    <a:gd name="T25" fmla="*/ 72 h 224"/>
                    <a:gd name="T26" fmla="*/ 16 w 264"/>
                    <a:gd name="T27" fmla="*/ 40 h 224"/>
                    <a:gd name="T28" fmla="*/ 0 w 264"/>
                    <a:gd name="T29" fmla="*/ 8 h 224"/>
                    <a:gd name="T30" fmla="*/ 8 w 264"/>
                    <a:gd name="T31" fmla="*/ 0 h 224"/>
                    <a:gd name="T32" fmla="*/ 16 w 264"/>
                    <a:gd name="T33" fmla="*/ 16 h 224"/>
                    <a:gd name="T34" fmla="*/ 24 w 264"/>
                    <a:gd name="T35" fmla="*/ 16 h 224"/>
                    <a:gd name="T36" fmla="*/ 32 w 264"/>
                    <a:gd name="T37" fmla="*/ 16 h 224"/>
                    <a:gd name="T38" fmla="*/ 48 w 264"/>
                    <a:gd name="T39" fmla="*/ 8 h 224"/>
                    <a:gd name="T40" fmla="*/ 48 w 264"/>
                    <a:gd name="T41" fmla="*/ 16 h 224"/>
                    <a:gd name="T42" fmla="*/ 64 w 264"/>
                    <a:gd name="T43" fmla="*/ 24 h 224"/>
                    <a:gd name="T44" fmla="*/ 64 w 264"/>
                    <a:gd name="T45" fmla="*/ 40 h 224"/>
                    <a:gd name="T46" fmla="*/ 96 w 264"/>
                    <a:gd name="T47" fmla="*/ 56 h 224"/>
                    <a:gd name="T48" fmla="*/ 128 w 264"/>
                    <a:gd name="T49" fmla="*/ 48 h 224"/>
                    <a:gd name="T50" fmla="*/ 128 w 264"/>
                    <a:gd name="T51" fmla="*/ 40 h 224"/>
                    <a:gd name="T52" fmla="*/ 144 w 264"/>
                    <a:gd name="T53" fmla="*/ 32 h 224"/>
                    <a:gd name="T54" fmla="*/ 160 w 264"/>
                    <a:gd name="T55" fmla="*/ 24 h 224"/>
                    <a:gd name="T56" fmla="*/ 224 w 264"/>
                    <a:gd name="T57" fmla="*/ 56 h 224"/>
                    <a:gd name="T58" fmla="*/ 224 w 264"/>
                    <a:gd name="T59" fmla="*/ 64 h 224"/>
                    <a:gd name="T60" fmla="*/ 224 w 264"/>
                    <a:gd name="T61" fmla="*/ 80 h 224"/>
                    <a:gd name="T62" fmla="*/ 216 w 264"/>
                    <a:gd name="T63" fmla="*/ 88 h 224"/>
                    <a:gd name="T64" fmla="*/ 216 w 264"/>
                    <a:gd name="T65" fmla="*/ 96 h 224"/>
                    <a:gd name="T66" fmla="*/ 224 w 264"/>
                    <a:gd name="T67" fmla="*/ 128 h 224"/>
                    <a:gd name="T68" fmla="*/ 240 w 264"/>
                    <a:gd name="T69" fmla="*/ 128 h 224"/>
                    <a:gd name="T70" fmla="*/ 240 w 264"/>
                    <a:gd name="T71" fmla="*/ 136 h 224"/>
                    <a:gd name="T72" fmla="*/ 232 w 264"/>
                    <a:gd name="T73" fmla="*/ 152 h 224"/>
                    <a:gd name="T74" fmla="*/ 248 w 264"/>
                    <a:gd name="T75" fmla="*/ 176 h 224"/>
                    <a:gd name="T76" fmla="*/ 256 w 264"/>
                    <a:gd name="T77" fmla="*/ 176 h 224"/>
                    <a:gd name="T78" fmla="*/ 264 w 264"/>
                    <a:gd name="T79" fmla="*/ 192 h 224"/>
                    <a:gd name="T80" fmla="*/ 264 w 264"/>
                    <a:gd name="T81" fmla="*/ 200 h 224"/>
                    <a:gd name="T82" fmla="*/ 248 w 264"/>
                    <a:gd name="T83" fmla="*/ 208 h 224"/>
                    <a:gd name="T84" fmla="*/ 248 w 264"/>
                    <a:gd name="T85" fmla="*/ 224 h 224"/>
                    <a:gd name="T86" fmla="*/ 192 w 264"/>
                    <a:gd name="T87"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24">
                      <a:moveTo>
                        <a:pt x="192" y="216"/>
                      </a:moveTo>
                      <a:lnTo>
                        <a:pt x="184" y="200"/>
                      </a:lnTo>
                      <a:lnTo>
                        <a:pt x="160" y="208"/>
                      </a:lnTo>
                      <a:lnTo>
                        <a:pt x="144" y="208"/>
                      </a:lnTo>
                      <a:lnTo>
                        <a:pt x="112" y="184"/>
                      </a:lnTo>
                      <a:lnTo>
                        <a:pt x="96" y="152"/>
                      </a:lnTo>
                      <a:lnTo>
                        <a:pt x="80" y="144"/>
                      </a:lnTo>
                      <a:lnTo>
                        <a:pt x="72" y="152"/>
                      </a:lnTo>
                      <a:lnTo>
                        <a:pt x="56" y="136"/>
                      </a:lnTo>
                      <a:lnTo>
                        <a:pt x="56" y="112"/>
                      </a:lnTo>
                      <a:lnTo>
                        <a:pt x="32" y="104"/>
                      </a:lnTo>
                      <a:lnTo>
                        <a:pt x="24" y="88"/>
                      </a:lnTo>
                      <a:lnTo>
                        <a:pt x="32" y="72"/>
                      </a:lnTo>
                      <a:lnTo>
                        <a:pt x="16" y="40"/>
                      </a:lnTo>
                      <a:lnTo>
                        <a:pt x="0" y="8"/>
                      </a:lnTo>
                      <a:lnTo>
                        <a:pt x="8" y="0"/>
                      </a:lnTo>
                      <a:lnTo>
                        <a:pt x="16" y="16"/>
                      </a:lnTo>
                      <a:lnTo>
                        <a:pt x="24" y="16"/>
                      </a:lnTo>
                      <a:lnTo>
                        <a:pt x="32" y="16"/>
                      </a:lnTo>
                      <a:lnTo>
                        <a:pt x="48" y="8"/>
                      </a:lnTo>
                      <a:lnTo>
                        <a:pt x="48" y="16"/>
                      </a:lnTo>
                      <a:lnTo>
                        <a:pt x="64" y="24"/>
                      </a:lnTo>
                      <a:lnTo>
                        <a:pt x="64" y="40"/>
                      </a:lnTo>
                      <a:lnTo>
                        <a:pt x="96" y="56"/>
                      </a:lnTo>
                      <a:lnTo>
                        <a:pt x="128" y="48"/>
                      </a:lnTo>
                      <a:lnTo>
                        <a:pt x="128" y="40"/>
                      </a:lnTo>
                      <a:lnTo>
                        <a:pt x="144" y="32"/>
                      </a:lnTo>
                      <a:lnTo>
                        <a:pt x="160" y="24"/>
                      </a:lnTo>
                      <a:lnTo>
                        <a:pt x="224" y="56"/>
                      </a:lnTo>
                      <a:lnTo>
                        <a:pt x="224" y="64"/>
                      </a:lnTo>
                      <a:lnTo>
                        <a:pt x="224" y="80"/>
                      </a:lnTo>
                      <a:lnTo>
                        <a:pt x="216" y="88"/>
                      </a:lnTo>
                      <a:lnTo>
                        <a:pt x="216" y="96"/>
                      </a:lnTo>
                      <a:lnTo>
                        <a:pt x="224" y="128"/>
                      </a:lnTo>
                      <a:lnTo>
                        <a:pt x="240" y="128"/>
                      </a:lnTo>
                      <a:lnTo>
                        <a:pt x="240" y="136"/>
                      </a:lnTo>
                      <a:lnTo>
                        <a:pt x="232" y="152"/>
                      </a:lnTo>
                      <a:lnTo>
                        <a:pt x="248" y="176"/>
                      </a:lnTo>
                      <a:lnTo>
                        <a:pt x="256" y="176"/>
                      </a:lnTo>
                      <a:lnTo>
                        <a:pt x="264" y="192"/>
                      </a:lnTo>
                      <a:lnTo>
                        <a:pt x="264" y="200"/>
                      </a:lnTo>
                      <a:lnTo>
                        <a:pt x="248" y="208"/>
                      </a:lnTo>
                      <a:lnTo>
                        <a:pt x="248" y="224"/>
                      </a:lnTo>
                      <a:lnTo>
                        <a:pt x="192" y="2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8" name="Freeform 167">
                  <a:extLst>
                    <a:ext uri="{FF2B5EF4-FFF2-40B4-BE49-F238E27FC236}">
                      <a16:creationId xmlns:a16="http://schemas.microsoft.com/office/drawing/2014/main" id="{050B1592-915F-4953-9045-894267AAC2CB}"/>
                    </a:ext>
                  </a:extLst>
                </p:cNvPr>
                <p:cNvSpPr>
                  <a:spLocks/>
                </p:cNvSpPr>
                <p:nvPr/>
              </p:nvSpPr>
              <p:spPr bwMode="auto">
                <a:xfrm>
                  <a:off x="3350" y="1892"/>
                  <a:ext cx="99" cy="106"/>
                </a:xfrm>
                <a:custGeom>
                  <a:avLst/>
                  <a:gdLst>
                    <a:gd name="T0" fmla="*/ 80 w 80"/>
                    <a:gd name="T1" fmla="*/ 0 h 80"/>
                    <a:gd name="T2" fmla="*/ 56 w 80"/>
                    <a:gd name="T3" fmla="*/ 8 h 80"/>
                    <a:gd name="T4" fmla="*/ 40 w 80"/>
                    <a:gd name="T5" fmla="*/ 8 h 80"/>
                    <a:gd name="T6" fmla="*/ 32 w 80"/>
                    <a:gd name="T7" fmla="*/ 8 h 80"/>
                    <a:gd name="T8" fmla="*/ 8 w 80"/>
                    <a:gd name="T9" fmla="*/ 8 h 80"/>
                    <a:gd name="T10" fmla="*/ 8 w 80"/>
                    <a:gd name="T11" fmla="*/ 16 h 80"/>
                    <a:gd name="T12" fmla="*/ 0 w 80"/>
                    <a:gd name="T13" fmla="*/ 24 h 80"/>
                    <a:gd name="T14" fmla="*/ 0 w 80"/>
                    <a:gd name="T15" fmla="*/ 48 h 80"/>
                    <a:gd name="T16" fmla="*/ 8 w 80"/>
                    <a:gd name="T17" fmla="*/ 48 h 80"/>
                    <a:gd name="T18" fmla="*/ 0 w 80"/>
                    <a:gd name="T19" fmla="*/ 64 h 80"/>
                    <a:gd name="T20" fmla="*/ 0 w 80"/>
                    <a:gd name="T21" fmla="*/ 72 h 80"/>
                    <a:gd name="T22" fmla="*/ 8 w 80"/>
                    <a:gd name="T23" fmla="*/ 80 h 80"/>
                    <a:gd name="T24" fmla="*/ 40 w 80"/>
                    <a:gd name="T25" fmla="*/ 64 h 80"/>
                    <a:gd name="T26" fmla="*/ 64 w 80"/>
                    <a:gd name="T27" fmla="*/ 48 h 80"/>
                    <a:gd name="T28" fmla="*/ 64 w 80"/>
                    <a:gd name="T29" fmla="*/ 16 h 80"/>
                    <a:gd name="T30" fmla="*/ 80 w 80"/>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0">
                      <a:moveTo>
                        <a:pt x="80" y="0"/>
                      </a:moveTo>
                      <a:lnTo>
                        <a:pt x="56" y="8"/>
                      </a:lnTo>
                      <a:lnTo>
                        <a:pt x="40" y="8"/>
                      </a:lnTo>
                      <a:lnTo>
                        <a:pt x="32" y="8"/>
                      </a:lnTo>
                      <a:lnTo>
                        <a:pt x="8" y="8"/>
                      </a:lnTo>
                      <a:lnTo>
                        <a:pt x="8" y="16"/>
                      </a:lnTo>
                      <a:lnTo>
                        <a:pt x="0" y="24"/>
                      </a:lnTo>
                      <a:lnTo>
                        <a:pt x="0" y="48"/>
                      </a:lnTo>
                      <a:lnTo>
                        <a:pt x="8" y="48"/>
                      </a:lnTo>
                      <a:lnTo>
                        <a:pt x="0" y="64"/>
                      </a:lnTo>
                      <a:lnTo>
                        <a:pt x="0" y="72"/>
                      </a:lnTo>
                      <a:lnTo>
                        <a:pt x="8" y="80"/>
                      </a:lnTo>
                      <a:lnTo>
                        <a:pt x="40" y="64"/>
                      </a:lnTo>
                      <a:lnTo>
                        <a:pt x="64" y="48"/>
                      </a:lnTo>
                      <a:lnTo>
                        <a:pt x="64" y="16"/>
                      </a:lnTo>
                      <a:lnTo>
                        <a:pt x="8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9" name="Freeform 168">
                  <a:extLst>
                    <a:ext uri="{FF2B5EF4-FFF2-40B4-BE49-F238E27FC236}">
                      <a16:creationId xmlns:a16="http://schemas.microsoft.com/office/drawing/2014/main" id="{0F88554F-8439-46A6-88DF-0C32695438AF}"/>
                    </a:ext>
                  </a:extLst>
                </p:cNvPr>
                <p:cNvSpPr>
                  <a:spLocks/>
                </p:cNvSpPr>
                <p:nvPr/>
              </p:nvSpPr>
              <p:spPr bwMode="auto">
                <a:xfrm>
                  <a:off x="3340" y="1976"/>
                  <a:ext cx="69" cy="75"/>
                </a:xfrm>
                <a:custGeom>
                  <a:avLst/>
                  <a:gdLst>
                    <a:gd name="T0" fmla="*/ 8 w 56"/>
                    <a:gd name="T1" fmla="*/ 8 h 56"/>
                    <a:gd name="T2" fmla="*/ 16 w 56"/>
                    <a:gd name="T3" fmla="*/ 16 h 56"/>
                    <a:gd name="T4" fmla="*/ 48 w 56"/>
                    <a:gd name="T5" fmla="*/ 0 h 56"/>
                    <a:gd name="T6" fmla="*/ 56 w 56"/>
                    <a:gd name="T7" fmla="*/ 16 h 56"/>
                    <a:gd name="T8" fmla="*/ 24 w 56"/>
                    <a:gd name="T9" fmla="*/ 24 h 56"/>
                    <a:gd name="T10" fmla="*/ 40 w 56"/>
                    <a:gd name="T11" fmla="*/ 40 h 56"/>
                    <a:gd name="T12" fmla="*/ 32 w 56"/>
                    <a:gd name="T13" fmla="*/ 48 h 56"/>
                    <a:gd name="T14" fmla="*/ 24 w 56"/>
                    <a:gd name="T15" fmla="*/ 48 h 56"/>
                    <a:gd name="T16" fmla="*/ 16 w 56"/>
                    <a:gd name="T17" fmla="*/ 56 h 56"/>
                    <a:gd name="T18" fmla="*/ 0 w 56"/>
                    <a:gd name="T19" fmla="*/ 56 h 56"/>
                    <a:gd name="T20" fmla="*/ 8 w 56"/>
                    <a:gd name="T21" fmla="*/ 32 h 56"/>
                    <a:gd name="T22" fmla="*/ 0 w 56"/>
                    <a:gd name="T23" fmla="*/ 16 h 56"/>
                    <a:gd name="T24" fmla="*/ 8 w 56"/>
                    <a:gd name="T2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8" y="8"/>
                      </a:moveTo>
                      <a:lnTo>
                        <a:pt x="16" y="16"/>
                      </a:lnTo>
                      <a:lnTo>
                        <a:pt x="48" y="0"/>
                      </a:lnTo>
                      <a:lnTo>
                        <a:pt x="56" y="16"/>
                      </a:lnTo>
                      <a:lnTo>
                        <a:pt x="24" y="24"/>
                      </a:lnTo>
                      <a:lnTo>
                        <a:pt x="40" y="40"/>
                      </a:lnTo>
                      <a:lnTo>
                        <a:pt x="32" y="48"/>
                      </a:lnTo>
                      <a:lnTo>
                        <a:pt x="24" y="48"/>
                      </a:lnTo>
                      <a:lnTo>
                        <a:pt x="16" y="56"/>
                      </a:lnTo>
                      <a:lnTo>
                        <a:pt x="0" y="56"/>
                      </a:lnTo>
                      <a:lnTo>
                        <a:pt x="8" y="32"/>
                      </a:lnTo>
                      <a:lnTo>
                        <a:pt x="0" y="16"/>
                      </a:lnTo>
                      <a:lnTo>
                        <a:pt x="8"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80" name="Freeform 169">
                  <a:extLst>
                    <a:ext uri="{FF2B5EF4-FFF2-40B4-BE49-F238E27FC236}">
                      <a16:creationId xmlns:a16="http://schemas.microsoft.com/office/drawing/2014/main" id="{C7529A0D-4E7C-46B7-A4AC-FE82FA34D14F}"/>
                    </a:ext>
                  </a:extLst>
                </p:cNvPr>
                <p:cNvSpPr>
                  <a:spLocks/>
                </p:cNvSpPr>
                <p:nvPr/>
              </p:nvSpPr>
              <p:spPr bwMode="auto">
                <a:xfrm>
                  <a:off x="3399" y="1892"/>
                  <a:ext cx="160" cy="169"/>
                </a:xfrm>
                <a:custGeom>
                  <a:avLst/>
                  <a:gdLst>
                    <a:gd name="T0" fmla="*/ 72 w 128"/>
                    <a:gd name="T1" fmla="*/ 0 h 128"/>
                    <a:gd name="T2" fmla="*/ 88 w 128"/>
                    <a:gd name="T3" fmla="*/ 32 h 128"/>
                    <a:gd name="T4" fmla="*/ 80 w 128"/>
                    <a:gd name="T5" fmla="*/ 48 h 128"/>
                    <a:gd name="T6" fmla="*/ 88 w 128"/>
                    <a:gd name="T7" fmla="*/ 64 h 128"/>
                    <a:gd name="T8" fmla="*/ 112 w 128"/>
                    <a:gd name="T9" fmla="*/ 72 h 128"/>
                    <a:gd name="T10" fmla="*/ 112 w 128"/>
                    <a:gd name="T11" fmla="*/ 96 h 128"/>
                    <a:gd name="T12" fmla="*/ 128 w 128"/>
                    <a:gd name="T13" fmla="*/ 112 h 128"/>
                    <a:gd name="T14" fmla="*/ 112 w 128"/>
                    <a:gd name="T15" fmla="*/ 112 h 128"/>
                    <a:gd name="T16" fmla="*/ 104 w 128"/>
                    <a:gd name="T17" fmla="*/ 128 h 128"/>
                    <a:gd name="T18" fmla="*/ 88 w 128"/>
                    <a:gd name="T19" fmla="*/ 120 h 128"/>
                    <a:gd name="T20" fmla="*/ 80 w 128"/>
                    <a:gd name="T21" fmla="*/ 128 h 128"/>
                    <a:gd name="T22" fmla="*/ 64 w 128"/>
                    <a:gd name="T23" fmla="*/ 120 h 128"/>
                    <a:gd name="T24" fmla="*/ 64 w 128"/>
                    <a:gd name="T25" fmla="*/ 104 h 128"/>
                    <a:gd name="T26" fmla="*/ 56 w 128"/>
                    <a:gd name="T27" fmla="*/ 104 h 128"/>
                    <a:gd name="T28" fmla="*/ 24 w 128"/>
                    <a:gd name="T29" fmla="*/ 88 h 128"/>
                    <a:gd name="T30" fmla="*/ 8 w 128"/>
                    <a:gd name="T31" fmla="*/ 80 h 128"/>
                    <a:gd name="T32" fmla="*/ 0 w 128"/>
                    <a:gd name="T33" fmla="*/ 64 h 128"/>
                    <a:gd name="T34" fmla="*/ 24 w 128"/>
                    <a:gd name="T35" fmla="*/ 48 h 128"/>
                    <a:gd name="T36" fmla="*/ 24 w 128"/>
                    <a:gd name="T37" fmla="*/ 16 h 128"/>
                    <a:gd name="T38" fmla="*/ 40 w 128"/>
                    <a:gd name="T39" fmla="*/ 0 h 128"/>
                    <a:gd name="T40" fmla="*/ 48 w 128"/>
                    <a:gd name="T41" fmla="*/ 0 h 128"/>
                    <a:gd name="T42" fmla="*/ 72 w 128"/>
                    <a:gd name="T4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28">
                      <a:moveTo>
                        <a:pt x="72" y="0"/>
                      </a:moveTo>
                      <a:lnTo>
                        <a:pt x="88" y="32"/>
                      </a:lnTo>
                      <a:lnTo>
                        <a:pt x="80" y="48"/>
                      </a:lnTo>
                      <a:lnTo>
                        <a:pt x="88" y="64"/>
                      </a:lnTo>
                      <a:lnTo>
                        <a:pt x="112" y="72"/>
                      </a:lnTo>
                      <a:lnTo>
                        <a:pt x="112" y="96"/>
                      </a:lnTo>
                      <a:lnTo>
                        <a:pt x="128" y="112"/>
                      </a:lnTo>
                      <a:lnTo>
                        <a:pt x="112" y="112"/>
                      </a:lnTo>
                      <a:lnTo>
                        <a:pt x="104" y="128"/>
                      </a:lnTo>
                      <a:lnTo>
                        <a:pt x="88" y="120"/>
                      </a:lnTo>
                      <a:lnTo>
                        <a:pt x="80" y="128"/>
                      </a:lnTo>
                      <a:lnTo>
                        <a:pt x="64" y="120"/>
                      </a:lnTo>
                      <a:lnTo>
                        <a:pt x="64" y="104"/>
                      </a:lnTo>
                      <a:lnTo>
                        <a:pt x="56" y="104"/>
                      </a:lnTo>
                      <a:lnTo>
                        <a:pt x="24" y="88"/>
                      </a:lnTo>
                      <a:lnTo>
                        <a:pt x="8" y="80"/>
                      </a:lnTo>
                      <a:lnTo>
                        <a:pt x="0" y="64"/>
                      </a:lnTo>
                      <a:lnTo>
                        <a:pt x="24" y="48"/>
                      </a:lnTo>
                      <a:lnTo>
                        <a:pt x="24" y="16"/>
                      </a:lnTo>
                      <a:lnTo>
                        <a:pt x="40" y="0"/>
                      </a:lnTo>
                      <a:lnTo>
                        <a:pt x="48" y="0"/>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81" name="Freeform 170">
                  <a:extLst>
                    <a:ext uri="{FF2B5EF4-FFF2-40B4-BE49-F238E27FC236}">
                      <a16:creationId xmlns:a16="http://schemas.microsoft.com/office/drawing/2014/main" id="{83BDC912-CBBB-47F4-B8CA-C76A91B5E73D}"/>
                    </a:ext>
                  </a:extLst>
                </p:cNvPr>
                <p:cNvSpPr>
                  <a:spLocks/>
                </p:cNvSpPr>
                <p:nvPr/>
              </p:nvSpPr>
              <p:spPr bwMode="auto">
                <a:xfrm>
                  <a:off x="3340" y="1955"/>
                  <a:ext cx="20" cy="21"/>
                </a:xfrm>
                <a:custGeom>
                  <a:avLst/>
                  <a:gdLst>
                    <a:gd name="T0" fmla="*/ 8 w 16"/>
                    <a:gd name="T1" fmla="*/ 0 h 16"/>
                    <a:gd name="T2" fmla="*/ 16 w 16"/>
                    <a:gd name="T3" fmla="*/ 0 h 16"/>
                    <a:gd name="T4" fmla="*/ 8 w 16"/>
                    <a:gd name="T5" fmla="*/ 16 h 16"/>
                    <a:gd name="T6" fmla="*/ 0 w 16"/>
                    <a:gd name="T7" fmla="*/ 16 h 16"/>
                    <a:gd name="T8" fmla="*/ 8 w 16"/>
                    <a:gd name="T9" fmla="*/ 0 h 16"/>
                  </a:gdLst>
                  <a:ahLst/>
                  <a:cxnLst>
                    <a:cxn ang="0">
                      <a:pos x="T0" y="T1"/>
                    </a:cxn>
                    <a:cxn ang="0">
                      <a:pos x="T2" y="T3"/>
                    </a:cxn>
                    <a:cxn ang="0">
                      <a:pos x="T4" y="T5"/>
                    </a:cxn>
                    <a:cxn ang="0">
                      <a:pos x="T6" y="T7"/>
                    </a:cxn>
                    <a:cxn ang="0">
                      <a:pos x="T8" y="T9"/>
                    </a:cxn>
                  </a:cxnLst>
                  <a:rect l="0" t="0" r="r" b="b"/>
                  <a:pathLst>
                    <a:path w="16" h="16">
                      <a:moveTo>
                        <a:pt x="8" y="0"/>
                      </a:moveTo>
                      <a:lnTo>
                        <a:pt x="16" y="0"/>
                      </a:lnTo>
                      <a:lnTo>
                        <a:pt x="8" y="16"/>
                      </a:lnTo>
                      <a:lnTo>
                        <a:pt x="0" y="16"/>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82" name="Freeform 171">
                  <a:extLst>
                    <a:ext uri="{FF2B5EF4-FFF2-40B4-BE49-F238E27FC236}">
                      <a16:creationId xmlns:a16="http://schemas.microsoft.com/office/drawing/2014/main" id="{2A80D639-45FF-4219-AB15-5218830D5E5E}"/>
                    </a:ext>
                  </a:extLst>
                </p:cNvPr>
                <p:cNvSpPr>
                  <a:spLocks/>
                </p:cNvSpPr>
                <p:nvPr/>
              </p:nvSpPr>
              <p:spPr bwMode="auto">
                <a:xfrm>
                  <a:off x="3330" y="1976"/>
                  <a:ext cx="20" cy="75"/>
                </a:xfrm>
                <a:custGeom>
                  <a:avLst/>
                  <a:gdLst>
                    <a:gd name="T0" fmla="*/ 16 w 16"/>
                    <a:gd name="T1" fmla="*/ 8 h 56"/>
                    <a:gd name="T2" fmla="*/ 8 w 16"/>
                    <a:gd name="T3" fmla="*/ 16 h 56"/>
                    <a:gd name="T4" fmla="*/ 16 w 16"/>
                    <a:gd name="T5" fmla="*/ 32 h 56"/>
                    <a:gd name="T6" fmla="*/ 8 w 16"/>
                    <a:gd name="T7" fmla="*/ 56 h 56"/>
                    <a:gd name="T8" fmla="*/ 0 w 16"/>
                    <a:gd name="T9" fmla="*/ 32 h 56"/>
                    <a:gd name="T10" fmla="*/ 0 w 16"/>
                    <a:gd name="T11" fmla="*/ 24 h 56"/>
                    <a:gd name="T12" fmla="*/ 8 w 16"/>
                    <a:gd name="T13" fmla="*/ 0 h 56"/>
                    <a:gd name="T14" fmla="*/ 16 w 16"/>
                    <a:gd name="T15" fmla="*/ 0 h 56"/>
                    <a:gd name="T16" fmla="*/ 16 w 16"/>
                    <a:gd name="T17"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16" y="8"/>
                      </a:moveTo>
                      <a:lnTo>
                        <a:pt x="8" y="16"/>
                      </a:lnTo>
                      <a:lnTo>
                        <a:pt x="16" y="32"/>
                      </a:lnTo>
                      <a:lnTo>
                        <a:pt x="8" y="56"/>
                      </a:lnTo>
                      <a:lnTo>
                        <a:pt x="0" y="32"/>
                      </a:lnTo>
                      <a:lnTo>
                        <a:pt x="0" y="24"/>
                      </a:lnTo>
                      <a:lnTo>
                        <a:pt x="8" y="0"/>
                      </a:lnTo>
                      <a:lnTo>
                        <a:pt x="16" y="0"/>
                      </a:lnTo>
                      <a:lnTo>
                        <a:pt x="16"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83" name="Freeform 172">
                  <a:extLst>
                    <a:ext uri="{FF2B5EF4-FFF2-40B4-BE49-F238E27FC236}">
                      <a16:creationId xmlns:a16="http://schemas.microsoft.com/office/drawing/2014/main" id="{9EC48209-E06D-43D5-A091-DA719EA088EB}"/>
                    </a:ext>
                  </a:extLst>
                </p:cNvPr>
                <p:cNvSpPr>
                  <a:spLocks/>
                </p:cNvSpPr>
                <p:nvPr/>
              </p:nvSpPr>
              <p:spPr bwMode="auto">
                <a:xfrm>
                  <a:off x="3530" y="2040"/>
                  <a:ext cx="29" cy="32"/>
                </a:xfrm>
                <a:custGeom>
                  <a:avLst/>
                  <a:gdLst>
                    <a:gd name="T0" fmla="*/ 0 w 24"/>
                    <a:gd name="T1" fmla="*/ 16 h 24"/>
                    <a:gd name="T2" fmla="*/ 8 w 24"/>
                    <a:gd name="T3" fmla="*/ 0 h 24"/>
                    <a:gd name="T4" fmla="*/ 24 w 24"/>
                    <a:gd name="T5" fmla="*/ 0 h 24"/>
                    <a:gd name="T6" fmla="*/ 24 w 24"/>
                    <a:gd name="T7" fmla="*/ 8 h 24"/>
                    <a:gd name="T8" fmla="*/ 16 w 24"/>
                    <a:gd name="T9" fmla="*/ 8 h 24"/>
                    <a:gd name="T10" fmla="*/ 24 w 24"/>
                    <a:gd name="T11" fmla="*/ 24 h 24"/>
                    <a:gd name="T12" fmla="*/ 0 w 24"/>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6"/>
                      </a:moveTo>
                      <a:lnTo>
                        <a:pt x="8" y="0"/>
                      </a:lnTo>
                      <a:lnTo>
                        <a:pt x="24" y="0"/>
                      </a:lnTo>
                      <a:lnTo>
                        <a:pt x="24" y="8"/>
                      </a:lnTo>
                      <a:lnTo>
                        <a:pt x="16" y="8"/>
                      </a:lnTo>
                      <a:lnTo>
                        <a:pt x="24" y="24"/>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84" name="Freeform 173">
                  <a:extLst>
                    <a:ext uri="{FF2B5EF4-FFF2-40B4-BE49-F238E27FC236}">
                      <a16:creationId xmlns:a16="http://schemas.microsoft.com/office/drawing/2014/main" id="{61569D2D-6EC9-47A0-929D-B1FA593A41E2}"/>
                    </a:ext>
                  </a:extLst>
                </p:cNvPr>
                <p:cNvSpPr>
                  <a:spLocks/>
                </p:cNvSpPr>
                <p:nvPr/>
              </p:nvSpPr>
              <p:spPr bwMode="auto">
                <a:xfrm>
                  <a:off x="3500" y="2051"/>
                  <a:ext cx="30" cy="10"/>
                </a:xfrm>
                <a:custGeom>
                  <a:avLst/>
                  <a:gdLst>
                    <a:gd name="T0" fmla="*/ 0 w 24"/>
                    <a:gd name="T1" fmla="*/ 8 h 8"/>
                    <a:gd name="T2" fmla="*/ 8 w 24"/>
                    <a:gd name="T3" fmla="*/ 0 h 8"/>
                    <a:gd name="T4" fmla="*/ 24 w 24"/>
                    <a:gd name="T5" fmla="*/ 8 h 8"/>
                    <a:gd name="T6" fmla="*/ 8 w 24"/>
                    <a:gd name="T7" fmla="*/ 8 h 8"/>
                    <a:gd name="T8" fmla="*/ 0 w 24"/>
                    <a:gd name="T9" fmla="*/ 8 h 8"/>
                  </a:gdLst>
                  <a:ahLst/>
                  <a:cxnLst>
                    <a:cxn ang="0">
                      <a:pos x="T0" y="T1"/>
                    </a:cxn>
                    <a:cxn ang="0">
                      <a:pos x="T2" y="T3"/>
                    </a:cxn>
                    <a:cxn ang="0">
                      <a:pos x="T4" y="T5"/>
                    </a:cxn>
                    <a:cxn ang="0">
                      <a:pos x="T6" y="T7"/>
                    </a:cxn>
                    <a:cxn ang="0">
                      <a:pos x="T8" y="T9"/>
                    </a:cxn>
                  </a:cxnLst>
                  <a:rect l="0" t="0" r="r" b="b"/>
                  <a:pathLst>
                    <a:path w="24" h="8">
                      <a:moveTo>
                        <a:pt x="0" y="8"/>
                      </a:moveTo>
                      <a:lnTo>
                        <a:pt x="8" y="0"/>
                      </a:lnTo>
                      <a:lnTo>
                        <a:pt x="24" y="8"/>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49" name="Group 174">
                <a:extLst>
                  <a:ext uri="{FF2B5EF4-FFF2-40B4-BE49-F238E27FC236}">
                    <a16:creationId xmlns:a16="http://schemas.microsoft.com/office/drawing/2014/main" id="{565B328B-870A-440B-8D71-0FC6D371CE9E}"/>
                  </a:ext>
                </a:extLst>
              </p:cNvPr>
              <p:cNvGrpSpPr>
                <a:grpSpLocks/>
              </p:cNvGrpSpPr>
              <p:nvPr/>
            </p:nvGrpSpPr>
            <p:grpSpPr bwMode="auto">
              <a:xfrm>
                <a:off x="979" y="1010"/>
                <a:ext cx="1050" cy="186"/>
                <a:chOff x="1353" y="1118"/>
                <a:chExt cx="2157" cy="382"/>
              </a:xfrm>
              <a:grpFill/>
            </p:grpSpPr>
            <p:grpSp>
              <p:nvGrpSpPr>
                <p:cNvPr id="341" name="Group 175">
                  <a:extLst>
                    <a:ext uri="{FF2B5EF4-FFF2-40B4-BE49-F238E27FC236}">
                      <a16:creationId xmlns:a16="http://schemas.microsoft.com/office/drawing/2014/main" id="{BCD4111D-DF0C-443D-8DD4-D375428E16F1}"/>
                    </a:ext>
                  </a:extLst>
                </p:cNvPr>
                <p:cNvGrpSpPr>
                  <a:grpSpLocks/>
                </p:cNvGrpSpPr>
                <p:nvPr/>
              </p:nvGrpSpPr>
              <p:grpSpPr bwMode="auto">
                <a:xfrm>
                  <a:off x="1353" y="1118"/>
                  <a:ext cx="1374" cy="382"/>
                  <a:chOff x="1353" y="1073"/>
                  <a:chExt cx="1374" cy="382"/>
                </a:xfrm>
                <a:grpFill/>
              </p:grpSpPr>
              <p:grpSp>
                <p:nvGrpSpPr>
                  <p:cNvPr id="346" name="Group 176">
                    <a:extLst>
                      <a:ext uri="{FF2B5EF4-FFF2-40B4-BE49-F238E27FC236}">
                        <a16:creationId xmlns:a16="http://schemas.microsoft.com/office/drawing/2014/main" id="{201230AB-07D4-40DC-9792-9937E2678502}"/>
                      </a:ext>
                    </a:extLst>
                  </p:cNvPr>
                  <p:cNvGrpSpPr>
                    <a:grpSpLocks/>
                  </p:cNvGrpSpPr>
                  <p:nvPr/>
                </p:nvGrpSpPr>
                <p:grpSpPr bwMode="auto">
                  <a:xfrm>
                    <a:off x="1353" y="1073"/>
                    <a:ext cx="1374" cy="382"/>
                    <a:chOff x="1353" y="1073"/>
                    <a:chExt cx="1374" cy="382"/>
                  </a:xfrm>
                  <a:grpFill/>
                </p:grpSpPr>
                <p:sp>
                  <p:nvSpPr>
                    <p:cNvPr id="348" name="Freeform 177">
                      <a:extLst>
                        <a:ext uri="{FF2B5EF4-FFF2-40B4-BE49-F238E27FC236}">
                          <a16:creationId xmlns:a16="http://schemas.microsoft.com/office/drawing/2014/main" id="{0A832B18-5BEA-4CDD-A8D9-4F1854D7AFF9}"/>
                        </a:ext>
                      </a:extLst>
                    </p:cNvPr>
                    <p:cNvSpPr>
                      <a:spLocks/>
                    </p:cNvSpPr>
                    <p:nvPr/>
                  </p:nvSpPr>
                  <p:spPr bwMode="auto">
                    <a:xfrm>
                      <a:off x="1866" y="1307"/>
                      <a:ext cx="29" cy="21"/>
                    </a:xfrm>
                    <a:custGeom>
                      <a:avLst/>
                      <a:gdLst>
                        <a:gd name="T0" fmla="*/ 0 w 24"/>
                        <a:gd name="T1" fmla="*/ 8 h 16"/>
                        <a:gd name="T2" fmla="*/ 0 w 24"/>
                        <a:gd name="T3" fmla="*/ 16 h 16"/>
                        <a:gd name="T4" fmla="*/ 8 w 24"/>
                        <a:gd name="T5" fmla="*/ 16 h 16"/>
                        <a:gd name="T6" fmla="*/ 24 w 24"/>
                        <a:gd name="T7" fmla="*/ 0 h 16"/>
                        <a:gd name="T8" fmla="*/ 16 w 24"/>
                        <a:gd name="T9" fmla="*/ 0 h 16"/>
                        <a:gd name="T10" fmla="*/ 0 w 24"/>
                        <a:gd name="T11" fmla="*/ 8 h 16"/>
                      </a:gdLst>
                      <a:ahLst/>
                      <a:cxnLst>
                        <a:cxn ang="0">
                          <a:pos x="T0" y="T1"/>
                        </a:cxn>
                        <a:cxn ang="0">
                          <a:pos x="T2" y="T3"/>
                        </a:cxn>
                        <a:cxn ang="0">
                          <a:pos x="T4" y="T5"/>
                        </a:cxn>
                        <a:cxn ang="0">
                          <a:pos x="T6" y="T7"/>
                        </a:cxn>
                        <a:cxn ang="0">
                          <a:pos x="T8" y="T9"/>
                        </a:cxn>
                        <a:cxn ang="0">
                          <a:pos x="T10" y="T11"/>
                        </a:cxn>
                      </a:cxnLst>
                      <a:rect l="0" t="0" r="r" b="b"/>
                      <a:pathLst>
                        <a:path w="24" h="16">
                          <a:moveTo>
                            <a:pt x="0" y="8"/>
                          </a:moveTo>
                          <a:lnTo>
                            <a:pt x="0" y="16"/>
                          </a:lnTo>
                          <a:lnTo>
                            <a:pt x="8" y="16"/>
                          </a:lnTo>
                          <a:lnTo>
                            <a:pt x="24" y="0"/>
                          </a:lnTo>
                          <a:lnTo>
                            <a:pt x="1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49" name="Freeform 178">
                      <a:extLst>
                        <a:ext uri="{FF2B5EF4-FFF2-40B4-BE49-F238E27FC236}">
                          <a16:creationId xmlns:a16="http://schemas.microsoft.com/office/drawing/2014/main" id="{917561AA-C17D-432A-893B-B140DBD10414}"/>
                        </a:ext>
                      </a:extLst>
                    </p:cNvPr>
                    <p:cNvSpPr>
                      <a:spLocks/>
                    </p:cNvSpPr>
                    <p:nvPr/>
                  </p:nvSpPr>
                  <p:spPr bwMode="auto">
                    <a:xfrm>
                      <a:off x="1765" y="1211"/>
                      <a:ext cx="280" cy="202"/>
                    </a:xfrm>
                    <a:custGeom>
                      <a:avLst/>
                      <a:gdLst>
                        <a:gd name="T0" fmla="*/ 0 w 224"/>
                        <a:gd name="T1" fmla="*/ 24 h 152"/>
                        <a:gd name="T2" fmla="*/ 8 w 224"/>
                        <a:gd name="T3" fmla="*/ 40 h 152"/>
                        <a:gd name="T4" fmla="*/ 24 w 224"/>
                        <a:gd name="T5" fmla="*/ 48 h 152"/>
                        <a:gd name="T6" fmla="*/ 64 w 224"/>
                        <a:gd name="T7" fmla="*/ 48 h 152"/>
                        <a:gd name="T8" fmla="*/ 72 w 224"/>
                        <a:gd name="T9" fmla="*/ 56 h 152"/>
                        <a:gd name="T10" fmla="*/ 96 w 224"/>
                        <a:gd name="T11" fmla="*/ 48 h 152"/>
                        <a:gd name="T12" fmla="*/ 112 w 224"/>
                        <a:gd name="T13" fmla="*/ 56 h 152"/>
                        <a:gd name="T14" fmla="*/ 96 w 224"/>
                        <a:gd name="T15" fmla="*/ 64 h 152"/>
                        <a:gd name="T16" fmla="*/ 112 w 224"/>
                        <a:gd name="T17" fmla="*/ 64 h 152"/>
                        <a:gd name="T18" fmla="*/ 120 w 224"/>
                        <a:gd name="T19" fmla="*/ 64 h 152"/>
                        <a:gd name="T20" fmla="*/ 128 w 224"/>
                        <a:gd name="T21" fmla="*/ 72 h 152"/>
                        <a:gd name="T22" fmla="*/ 128 w 224"/>
                        <a:gd name="T23" fmla="*/ 88 h 152"/>
                        <a:gd name="T24" fmla="*/ 88 w 224"/>
                        <a:gd name="T25" fmla="*/ 96 h 152"/>
                        <a:gd name="T26" fmla="*/ 96 w 224"/>
                        <a:gd name="T27" fmla="*/ 104 h 152"/>
                        <a:gd name="T28" fmla="*/ 80 w 224"/>
                        <a:gd name="T29" fmla="*/ 112 h 152"/>
                        <a:gd name="T30" fmla="*/ 56 w 224"/>
                        <a:gd name="T31" fmla="*/ 104 h 152"/>
                        <a:gd name="T32" fmla="*/ 40 w 224"/>
                        <a:gd name="T33" fmla="*/ 120 h 152"/>
                        <a:gd name="T34" fmla="*/ 64 w 224"/>
                        <a:gd name="T35" fmla="*/ 120 h 152"/>
                        <a:gd name="T36" fmla="*/ 88 w 224"/>
                        <a:gd name="T37" fmla="*/ 128 h 152"/>
                        <a:gd name="T38" fmla="*/ 96 w 224"/>
                        <a:gd name="T39" fmla="*/ 128 h 152"/>
                        <a:gd name="T40" fmla="*/ 96 w 224"/>
                        <a:gd name="T41" fmla="*/ 136 h 152"/>
                        <a:gd name="T42" fmla="*/ 96 w 224"/>
                        <a:gd name="T43" fmla="*/ 144 h 152"/>
                        <a:gd name="T44" fmla="*/ 120 w 224"/>
                        <a:gd name="T45" fmla="*/ 152 h 152"/>
                        <a:gd name="T46" fmla="*/ 144 w 224"/>
                        <a:gd name="T47" fmla="*/ 152 h 152"/>
                        <a:gd name="T48" fmla="*/ 128 w 224"/>
                        <a:gd name="T49" fmla="*/ 136 h 152"/>
                        <a:gd name="T50" fmla="*/ 128 w 224"/>
                        <a:gd name="T51" fmla="*/ 128 h 152"/>
                        <a:gd name="T52" fmla="*/ 152 w 224"/>
                        <a:gd name="T53" fmla="*/ 144 h 152"/>
                        <a:gd name="T54" fmla="*/ 168 w 224"/>
                        <a:gd name="T55" fmla="*/ 144 h 152"/>
                        <a:gd name="T56" fmla="*/ 176 w 224"/>
                        <a:gd name="T57" fmla="*/ 136 h 152"/>
                        <a:gd name="T58" fmla="*/ 168 w 224"/>
                        <a:gd name="T59" fmla="*/ 128 h 152"/>
                        <a:gd name="T60" fmla="*/ 176 w 224"/>
                        <a:gd name="T61" fmla="*/ 120 h 152"/>
                        <a:gd name="T62" fmla="*/ 160 w 224"/>
                        <a:gd name="T63" fmla="*/ 104 h 152"/>
                        <a:gd name="T64" fmla="*/ 168 w 224"/>
                        <a:gd name="T65" fmla="*/ 96 h 152"/>
                        <a:gd name="T66" fmla="*/ 184 w 224"/>
                        <a:gd name="T67" fmla="*/ 104 h 152"/>
                        <a:gd name="T68" fmla="*/ 184 w 224"/>
                        <a:gd name="T69" fmla="*/ 112 h 152"/>
                        <a:gd name="T70" fmla="*/ 192 w 224"/>
                        <a:gd name="T71" fmla="*/ 112 h 152"/>
                        <a:gd name="T72" fmla="*/ 224 w 224"/>
                        <a:gd name="T73" fmla="*/ 88 h 152"/>
                        <a:gd name="T74" fmla="*/ 200 w 224"/>
                        <a:gd name="T75" fmla="*/ 72 h 152"/>
                        <a:gd name="T76" fmla="*/ 184 w 224"/>
                        <a:gd name="T77" fmla="*/ 72 h 152"/>
                        <a:gd name="T78" fmla="*/ 176 w 224"/>
                        <a:gd name="T79" fmla="*/ 64 h 152"/>
                        <a:gd name="T80" fmla="*/ 184 w 224"/>
                        <a:gd name="T81" fmla="*/ 64 h 152"/>
                        <a:gd name="T82" fmla="*/ 200 w 224"/>
                        <a:gd name="T83" fmla="*/ 56 h 152"/>
                        <a:gd name="T84" fmla="*/ 192 w 224"/>
                        <a:gd name="T85" fmla="*/ 56 h 152"/>
                        <a:gd name="T86" fmla="*/ 200 w 224"/>
                        <a:gd name="T87" fmla="*/ 48 h 152"/>
                        <a:gd name="T88" fmla="*/ 176 w 224"/>
                        <a:gd name="T89" fmla="*/ 32 h 152"/>
                        <a:gd name="T90" fmla="*/ 152 w 224"/>
                        <a:gd name="T91" fmla="*/ 24 h 152"/>
                        <a:gd name="T92" fmla="*/ 160 w 224"/>
                        <a:gd name="T93" fmla="*/ 16 h 152"/>
                        <a:gd name="T94" fmla="*/ 128 w 224"/>
                        <a:gd name="T95" fmla="*/ 16 h 152"/>
                        <a:gd name="T96" fmla="*/ 88 w 224"/>
                        <a:gd name="T97" fmla="*/ 24 h 152"/>
                        <a:gd name="T98" fmla="*/ 104 w 224"/>
                        <a:gd name="T99" fmla="*/ 8 h 152"/>
                        <a:gd name="T100" fmla="*/ 88 w 224"/>
                        <a:gd name="T101" fmla="*/ 0 h 152"/>
                        <a:gd name="T102" fmla="*/ 56 w 224"/>
                        <a:gd name="T103" fmla="*/ 8 h 152"/>
                        <a:gd name="T104" fmla="*/ 40 w 224"/>
                        <a:gd name="T105" fmla="*/ 24 h 152"/>
                        <a:gd name="T106" fmla="*/ 48 w 224"/>
                        <a:gd name="T107" fmla="*/ 16 h 152"/>
                        <a:gd name="T108" fmla="*/ 80 w 224"/>
                        <a:gd name="T109" fmla="*/ 0 h 152"/>
                        <a:gd name="T110" fmla="*/ 56 w 224"/>
                        <a:gd name="T111" fmla="*/ 0 h 152"/>
                        <a:gd name="T112" fmla="*/ 24 w 224"/>
                        <a:gd name="T113" fmla="*/ 8 h 152"/>
                        <a:gd name="T114" fmla="*/ 0 w 224"/>
                        <a:gd name="T115" fmla="*/ 2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4" h="152">
                          <a:moveTo>
                            <a:pt x="0" y="24"/>
                          </a:moveTo>
                          <a:lnTo>
                            <a:pt x="8" y="40"/>
                          </a:lnTo>
                          <a:lnTo>
                            <a:pt x="24" y="48"/>
                          </a:lnTo>
                          <a:lnTo>
                            <a:pt x="64" y="48"/>
                          </a:lnTo>
                          <a:lnTo>
                            <a:pt x="72" y="56"/>
                          </a:lnTo>
                          <a:lnTo>
                            <a:pt x="96" y="48"/>
                          </a:lnTo>
                          <a:lnTo>
                            <a:pt x="112" y="56"/>
                          </a:lnTo>
                          <a:lnTo>
                            <a:pt x="96" y="64"/>
                          </a:lnTo>
                          <a:lnTo>
                            <a:pt x="112" y="64"/>
                          </a:lnTo>
                          <a:lnTo>
                            <a:pt x="120" y="64"/>
                          </a:lnTo>
                          <a:lnTo>
                            <a:pt x="128" y="72"/>
                          </a:lnTo>
                          <a:lnTo>
                            <a:pt x="128" y="88"/>
                          </a:lnTo>
                          <a:lnTo>
                            <a:pt x="88" y="96"/>
                          </a:lnTo>
                          <a:lnTo>
                            <a:pt x="96" y="104"/>
                          </a:lnTo>
                          <a:lnTo>
                            <a:pt x="80" y="112"/>
                          </a:lnTo>
                          <a:lnTo>
                            <a:pt x="56" y="104"/>
                          </a:lnTo>
                          <a:lnTo>
                            <a:pt x="40" y="120"/>
                          </a:lnTo>
                          <a:lnTo>
                            <a:pt x="64" y="120"/>
                          </a:lnTo>
                          <a:lnTo>
                            <a:pt x="88" y="128"/>
                          </a:lnTo>
                          <a:lnTo>
                            <a:pt x="96" y="128"/>
                          </a:lnTo>
                          <a:lnTo>
                            <a:pt x="96" y="136"/>
                          </a:lnTo>
                          <a:lnTo>
                            <a:pt x="96" y="144"/>
                          </a:lnTo>
                          <a:lnTo>
                            <a:pt x="120" y="152"/>
                          </a:lnTo>
                          <a:lnTo>
                            <a:pt x="144" y="152"/>
                          </a:lnTo>
                          <a:lnTo>
                            <a:pt x="128" y="136"/>
                          </a:lnTo>
                          <a:lnTo>
                            <a:pt x="128" y="128"/>
                          </a:lnTo>
                          <a:lnTo>
                            <a:pt x="152" y="144"/>
                          </a:lnTo>
                          <a:lnTo>
                            <a:pt x="168" y="144"/>
                          </a:lnTo>
                          <a:lnTo>
                            <a:pt x="176" y="136"/>
                          </a:lnTo>
                          <a:lnTo>
                            <a:pt x="168" y="128"/>
                          </a:lnTo>
                          <a:lnTo>
                            <a:pt x="176" y="120"/>
                          </a:lnTo>
                          <a:lnTo>
                            <a:pt x="160" y="104"/>
                          </a:lnTo>
                          <a:lnTo>
                            <a:pt x="168" y="96"/>
                          </a:lnTo>
                          <a:lnTo>
                            <a:pt x="184" y="104"/>
                          </a:lnTo>
                          <a:lnTo>
                            <a:pt x="184" y="112"/>
                          </a:lnTo>
                          <a:lnTo>
                            <a:pt x="192" y="112"/>
                          </a:lnTo>
                          <a:lnTo>
                            <a:pt x="224" y="88"/>
                          </a:lnTo>
                          <a:lnTo>
                            <a:pt x="200" y="72"/>
                          </a:lnTo>
                          <a:lnTo>
                            <a:pt x="184" y="72"/>
                          </a:lnTo>
                          <a:lnTo>
                            <a:pt x="176" y="64"/>
                          </a:lnTo>
                          <a:lnTo>
                            <a:pt x="184" y="64"/>
                          </a:lnTo>
                          <a:lnTo>
                            <a:pt x="200" y="56"/>
                          </a:lnTo>
                          <a:lnTo>
                            <a:pt x="192" y="56"/>
                          </a:lnTo>
                          <a:lnTo>
                            <a:pt x="200" y="48"/>
                          </a:lnTo>
                          <a:lnTo>
                            <a:pt x="176" y="32"/>
                          </a:lnTo>
                          <a:lnTo>
                            <a:pt x="152" y="24"/>
                          </a:lnTo>
                          <a:lnTo>
                            <a:pt x="160" y="16"/>
                          </a:lnTo>
                          <a:lnTo>
                            <a:pt x="128" y="16"/>
                          </a:lnTo>
                          <a:lnTo>
                            <a:pt x="88" y="24"/>
                          </a:lnTo>
                          <a:lnTo>
                            <a:pt x="104" y="8"/>
                          </a:lnTo>
                          <a:lnTo>
                            <a:pt x="88" y="0"/>
                          </a:lnTo>
                          <a:lnTo>
                            <a:pt x="56" y="8"/>
                          </a:lnTo>
                          <a:lnTo>
                            <a:pt x="40" y="24"/>
                          </a:lnTo>
                          <a:lnTo>
                            <a:pt x="48" y="16"/>
                          </a:lnTo>
                          <a:lnTo>
                            <a:pt x="80" y="0"/>
                          </a:lnTo>
                          <a:lnTo>
                            <a:pt x="56" y="0"/>
                          </a:lnTo>
                          <a:lnTo>
                            <a:pt x="24" y="8"/>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0" name="Freeform 179">
                      <a:extLst>
                        <a:ext uri="{FF2B5EF4-FFF2-40B4-BE49-F238E27FC236}">
                          <a16:creationId xmlns:a16="http://schemas.microsoft.com/office/drawing/2014/main" id="{AE2F07B1-E2F7-4A85-BEBF-34EBF6FBAE0F}"/>
                        </a:ext>
                      </a:extLst>
                    </p:cNvPr>
                    <p:cNvSpPr>
                      <a:spLocks/>
                    </p:cNvSpPr>
                    <p:nvPr/>
                  </p:nvSpPr>
                  <p:spPr bwMode="auto">
                    <a:xfrm>
                      <a:off x="1895" y="1211"/>
                      <a:ext cx="50" cy="21"/>
                    </a:xfrm>
                    <a:custGeom>
                      <a:avLst/>
                      <a:gdLst>
                        <a:gd name="T0" fmla="*/ 8 w 40"/>
                        <a:gd name="T1" fmla="*/ 0 h 16"/>
                        <a:gd name="T2" fmla="*/ 0 w 40"/>
                        <a:gd name="T3" fmla="*/ 8 h 16"/>
                        <a:gd name="T4" fmla="*/ 8 w 40"/>
                        <a:gd name="T5" fmla="*/ 16 h 16"/>
                        <a:gd name="T6" fmla="*/ 32 w 40"/>
                        <a:gd name="T7" fmla="*/ 16 h 16"/>
                        <a:gd name="T8" fmla="*/ 40 w 40"/>
                        <a:gd name="T9" fmla="*/ 8 h 16"/>
                        <a:gd name="T10" fmla="*/ 8 w 40"/>
                        <a:gd name="T11" fmla="*/ 0 h 16"/>
                      </a:gdLst>
                      <a:ahLst/>
                      <a:cxnLst>
                        <a:cxn ang="0">
                          <a:pos x="T0" y="T1"/>
                        </a:cxn>
                        <a:cxn ang="0">
                          <a:pos x="T2" y="T3"/>
                        </a:cxn>
                        <a:cxn ang="0">
                          <a:pos x="T4" y="T5"/>
                        </a:cxn>
                        <a:cxn ang="0">
                          <a:pos x="T6" y="T7"/>
                        </a:cxn>
                        <a:cxn ang="0">
                          <a:pos x="T8" y="T9"/>
                        </a:cxn>
                        <a:cxn ang="0">
                          <a:pos x="T10" y="T11"/>
                        </a:cxn>
                      </a:cxnLst>
                      <a:rect l="0" t="0" r="r" b="b"/>
                      <a:pathLst>
                        <a:path w="40" h="16">
                          <a:moveTo>
                            <a:pt x="8" y="0"/>
                          </a:moveTo>
                          <a:lnTo>
                            <a:pt x="0" y="8"/>
                          </a:lnTo>
                          <a:lnTo>
                            <a:pt x="8" y="16"/>
                          </a:lnTo>
                          <a:lnTo>
                            <a:pt x="32" y="16"/>
                          </a:lnTo>
                          <a:lnTo>
                            <a:pt x="40" y="8"/>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1" name="Freeform 180">
                      <a:extLst>
                        <a:ext uri="{FF2B5EF4-FFF2-40B4-BE49-F238E27FC236}">
                          <a16:creationId xmlns:a16="http://schemas.microsoft.com/office/drawing/2014/main" id="{DCF84339-5BB1-4144-8007-16B468569422}"/>
                        </a:ext>
                      </a:extLst>
                    </p:cNvPr>
                    <p:cNvSpPr>
                      <a:spLocks/>
                    </p:cNvSpPr>
                    <p:nvPr/>
                  </p:nvSpPr>
                  <p:spPr bwMode="auto">
                    <a:xfrm>
                      <a:off x="1745" y="1190"/>
                      <a:ext cx="30" cy="10"/>
                    </a:xfrm>
                    <a:custGeom>
                      <a:avLst/>
                      <a:gdLst>
                        <a:gd name="T0" fmla="*/ 0 w 24"/>
                        <a:gd name="T1" fmla="*/ 0 h 8"/>
                        <a:gd name="T2" fmla="*/ 16 w 24"/>
                        <a:gd name="T3" fmla="*/ 8 h 8"/>
                        <a:gd name="T4" fmla="*/ 24 w 24"/>
                        <a:gd name="T5" fmla="*/ 0 h 8"/>
                        <a:gd name="T6" fmla="*/ 16 w 24"/>
                        <a:gd name="T7" fmla="*/ 0 h 8"/>
                        <a:gd name="T8" fmla="*/ 0 w 24"/>
                        <a:gd name="T9" fmla="*/ 0 h 8"/>
                      </a:gdLst>
                      <a:ahLst/>
                      <a:cxnLst>
                        <a:cxn ang="0">
                          <a:pos x="T0" y="T1"/>
                        </a:cxn>
                        <a:cxn ang="0">
                          <a:pos x="T2" y="T3"/>
                        </a:cxn>
                        <a:cxn ang="0">
                          <a:pos x="T4" y="T5"/>
                        </a:cxn>
                        <a:cxn ang="0">
                          <a:pos x="T6" y="T7"/>
                        </a:cxn>
                        <a:cxn ang="0">
                          <a:pos x="T8" y="T9"/>
                        </a:cxn>
                      </a:cxnLst>
                      <a:rect l="0" t="0" r="r" b="b"/>
                      <a:pathLst>
                        <a:path w="24" h="8">
                          <a:moveTo>
                            <a:pt x="0" y="0"/>
                          </a:moveTo>
                          <a:lnTo>
                            <a:pt x="16" y="8"/>
                          </a:lnTo>
                          <a:lnTo>
                            <a:pt x="24" y="0"/>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2" name="Freeform 181">
                      <a:extLst>
                        <a:ext uri="{FF2B5EF4-FFF2-40B4-BE49-F238E27FC236}">
                          <a16:creationId xmlns:a16="http://schemas.microsoft.com/office/drawing/2014/main" id="{7703A52F-1B86-49A1-BC33-4A8A379DA3BE}"/>
                        </a:ext>
                      </a:extLst>
                    </p:cNvPr>
                    <p:cNvSpPr>
                      <a:spLocks/>
                    </p:cNvSpPr>
                    <p:nvPr/>
                  </p:nvSpPr>
                  <p:spPr bwMode="auto">
                    <a:xfrm>
                      <a:off x="1775" y="1169"/>
                      <a:ext cx="160" cy="31"/>
                    </a:xfrm>
                    <a:custGeom>
                      <a:avLst/>
                      <a:gdLst>
                        <a:gd name="T0" fmla="*/ 8 w 128"/>
                        <a:gd name="T1" fmla="*/ 0 h 24"/>
                        <a:gd name="T2" fmla="*/ 0 w 128"/>
                        <a:gd name="T3" fmla="*/ 0 h 24"/>
                        <a:gd name="T4" fmla="*/ 8 w 128"/>
                        <a:gd name="T5" fmla="*/ 8 h 24"/>
                        <a:gd name="T6" fmla="*/ 32 w 128"/>
                        <a:gd name="T7" fmla="*/ 8 h 24"/>
                        <a:gd name="T8" fmla="*/ 16 w 128"/>
                        <a:gd name="T9" fmla="*/ 24 h 24"/>
                        <a:gd name="T10" fmla="*/ 24 w 128"/>
                        <a:gd name="T11" fmla="*/ 24 h 24"/>
                        <a:gd name="T12" fmla="*/ 72 w 128"/>
                        <a:gd name="T13" fmla="*/ 24 h 24"/>
                        <a:gd name="T14" fmla="*/ 88 w 128"/>
                        <a:gd name="T15" fmla="*/ 24 h 24"/>
                        <a:gd name="T16" fmla="*/ 96 w 128"/>
                        <a:gd name="T17" fmla="*/ 24 h 24"/>
                        <a:gd name="T18" fmla="*/ 112 w 128"/>
                        <a:gd name="T19" fmla="*/ 24 h 24"/>
                        <a:gd name="T20" fmla="*/ 128 w 128"/>
                        <a:gd name="T21" fmla="*/ 16 h 24"/>
                        <a:gd name="T22" fmla="*/ 56 w 128"/>
                        <a:gd name="T23" fmla="*/ 8 h 24"/>
                        <a:gd name="T24" fmla="*/ 48 w 128"/>
                        <a:gd name="T25" fmla="*/ 8 h 24"/>
                        <a:gd name="T26" fmla="*/ 48 w 128"/>
                        <a:gd name="T27" fmla="*/ 0 h 24"/>
                        <a:gd name="T28" fmla="*/ 8 w 128"/>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 h="24">
                          <a:moveTo>
                            <a:pt x="8" y="0"/>
                          </a:moveTo>
                          <a:lnTo>
                            <a:pt x="0" y="0"/>
                          </a:lnTo>
                          <a:lnTo>
                            <a:pt x="8" y="8"/>
                          </a:lnTo>
                          <a:lnTo>
                            <a:pt x="32" y="8"/>
                          </a:lnTo>
                          <a:lnTo>
                            <a:pt x="16" y="24"/>
                          </a:lnTo>
                          <a:lnTo>
                            <a:pt x="24" y="24"/>
                          </a:lnTo>
                          <a:lnTo>
                            <a:pt x="72" y="24"/>
                          </a:lnTo>
                          <a:lnTo>
                            <a:pt x="88" y="24"/>
                          </a:lnTo>
                          <a:lnTo>
                            <a:pt x="96" y="24"/>
                          </a:lnTo>
                          <a:lnTo>
                            <a:pt x="112" y="24"/>
                          </a:lnTo>
                          <a:lnTo>
                            <a:pt x="128" y="16"/>
                          </a:lnTo>
                          <a:lnTo>
                            <a:pt x="56" y="8"/>
                          </a:lnTo>
                          <a:lnTo>
                            <a:pt x="48" y="8"/>
                          </a:lnTo>
                          <a:lnTo>
                            <a:pt x="48"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3" name="Freeform 182">
                      <a:extLst>
                        <a:ext uri="{FF2B5EF4-FFF2-40B4-BE49-F238E27FC236}">
                          <a16:creationId xmlns:a16="http://schemas.microsoft.com/office/drawing/2014/main" id="{39CE79AD-6FB0-41D6-B846-D9ADAFECAEF6}"/>
                        </a:ext>
                      </a:extLst>
                    </p:cNvPr>
                    <p:cNvSpPr>
                      <a:spLocks/>
                    </p:cNvSpPr>
                    <p:nvPr/>
                  </p:nvSpPr>
                  <p:spPr bwMode="auto">
                    <a:xfrm>
                      <a:off x="1846" y="1104"/>
                      <a:ext cx="99" cy="44"/>
                    </a:xfrm>
                    <a:custGeom>
                      <a:avLst/>
                      <a:gdLst>
                        <a:gd name="T0" fmla="*/ 8 w 80"/>
                        <a:gd name="T1" fmla="*/ 8 h 32"/>
                        <a:gd name="T2" fmla="*/ 8 w 80"/>
                        <a:gd name="T3" fmla="*/ 16 h 32"/>
                        <a:gd name="T4" fmla="*/ 0 w 80"/>
                        <a:gd name="T5" fmla="*/ 24 h 32"/>
                        <a:gd name="T6" fmla="*/ 0 w 80"/>
                        <a:gd name="T7" fmla="*/ 32 h 32"/>
                        <a:gd name="T8" fmla="*/ 24 w 80"/>
                        <a:gd name="T9" fmla="*/ 32 h 32"/>
                        <a:gd name="T10" fmla="*/ 80 w 80"/>
                        <a:gd name="T11" fmla="*/ 16 h 32"/>
                        <a:gd name="T12" fmla="*/ 64 w 80"/>
                        <a:gd name="T13" fmla="*/ 16 h 32"/>
                        <a:gd name="T14" fmla="*/ 72 w 80"/>
                        <a:gd name="T15" fmla="*/ 8 h 32"/>
                        <a:gd name="T16" fmla="*/ 56 w 80"/>
                        <a:gd name="T17" fmla="*/ 8 h 32"/>
                        <a:gd name="T18" fmla="*/ 48 w 80"/>
                        <a:gd name="T19" fmla="*/ 0 h 32"/>
                        <a:gd name="T20" fmla="*/ 32 w 80"/>
                        <a:gd name="T21" fmla="*/ 0 h 32"/>
                        <a:gd name="T22" fmla="*/ 8 w 80"/>
                        <a:gd name="T2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32">
                          <a:moveTo>
                            <a:pt x="8" y="8"/>
                          </a:moveTo>
                          <a:lnTo>
                            <a:pt x="8" y="16"/>
                          </a:lnTo>
                          <a:lnTo>
                            <a:pt x="0" y="24"/>
                          </a:lnTo>
                          <a:lnTo>
                            <a:pt x="0" y="32"/>
                          </a:lnTo>
                          <a:lnTo>
                            <a:pt x="24" y="32"/>
                          </a:lnTo>
                          <a:lnTo>
                            <a:pt x="80" y="16"/>
                          </a:lnTo>
                          <a:lnTo>
                            <a:pt x="64" y="16"/>
                          </a:lnTo>
                          <a:lnTo>
                            <a:pt x="72" y="8"/>
                          </a:lnTo>
                          <a:lnTo>
                            <a:pt x="56" y="8"/>
                          </a:lnTo>
                          <a:lnTo>
                            <a:pt x="48" y="0"/>
                          </a:lnTo>
                          <a:lnTo>
                            <a:pt x="32" y="0"/>
                          </a:lnTo>
                          <a:lnTo>
                            <a:pt x="8"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4" name="Freeform 183">
                      <a:extLst>
                        <a:ext uri="{FF2B5EF4-FFF2-40B4-BE49-F238E27FC236}">
                          <a16:creationId xmlns:a16="http://schemas.microsoft.com/office/drawing/2014/main" id="{B95D0A50-4A12-46BD-8A80-E68FC7156867}"/>
                        </a:ext>
                      </a:extLst>
                    </p:cNvPr>
                    <p:cNvSpPr>
                      <a:spLocks/>
                    </p:cNvSpPr>
                    <p:nvPr/>
                  </p:nvSpPr>
                  <p:spPr bwMode="auto">
                    <a:xfrm>
                      <a:off x="1846" y="1083"/>
                      <a:ext cx="390" cy="96"/>
                    </a:xfrm>
                    <a:custGeom>
                      <a:avLst/>
                      <a:gdLst>
                        <a:gd name="T0" fmla="*/ 64 w 312"/>
                        <a:gd name="T1" fmla="*/ 16 h 72"/>
                        <a:gd name="T2" fmla="*/ 72 w 312"/>
                        <a:gd name="T3" fmla="*/ 24 h 72"/>
                        <a:gd name="T4" fmla="*/ 88 w 312"/>
                        <a:gd name="T5" fmla="*/ 24 h 72"/>
                        <a:gd name="T6" fmla="*/ 72 w 312"/>
                        <a:gd name="T7" fmla="*/ 32 h 72"/>
                        <a:gd name="T8" fmla="*/ 80 w 312"/>
                        <a:gd name="T9" fmla="*/ 32 h 72"/>
                        <a:gd name="T10" fmla="*/ 80 w 312"/>
                        <a:gd name="T11" fmla="*/ 40 h 72"/>
                        <a:gd name="T12" fmla="*/ 40 w 312"/>
                        <a:gd name="T13" fmla="*/ 48 h 72"/>
                        <a:gd name="T14" fmla="*/ 56 w 312"/>
                        <a:gd name="T15" fmla="*/ 48 h 72"/>
                        <a:gd name="T16" fmla="*/ 32 w 312"/>
                        <a:gd name="T17" fmla="*/ 48 h 72"/>
                        <a:gd name="T18" fmla="*/ 24 w 312"/>
                        <a:gd name="T19" fmla="*/ 56 h 72"/>
                        <a:gd name="T20" fmla="*/ 32 w 312"/>
                        <a:gd name="T21" fmla="*/ 56 h 72"/>
                        <a:gd name="T22" fmla="*/ 8 w 312"/>
                        <a:gd name="T23" fmla="*/ 64 h 72"/>
                        <a:gd name="T24" fmla="*/ 0 w 312"/>
                        <a:gd name="T25" fmla="*/ 64 h 72"/>
                        <a:gd name="T26" fmla="*/ 72 w 312"/>
                        <a:gd name="T27" fmla="*/ 64 h 72"/>
                        <a:gd name="T28" fmla="*/ 72 w 312"/>
                        <a:gd name="T29" fmla="*/ 72 h 72"/>
                        <a:gd name="T30" fmla="*/ 112 w 312"/>
                        <a:gd name="T31" fmla="*/ 64 h 72"/>
                        <a:gd name="T32" fmla="*/ 104 w 312"/>
                        <a:gd name="T33" fmla="*/ 56 h 72"/>
                        <a:gd name="T34" fmla="*/ 120 w 312"/>
                        <a:gd name="T35" fmla="*/ 56 h 72"/>
                        <a:gd name="T36" fmla="*/ 120 w 312"/>
                        <a:gd name="T37" fmla="*/ 48 h 72"/>
                        <a:gd name="T38" fmla="*/ 144 w 312"/>
                        <a:gd name="T39" fmla="*/ 48 h 72"/>
                        <a:gd name="T40" fmla="*/ 176 w 312"/>
                        <a:gd name="T41" fmla="*/ 32 h 72"/>
                        <a:gd name="T42" fmla="*/ 312 w 312"/>
                        <a:gd name="T43" fmla="*/ 8 h 72"/>
                        <a:gd name="T44" fmla="*/ 248 w 312"/>
                        <a:gd name="T45" fmla="*/ 0 h 72"/>
                        <a:gd name="T46" fmla="*/ 192 w 312"/>
                        <a:gd name="T47" fmla="*/ 0 h 72"/>
                        <a:gd name="T48" fmla="*/ 64 w 312"/>
                        <a:gd name="T4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 h="72">
                          <a:moveTo>
                            <a:pt x="64" y="16"/>
                          </a:moveTo>
                          <a:lnTo>
                            <a:pt x="72" y="24"/>
                          </a:lnTo>
                          <a:lnTo>
                            <a:pt x="88" y="24"/>
                          </a:lnTo>
                          <a:lnTo>
                            <a:pt x="72" y="32"/>
                          </a:lnTo>
                          <a:lnTo>
                            <a:pt x="80" y="32"/>
                          </a:lnTo>
                          <a:lnTo>
                            <a:pt x="80" y="40"/>
                          </a:lnTo>
                          <a:lnTo>
                            <a:pt x="40" y="48"/>
                          </a:lnTo>
                          <a:lnTo>
                            <a:pt x="56" y="48"/>
                          </a:lnTo>
                          <a:lnTo>
                            <a:pt x="32" y="48"/>
                          </a:lnTo>
                          <a:lnTo>
                            <a:pt x="24" y="56"/>
                          </a:lnTo>
                          <a:lnTo>
                            <a:pt x="32" y="56"/>
                          </a:lnTo>
                          <a:lnTo>
                            <a:pt x="8" y="64"/>
                          </a:lnTo>
                          <a:lnTo>
                            <a:pt x="0" y="64"/>
                          </a:lnTo>
                          <a:lnTo>
                            <a:pt x="72" y="64"/>
                          </a:lnTo>
                          <a:lnTo>
                            <a:pt x="72" y="72"/>
                          </a:lnTo>
                          <a:lnTo>
                            <a:pt x="112" y="64"/>
                          </a:lnTo>
                          <a:lnTo>
                            <a:pt x="104" y="56"/>
                          </a:lnTo>
                          <a:lnTo>
                            <a:pt x="120" y="56"/>
                          </a:lnTo>
                          <a:lnTo>
                            <a:pt x="120" y="48"/>
                          </a:lnTo>
                          <a:lnTo>
                            <a:pt x="144" y="48"/>
                          </a:lnTo>
                          <a:lnTo>
                            <a:pt x="176" y="32"/>
                          </a:lnTo>
                          <a:lnTo>
                            <a:pt x="312" y="8"/>
                          </a:lnTo>
                          <a:lnTo>
                            <a:pt x="248" y="0"/>
                          </a:lnTo>
                          <a:lnTo>
                            <a:pt x="192" y="0"/>
                          </a:lnTo>
                          <a:lnTo>
                            <a:pt x="64"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5" name="Freeform 184">
                      <a:extLst>
                        <a:ext uri="{FF2B5EF4-FFF2-40B4-BE49-F238E27FC236}">
                          <a16:creationId xmlns:a16="http://schemas.microsoft.com/office/drawing/2014/main" id="{DD9C374D-597E-403E-8959-CD49BB8F58EC}"/>
                        </a:ext>
                      </a:extLst>
                    </p:cNvPr>
                    <p:cNvSpPr>
                      <a:spLocks/>
                    </p:cNvSpPr>
                    <p:nvPr/>
                  </p:nvSpPr>
                  <p:spPr bwMode="auto">
                    <a:xfrm>
                      <a:off x="1805" y="1115"/>
                      <a:ext cx="10" cy="10"/>
                    </a:xfrm>
                    <a:custGeom>
                      <a:avLst/>
                      <a:gdLst>
                        <a:gd name="T0" fmla="*/ 0 w 8"/>
                        <a:gd name="T1" fmla="*/ 8 h 8"/>
                        <a:gd name="T2" fmla="*/ 8 w 8"/>
                        <a:gd name="T3" fmla="*/ 8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6" name="Freeform 185">
                      <a:extLst>
                        <a:ext uri="{FF2B5EF4-FFF2-40B4-BE49-F238E27FC236}">
                          <a16:creationId xmlns:a16="http://schemas.microsoft.com/office/drawing/2014/main" id="{7B1D9ED0-A43D-4903-8893-375D72AABDAB}"/>
                        </a:ext>
                      </a:extLst>
                    </p:cNvPr>
                    <p:cNvSpPr>
                      <a:spLocks/>
                    </p:cNvSpPr>
                    <p:nvPr/>
                  </p:nvSpPr>
                  <p:spPr bwMode="auto">
                    <a:xfrm>
                      <a:off x="1716" y="1137"/>
                      <a:ext cx="99" cy="21"/>
                    </a:xfrm>
                    <a:custGeom>
                      <a:avLst/>
                      <a:gdLst>
                        <a:gd name="T0" fmla="*/ 0 w 80"/>
                        <a:gd name="T1" fmla="*/ 0 h 16"/>
                        <a:gd name="T2" fmla="*/ 16 w 80"/>
                        <a:gd name="T3" fmla="*/ 0 h 16"/>
                        <a:gd name="T4" fmla="*/ 0 w 80"/>
                        <a:gd name="T5" fmla="*/ 0 h 16"/>
                        <a:gd name="T6" fmla="*/ 8 w 80"/>
                        <a:gd name="T7" fmla="*/ 8 h 16"/>
                        <a:gd name="T8" fmla="*/ 32 w 80"/>
                        <a:gd name="T9" fmla="*/ 8 h 16"/>
                        <a:gd name="T10" fmla="*/ 32 w 80"/>
                        <a:gd name="T11" fmla="*/ 16 h 16"/>
                        <a:gd name="T12" fmla="*/ 80 w 80"/>
                        <a:gd name="T13" fmla="*/ 8 h 16"/>
                        <a:gd name="T14" fmla="*/ 64 w 80"/>
                        <a:gd name="T15" fmla="*/ 0 h 16"/>
                        <a:gd name="T16" fmla="*/ 48 w 80"/>
                        <a:gd name="T17" fmla="*/ 8 h 16"/>
                        <a:gd name="T18" fmla="*/ 40 w 80"/>
                        <a:gd name="T19" fmla="*/ 8 h 16"/>
                        <a:gd name="T20" fmla="*/ 48 w 80"/>
                        <a:gd name="T21" fmla="*/ 0 h 16"/>
                        <a:gd name="T22" fmla="*/ 40 w 80"/>
                        <a:gd name="T23" fmla="*/ 0 h 16"/>
                        <a:gd name="T24" fmla="*/ 0 w 80"/>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6">
                          <a:moveTo>
                            <a:pt x="0" y="0"/>
                          </a:moveTo>
                          <a:lnTo>
                            <a:pt x="16" y="0"/>
                          </a:lnTo>
                          <a:lnTo>
                            <a:pt x="0" y="0"/>
                          </a:lnTo>
                          <a:lnTo>
                            <a:pt x="8" y="8"/>
                          </a:lnTo>
                          <a:lnTo>
                            <a:pt x="32" y="8"/>
                          </a:lnTo>
                          <a:lnTo>
                            <a:pt x="32" y="16"/>
                          </a:lnTo>
                          <a:lnTo>
                            <a:pt x="80" y="8"/>
                          </a:lnTo>
                          <a:lnTo>
                            <a:pt x="64" y="0"/>
                          </a:lnTo>
                          <a:lnTo>
                            <a:pt x="48" y="8"/>
                          </a:lnTo>
                          <a:lnTo>
                            <a:pt x="40" y="8"/>
                          </a:lnTo>
                          <a:lnTo>
                            <a:pt x="48" y="0"/>
                          </a:lnTo>
                          <a:lnTo>
                            <a:pt x="40"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7" name="Freeform 186">
                      <a:extLst>
                        <a:ext uri="{FF2B5EF4-FFF2-40B4-BE49-F238E27FC236}">
                          <a16:creationId xmlns:a16="http://schemas.microsoft.com/office/drawing/2014/main" id="{C845E4A4-C899-4EA0-B28D-9EA83FA10F43}"/>
                        </a:ext>
                      </a:extLst>
                    </p:cNvPr>
                    <p:cNvSpPr>
                      <a:spLocks/>
                    </p:cNvSpPr>
                    <p:nvPr/>
                  </p:nvSpPr>
                  <p:spPr bwMode="auto">
                    <a:xfrm>
                      <a:off x="1785" y="1148"/>
                      <a:ext cx="51" cy="10"/>
                    </a:xfrm>
                    <a:custGeom>
                      <a:avLst/>
                      <a:gdLst>
                        <a:gd name="T0" fmla="*/ 0 w 40"/>
                        <a:gd name="T1" fmla="*/ 8 h 8"/>
                        <a:gd name="T2" fmla="*/ 32 w 40"/>
                        <a:gd name="T3" fmla="*/ 8 h 8"/>
                        <a:gd name="T4" fmla="*/ 40 w 40"/>
                        <a:gd name="T5" fmla="*/ 0 h 8"/>
                        <a:gd name="T6" fmla="*/ 0 w 40"/>
                        <a:gd name="T7" fmla="*/ 8 h 8"/>
                      </a:gdLst>
                      <a:ahLst/>
                      <a:cxnLst>
                        <a:cxn ang="0">
                          <a:pos x="T0" y="T1"/>
                        </a:cxn>
                        <a:cxn ang="0">
                          <a:pos x="T2" y="T3"/>
                        </a:cxn>
                        <a:cxn ang="0">
                          <a:pos x="T4" y="T5"/>
                        </a:cxn>
                        <a:cxn ang="0">
                          <a:pos x="T6" y="T7"/>
                        </a:cxn>
                      </a:cxnLst>
                      <a:rect l="0" t="0" r="r" b="b"/>
                      <a:pathLst>
                        <a:path w="40" h="8">
                          <a:moveTo>
                            <a:pt x="0" y="8"/>
                          </a:moveTo>
                          <a:lnTo>
                            <a:pt x="32" y="8"/>
                          </a:lnTo>
                          <a:lnTo>
                            <a:pt x="4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8" name="Freeform 187">
                      <a:extLst>
                        <a:ext uri="{FF2B5EF4-FFF2-40B4-BE49-F238E27FC236}">
                          <a16:creationId xmlns:a16="http://schemas.microsoft.com/office/drawing/2014/main" id="{EC1D9BF3-3D93-4893-9A53-F836E4E06F0B}"/>
                        </a:ext>
                      </a:extLst>
                    </p:cNvPr>
                    <p:cNvSpPr>
                      <a:spLocks/>
                    </p:cNvSpPr>
                    <p:nvPr/>
                  </p:nvSpPr>
                  <p:spPr bwMode="auto">
                    <a:xfrm>
                      <a:off x="1685" y="1158"/>
                      <a:ext cx="21" cy="2"/>
                    </a:xfrm>
                    <a:custGeom>
                      <a:avLst/>
                      <a:gdLst>
                        <a:gd name="T0" fmla="*/ 8 w 16"/>
                        <a:gd name="T1" fmla="*/ 0 w 16"/>
                        <a:gd name="T2" fmla="*/ 8 w 16"/>
                        <a:gd name="T3" fmla="*/ 16 w 16"/>
                        <a:gd name="T4" fmla="*/ 8 w 16"/>
                      </a:gdLst>
                      <a:ahLst/>
                      <a:cxnLst>
                        <a:cxn ang="0">
                          <a:pos x="T0" y="0"/>
                        </a:cxn>
                        <a:cxn ang="0">
                          <a:pos x="T1" y="0"/>
                        </a:cxn>
                        <a:cxn ang="0">
                          <a:pos x="T2" y="0"/>
                        </a:cxn>
                        <a:cxn ang="0">
                          <a:pos x="T3" y="0"/>
                        </a:cxn>
                        <a:cxn ang="0">
                          <a:pos x="T4" y="0"/>
                        </a:cxn>
                      </a:cxnLst>
                      <a:rect l="0" t="0" r="r" b="b"/>
                      <a:pathLst>
                        <a:path w="16">
                          <a:moveTo>
                            <a:pt x="8" y="0"/>
                          </a:moveTo>
                          <a:lnTo>
                            <a:pt x="0" y="0"/>
                          </a:lnTo>
                          <a:lnTo>
                            <a:pt x="8" y="0"/>
                          </a:lnTo>
                          <a:lnTo>
                            <a:pt x="16"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59" name="Freeform 188">
                      <a:extLst>
                        <a:ext uri="{FF2B5EF4-FFF2-40B4-BE49-F238E27FC236}">
                          <a16:creationId xmlns:a16="http://schemas.microsoft.com/office/drawing/2014/main" id="{7869D747-EF97-4A49-97D0-1E0F27337F55}"/>
                        </a:ext>
                      </a:extLst>
                    </p:cNvPr>
                    <p:cNvSpPr>
                      <a:spLocks/>
                    </p:cNvSpPr>
                    <p:nvPr/>
                  </p:nvSpPr>
                  <p:spPr bwMode="auto">
                    <a:xfrm>
                      <a:off x="1675" y="1169"/>
                      <a:ext cx="80" cy="21"/>
                    </a:xfrm>
                    <a:custGeom>
                      <a:avLst/>
                      <a:gdLst>
                        <a:gd name="T0" fmla="*/ 0 w 64"/>
                        <a:gd name="T1" fmla="*/ 0 h 16"/>
                        <a:gd name="T2" fmla="*/ 0 w 64"/>
                        <a:gd name="T3" fmla="*/ 16 h 16"/>
                        <a:gd name="T4" fmla="*/ 16 w 64"/>
                        <a:gd name="T5" fmla="*/ 16 h 16"/>
                        <a:gd name="T6" fmla="*/ 40 w 64"/>
                        <a:gd name="T7" fmla="*/ 16 h 16"/>
                        <a:gd name="T8" fmla="*/ 64 w 64"/>
                        <a:gd name="T9" fmla="*/ 0 h 16"/>
                        <a:gd name="T10" fmla="*/ 40 w 64"/>
                        <a:gd name="T11" fmla="*/ 0 h 16"/>
                        <a:gd name="T12" fmla="*/ 24 w 64"/>
                        <a:gd name="T13" fmla="*/ 8 h 16"/>
                        <a:gd name="T14" fmla="*/ 16 w 64"/>
                        <a:gd name="T15" fmla="*/ 0 h 16"/>
                        <a:gd name="T16" fmla="*/ 0 w 64"/>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6">
                          <a:moveTo>
                            <a:pt x="0" y="0"/>
                          </a:moveTo>
                          <a:lnTo>
                            <a:pt x="0" y="16"/>
                          </a:lnTo>
                          <a:lnTo>
                            <a:pt x="16" y="16"/>
                          </a:lnTo>
                          <a:lnTo>
                            <a:pt x="40" y="16"/>
                          </a:lnTo>
                          <a:lnTo>
                            <a:pt x="64" y="0"/>
                          </a:lnTo>
                          <a:lnTo>
                            <a:pt x="40" y="0"/>
                          </a:lnTo>
                          <a:lnTo>
                            <a:pt x="24"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0" name="Freeform 189">
                      <a:extLst>
                        <a:ext uri="{FF2B5EF4-FFF2-40B4-BE49-F238E27FC236}">
                          <a16:creationId xmlns:a16="http://schemas.microsoft.com/office/drawing/2014/main" id="{85BE5D5C-F6F1-4914-814E-70F4244BD736}"/>
                        </a:ext>
                      </a:extLst>
                    </p:cNvPr>
                    <p:cNvSpPr>
                      <a:spLocks/>
                    </p:cNvSpPr>
                    <p:nvPr/>
                  </p:nvSpPr>
                  <p:spPr bwMode="auto">
                    <a:xfrm>
                      <a:off x="1635" y="1211"/>
                      <a:ext cx="81" cy="42"/>
                    </a:xfrm>
                    <a:custGeom>
                      <a:avLst/>
                      <a:gdLst>
                        <a:gd name="T0" fmla="*/ 0 w 64"/>
                        <a:gd name="T1" fmla="*/ 16 h 32"/>
                        <a:gd name="T2" fmla="*/ 0 w 64"/>
                        <a:gd name="T3" fmla="*/ 24 h 32"/>
                        <a:gd name="T4" fmla="*/ 8 w 64"/>
                        <a:gd name="T5" fmla="*/ 24 h 32"/>
                        <a:gd name="T6" fmla="*/ 16 w 64"/>
                        <a:gd name="T7" fmla="*/ 32 h 32"/>
                        <a:gd name="T8" fmla="*/ 48 w 64"/>
                        <a:gd name="T9" fmla="*/ 24 h 32"/>
                        <a:gd name="T10" fmla="*/ 56 w 64"/>
                        <a:gd name="T11" fmla="*/ 8 h 32"/>
                        <a:gd name="T12" fmla="*/ 48 w 64"/>
                        <a:gd name="T13" fmla="*/ 8 h 32"/>
                        <a:gd name="T14" fmla="*/ 64 w 64"/>
                        <a:gd name="T15" fmla="*/ 0 h 32"/>
                        <a:gd name="T16" fmla="*/ 24 w 64"/>
                        <a:gd name="T17" fmla="*/ 0 h 32"/>
                        <a:gd name="T18" fmla="*/ 24 w 64"/>
                        <a:gd name="T19" fmla="*/ 8 h 32"/>
                        <a:gd name="T20" fmla="*/ 0 w 64"/>
                        <a:gd name="T2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2">
                          <a:moveTo>
                            <a:pt x="0" y="16"/>
                          </a:moveTo>
                          <a:lnTo>
                            <a:pt x="0" y="24"/>
                          </a:lnTo>
                          <a:lnTo>
                            <a:pt x="8" y="24"/>
                          </a:lnTo>
                          <a:lnTo>
                            <a:pt x="16" y="32"/>
                          </a:lnTo>
                          <a:lnTo>
                            <a:pt x="48" y="24"/>
                          </a:lnTo>
                          <a:lnTo>
                            <a:pt x="56" y="8"/>
                          </a:lnTo>
                          <a:lnTo>
                            <a:pt x="48" y="8"/>
                          </a:lnTo>
                          <a:lnTo>
                            <a:pt x="64" y="0"/>
                          </a:lnTo>
                          <a:lnTo>
                            <a:pt x="24" y="0"/>
                          </a:lnTo>
                          <a:lnTo>
                            <a:pt x="24"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1" name="Line 190">
                      <a:extLst>
                        <a:ext uri="{FF2B5EF4-FFF2-40B4-BE49-F238E27FC236}">
                          <a16:creationId xmlns:a16="http://schemas.microsoft.com/office/drawing/2014/main" id="{C727B1F9-A7FC-4537-9FAD-74B2F9CA8A14}"/>
                        </a:ext>
                      </a:extLst>
                    </p:cNvPr>
                    <p:cNvSpPr>
                      <a:spLocks noChangeShapeType="1"/>
                    </p:cNvSpPr>
                    <p:nvPr/>
                  </p:nvSpPr>
                  <p:spPr bwMode="auto">
                    <a:xfrm>
                      <a:off x="1655" y="1200"/>
                      <a:ext cx="1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2" name="Line 191">
                      <a:extLst>
                        <a:ext uri="{FF2B5EF4-FFF2-40B4-BE49-F238E27FC236}">
                          <a16:creationId xmlns:a16="http://schemas.microsoft.com/office/drawing/2014/main" id="{D22D4337-32A1-4D92-90CC-27709C4FF542}"/>
                        </a:ext>
                      </a:extLst>
                    </p:cNvPr>
                    <p:cNvSpPr>
                      <a:spLocks noChangeShapeType="1"/>
                    </p:cNvSpPr>
                    <p:nvPr/>
                  </p:nvSpPr>
                  <p:spPr bwMode="auto">
                    <a:xfrm>
                      <a:off x="1615" y="1158"/>
                      <a:ext cx="6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3" name="Freeform 192">
                      <a:extLst>
                        <a:ext uri="{FF2B5EF4-FFF2-40B4-BE49-F238E27FC236}">
                          <a16:creationId xmlns:a16="http://schemas.microsoft.com/office/drawing/2014/main" id="{ADFC615D-4119-4D82-895D-22205F14114A}"/>
                        </a:ext>
                      </a:extLst>
                    </p:cNvPr>
                    <p:cNvSpPr>
                      <a:spLocks/>
                    </p:cNvSpPr>
                    <p:nvPr/>
                  </p:nvSpPr>
                  <p:spPr bwMode="auto">
                    <a:xfrm>
                      <a:off x="1595" y="1148"/>
                      <a:ext cx="10" cy="10"/>
                    </a:xfrm>
                    <a:custGeom>
                      <a:avLst/>
                      <a:gdLst>
                        <a:gd name="T0" fmla="*/ 0 w 8"/>
                        <a:gd name="T1" fmla="*/ 0 h 8"/>
                        <a:gd name="T2" fmla="*/ 8 w 8"/>
                        <a:gd name="T3" fmla="*/ 8 h 8"/>
                        <a:gd name="T4" fmla="*/ 8 w 8"/>
                        <a:gd name="T5" fmla="*/ 0 h 8"/>
                        <a:gd name="T6" fmla="*/ 0 w 8"/>
                        <a:gd name="T7" fmla="*/ 0 h 8"/>
                      </a:gdLst>
                      <a:ahLst/>
                      <a:cxnLst>
                        <a:cxn ang="0">
                          <a:pos x="T0" y="T1"/>
                        </a:cxn>
                        <a:cxn ang="0">
                          <a:pos x="T2" y="T3"/>
                        </a:cxn>
                        <a:cxn ang="0">
                          <a:pos x="T4" y="T5"/>
                        </a:cxn>
                        <a:cxn ang="0">
                          <a:pos x="T6" y="T7"/>
                        </a:cxn>
                      </a:cxnLst>
                      <a:rect l="0" t="0" r="r" b="b"/>
                      <a:pathLst>
                        <a:path w="8" h="8">
                          <a:moveTo>
                            <a:pt x="0" y="0"/>
                          </a:moveTo>
                          <a:lnTo>
                            <a:pt x="8" y="8"/>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4" name="Freeform 193">
                      <a:extLst>
                        <a:ext uri="{FF2B5EF4-FFF2-40B4-BE49-F238E27FC236}">
                          <a16:creationId xmlns:a16="http://schemas.microsoft.com/office/drawing/2014/main" id="{D4D40EC4-1D78-47DE-B70E-E26BF9C02ED6}"/>
                        </a:ext>
                      </a:extLst>
                    </p:cNvPr>
                    <p:cNvSpPr>
                      <a:spLocks/>
                    </p:cNvSpPr>
                    <p:nvPr/>
                  </p:nvSpPr>
                  <p:spPr bwMode="auto">
                    <a:xfrm>
                      <a:off x="1605" y="1148"/>
                      <a:ext cx="50" cy="10"/>
                    </a:xfrm>
                    <a:custGeom>
                      <a:avLst/>
                      <a:gdLst>
                        <a:gd name="T0" fmla="*/ 0 w 40"/>
                        <a:gd name="T1" fmla="*/ 8 h 8"/>
                        <a:gd name="T2" fmla="*/ 8 w 40"/>
                        <a:gd name="T3" fmla="*/ 8 h 8"/>
                        <a:gd name="T4" fmla="*/ 40 w 40"/>
                        <a:gd name="T5" fmla="*/ 0 h 8"/>
                        <a:gd name="T6" fmla="*/ 0 w 40"/>
                        <a:gd name="T7" fmla="*/ 8 h 8"/>
                      </a:gdLst>
                      <a:ahLst/>
                      <a:cxnLst>
                        <a:cxn ang="0">
                          <a:pos x="T0" y="T1"/>
                        </a:cxn>
                        <a:cxn ang="0">
                          <a:pos x="T2" y="T3"/>
                        </a:cxn>
                        <a:cxn ang="0">
                          <a:pos x="T4" y="T5"/>
                        </a:cxn>
                        <a:cxn ang="0">
                          <a:pos x="T6" y="T7"/>
                        </a:cxn>
                      </a:cxnLst>
                      <a:rect l="0" t="0" r="r" b="b"/>
                      <a:pathLst>
                        <a:path w="40" h="8">
                          <a:moveTo>
                            <a:pt x="0" y="8"/>
                          </a:moveTo>
                          <a:lnTo>
                            <a:pt x="8" y="8"/>
                          </a:lnTo>
                          <a:lnTo>
                            <a:pt x="4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5" name="Freeform 194">
                      <a:extLst>
                        <a:ext uri="{FF2B5EF4-FFF2-40B4-BE49-F238E27FC236}">
                          <a16:creationId xmlns:a16="http://schemas.microsoft.com/office/drawing/2014/main" id="{26963100-1C8E-4B85-8265-1D3A959147DE}"/>
                        </a:ext>
                      </a:extLst>
                    </p:cNvPr>
                    <p:cNvSpPr>
                      <a:spLocks/>
                    </p:cNvSpPr>
                    <p:nvPr/>
                  </p:nvSpPr>
                  <p:spPr bwMode="auto">
                    <a:xfrm>
                      <a:off x="1495" y="1179"/>
                      <a:ext cx="30" cy="11"/>
                    </a:xfrm>
                    <a:custGeom>
                      <a:avLst/>
                      <a:gdLst>
                        <a:gd name="T0" fmla="*/ 0 w 24"/>
                        <a:gd name="T1" fmla="*/ 8 h 8"/>
                        <a:gd name="T2" fmla="*/ 8 w 24"/>
                        <a:gd name="T3" fmla="*/ 8 h 8"/>
                        <a:gd name="T4" fmla="*/ 24 w 24"/>
                        <a:gd name="T5" fmla="*/ 0 h 8"/>
                        <a:gd name="T6" fmla="*/ 0 w 24"/>
                        <a:gd name="T7" fmla="*/ 8 h 8"/>
                      </a:gdLst>
                      <a:ahLst/>
                      <a:cxnLst>
                        <a:cxn ang="0">
                          <a:pos x="T0" y="T1"/>
                        </a:cxn>
                        <a:cxn ang="0">
                          <a:pos x="T2" y="T3"/>
                        </a:cxn>
                        <a:cxn ang="0">
                          <a:pos x="T4" y="T5"/>
                        </a:cxn>
                        <a:cxn ang="0">
                          <a:pos x="T6" y="T7"/>
                        </a:cxn>
                      </a:cxnLst>
                      <a:rect l="0" t="0" r="r" b="b"/>
                      <a:pathLst>
                        <a:path w="24" h="8">
                          <a:moveTo>
                            <a:pt x="0" y="8"/>
                          </a:moveTo>
                          <a:lnTo>
                            <a:pt x="8" y="8"/>
                          </a:lnTo>
                          <a:lnTo>
                            <a:pt x="24"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6" name="Freeform 195">
                      <a:extLst>
                        <a:ext uri="{FF2B5EF4-FFF2-40B4-BE49-F238E27FC236}">
                          <a16:creationId xmlns:a16="http://schemas.microsoft.com/office/drawing/2014/main" id="{842C6C74-C73D-4B5A-A594-89F798A4A717}"/>
                        </a:ext>
                      </a:extLst>
                    </p:cNvPr>
                    <p:cNvSpPr>
                      <a:spLocks/>
                    </p:cNvSpPr>
                    <p:nvPr/>
                  </p:nvSpPr>
                  <p:spPr bwMode="auto">
                    <a:xfrm>
                      <a:off x="1465" y="1158"/>
                      <a:ext cx="109" cy="21"/>
                    </a:xfrm>
                    <a:custGeom>
                      <a:avLst/>
                      <a:gdLst>
                        <a:gd name="T0" fmla="*/ 0 w 88"/>
                        <a:gd name="T1" fmla="*/ 16 h 16"/>
                        <a:gd name="T2" fmla="*/ 24 w 88"/>
                        <a:gd name="T3" fmla="*/ 16 h 16"/>
                        <a:gd name="T4" fmla="*/ 48 w 88"/>
                        <a:gd name="T5" fmla="*/ 8 h 16"/>
                        <a:gd name="T6" fmla="*/ 56 w 88"/>
                        <a:gd name="T7" fmla="*/ 16 h 16"/>
                        <a:gd name="T8" fmla="*/ 88 w 88"/>
                        <a:gd name="T9" fmla="*/ 0 h 16"/>
                        <a:gd name="T10" fmla="*/ 56 w 88"/>
                        <a:gd name="T11" fmla="*/ 0 h 16"/>
                        <a:gd name="T12" fmla="*/ 0 w 8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8" h="16">
                          <a:moveTo>
                            <a:pt x="0" y="16"/>
                          </a:moveTo>
                          <a:lnTo>
                            <a:pt x="24" y="16"/>
                          </a:lnTo>
                          <a:lnTo>
                            <a:pt x="48" y="8"/>
                          </a:lnTo>
                          <a:lnTo>
                            <a:pt x="56" y="16"/>
                          </a:lnTo>
                          <a:lnTo>
                            <a:pt x="88" y="0"/>
                          </a:lnTo>
                          <a:lnTo>
                            <a:pt x="56"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7" name="Freeform 196">
                      <a:extLst>
                        <a:ext uri="{FF2B5EF4-FFF2-40B4-BE49-F238E27FC236}">
                          <a16:creationId xmlns:a16="http://schemas.microsoft.com/office/drawing/2014/main" id="{1AC5F66C-7CB3-4033-A204-E2B23B97CB8E}"/>
                        </a:ext>
                      </a:extLst>
                    </p:cNvPr>
                    <p:cNvSpPr>
                      <a:spLocks/>
                    </p:cNvSpPr>
                    <p:nvPr/>
                  </p:nvSpPr>
                  <p:spPr bwMode="auto">
                    <a:xfrm>
                      <a:off x="1505" y="1169"/>
                      <a:ext cx="150" cy="31"/>
                    </a:xfrm>
                    <a:custGeom>
                      <a:avLst/>
                      <a:gdLst>
                        <a:gd name="T0" fmla="*/ 0 w 120"/>
                        <a:gd name="T1" fmla="*/ 16 h 24"/>
                        <a:gd name="T2" fmla="*/ 24 w 120"/>
                        <a:gd name="T3" fmla="*/ 16 h 24"/>
                        <a:gd name="T4" fmla="*/ 32 w 120"/>
                        <a:gd name="T5" fmla="*/ 16 h 24"/>
                        <a:gd name="T6" fmla="*/ 40 w 120"/>
                        <a:gd name="T7" fmla="*/ 24 h 24"/>
                        <a:gd name="T8" fmla="*/ 24 w 120"/>
                        <a:gd name="T9" fmla="*/ 24 h 24"/>
                        <a:gd name="T10" fmla="*/ 32 w 120"/>
                        <a:gd name="T11" fmla="*/ 24 h 24"/>
                        <a:gd name="T12" fmla="*/ 104 w 120"/>
                        <a:gd name="T13" fmla="*/ 16 h 24"/>
                        <a:gd name="T14" fmla="*/ 120 w 120"/>
                        <a:gd name="T15" fmla="*/ 8 h 24"/>
                        <a:gd name="T16" fmla="*/ 104 w 120"/>
                        <a:gd name="T17" fmla="*/ 8 h 24"/>
                        <a:gd name="T18" fmla="*/ 104 w 120"/>
                        <a:gd name="T19" fmla="*/ 0 h 24"/>
                        <a:gd name="T20" fmla="*/ 80 w 120"/>
                        <a:gd name="T21" fmla="*/ 8 h 24"/>
                        <a:gd name="T22" fmla="*/ 88 w 120"/>
                        <a:gd name="T23" fmla="*/ 8 h 24"/>
                        <a:gd name="T24" fmla="*/ 80 w 120"/>
                        <a:gd name="T25" fmla="*/ 8 h 24"/>
                        <a:gd name="T26" fmla="*/ 80 w 120"/>
                        <a:gd name="T27" fmla="*/ 16 h 24"/>
                        <a:gd name="T28" fmla="*/ 64 w 120"/>
                        <a:gd name="T29" fmla="*/ 16 h 24"/>
                        <a:gd name="T30" fmla="*/ 64 w 120"/>
                        <a:gd name="T31" fmla="*/ 8 h 24"/>
                        <a:gd name="T32" fmla="*/ 40 w 120"/>
                        <a:gd name="T33" fmla="*/ 0 h 24"/>
                        <a:gd name="T34" fmla="*/ 0 w 120"/>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4">
                          <a:moveTo>
                            <a:pt x="0" y="16"/>
                          </a:moveTo>
                          <a:lnTo>
                            <a:pt x="24" y="16"/>
                          </a:lnTo>
                          <a:lnTo>
                            <a:pt x="32" y="16"/>
                          </a:lnTo>
                          <a:lnTo>
                            <a:pt x="40" y="24"/>
                          </a:lnTo>
                          <a:lnTo>
                            <a:pt x="24" y="24"/>
                          </a:lnTo>
                          <a:lnTo>
                            <a:pt x="32" y="24"/>
                          </a:lnTo>
                          <a:lnTo>
                            <a:pt x="104" y="16"/>
                          </a:lnTo>
                          <a:lnTo>
                            <a:pt x="120" y="8"/>
                          </a:lnTo>
                          <a:lnTo>
                            <a:pt x="104" y="8"/>
                          </a:lnTo>
                          <a:lnTo>
                            <a:pt x="104" y="0"/>
                          </a:lnTo>
                          <a:lnTo>
                            <a:pt x="80" y="8"/>
                          </a:lnTo>
                          <a:lnTo>
                            <a:pt x="88" y="8"/>
                          </a:lnTo>
                          <a:lnTo>
                            <a:pt x="80" y="8"/>
                          </a:lnTo>
                          <a:lnTo>
                            <a:pt x="80" y="16"/>
                          </a:lnTo>
                          <a:lnTo>
                            <a:pt x="64" y="16"/>
                          </a:lnTo>
                          <a:lnTo>
                            <a:pt x="64" y="8"/>
                          </a:lnTo>
                          <a:lnTo>
                            <a:pt x="40"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8" name="Freeform 197">
                      <a:extLst>
                        <a:ext uri="{FF2B5EF4-FFF2-40B4-BE49-F238E27FC236}">
                          <a16:creationId xmlns:a16="http://schemas.microsoft.com/office/drawing/2014/main" id="{DEFB30D4-78E6-4DBE-A5B3-23751DB10ACB}"/>
                        </a:ext>
                      </a:extLst>
                    </p:cNvPr>
                    <p:cNvSpPr>
                      <a:spLocks/>
                    </p:cNvSpPr>
                    <p:nvPr/>
                  </p:nvSpPr>
                  <p:spPr bwMode="auto">
                    <a:xfrm>
                      <a:off x="1414" y="1211"/>
                      <a:ext cx="211" cy="85"/>
                    </a:xfrm>
                    <a:custGeom>
                      <a:avLst/>
                      <a:gdLst>
                        <a:gd name="T0" fmla="*/ 8 w 168"/>
                        <a:gd name="T1" fmla="*/ 32 h 64"/>
                        <a:gd name="T2" fmla="*/ 16 w 168"/>
                        <a:gd name="T3" fmla="*/ 32 h 64"/>
                        <a:gd name="T4" fmla="*/ 8 w 168"/>
                        <a:gd name="T5" fmla="*/ 32 h 64"/>
                        <a:gd name="T6" fmla="*/ 8 w 168"/>
                        <a:gd name="T7" fmla="*/ 40 h 64"/>
                        <a:gd name="T8" fmla="*/ 48 w 168"/>
                        <a:gd name="T9" fmla="*/ 40 h 64"/>
                        <a:gd name="T10" fmla="*/ 8 w 168"/>
                        <a:gd name="T11" fmla="*/ 48 h 64"/>
                        <a:gd name="T12" fmla="*/ 0 w 168"/>
                        <a:gd name="T13" fmla="*/ 56 h 64"/>
                        <a:gd name="T14" fmla="*/ 24 w 168"/>
                        <a:gd name="T15" fmla="*/ 56 h 64"/>
                        <a:gd name="T16" fmla="*/ 16 w 168"/>
                        <a:gd name="T17" fmla="*/ 64 h 64"/>
                        <a:gd name="T18" fmla="*/ 96 w 168"/>
                        <a:gd name="T19" fmla="*/ 56 h 64"/>
                        <a:gd name="T20" fmla="*/ 112 w 168"/>
                        <a:gd name="T21" fmla="*/ 64 h 64"/>
                        <a:gd name="T22" fmla="*/ 128 w 168"/>
                        <a:gd name="T23" fmla="*/ 64 h 64"/>
                        <a:gd name="T24" fmla="*/ 160 w 168"/>
                        <a:gd name="T25" fmla="*/ 48 h 64"/>
                        <a:gd name="T26" fmla="*/ 136 w 168"/>
                        <a:gd name="T27" fmla="*/ 40 h 64"/>
                        <a:gd name="T28" fmla="*/ 136 w 168"/>
                        <a:gd name="T29" fmla="*/ 32 h 64"/>
                        <a:gd name="T30" fmla="*/ 144 w 168"/>
                        <a:gd name="T31" fmla="*/ 32 h 64"/>
                        <a:gd name="T32" fmla="*/ 144 w 168"/>
                        <a:gd name="T33" fmla="*/ 16 h 64"/>
                        <a:gd name="T34" fmla="*/ 168 w 168"/>
                        <a:gd name="T35" fmla="*/ 8 h 64"/>
                        <a:gd name="T36" fmla="*/ 152 w 168"/>
                        <a:gd name="T37" fmla="*/ 0 h 64"/>
                        <a:gd name="T38" fmla="*/ 128 w 168"/>
                        <a:gd name="T39" fmla="*/ 16 h 64"/>
                        <a:gd name="T40" fmla="*/ 96 w 168"/>
                        <a:gd name="T41" fmla="*/ 8 h 64"/>
                        <a:gd name="T42" fmla="*/ 80 w 168"/>
                        <a:gd name="T43" fmla="*/ 16 h 64"/>
                        <a:gd name="T44" fmla="*/ 80 w 168"/>
                        <a:gd name="T45" fmla="*/ 8 h 64"/>
                        <a:gd name="T46" fmla="*/ 72 w 168"/>
                        <a:gd name="T47" fmla="*/ 8 h 64"/>
                        <a:gd name="T48" fmla="*/ 32 w 168"/>
                        <a:gd name="T49" fmla="*/ 16 h 64"/>
                        <a:gd name="T50" fmla="*/ 8 w 168"/>
                        <a:gd name="T5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 h="64">
                          <a:moveTo>
                            <a:pt x="8" y="32"/>
                          </a:moveTo>
                          <a:lnTo>
                            <a:pt x="16" y="32"/>
                          </a:lnTo>
                          <a:lnTo>
                            <a:pt x="8" y="32"/>
                          </a:lnTo>
                          <a:lnTo>
                            <a:pt x="8" y="40"/>
                          </a:lnTo>
                          <a:lnTo>
                            <a:pt x="48" y="40"/>
                          </a:lnTo>
                          <a:lnTo>
                            <a:pt x="8" y="48"/>
                          </a:lnTo>
                          <a:lnTo>
                            <a:pt x="0" y="56"/>
                          </a:lnTo>
                          <a:lnTo>
                            <a:pt x="24" y="56"/>
                          </a:lnTo>
                          <a:lnTo>
                            <a:pt x="16" y="64"/>
                          </a:lnTo>
                          <a:lnTo>
                            <a:pt x="96" y="56"/>
                          </a:lnTo>
                          <a:lnTo>
                            <a:pt x="112" y="64"/>
                          </a:lnTo>
                          <a:lnTo>
                            <a:pt x="128" y="64"/>
                          </a:lnTo>
                          <a:lnTo>
                            <a:pt x="160" y="48"/>
                          </a:lnTo>
                          <a:lnTo>
                            <a:pt x="136" y="40"/>
                          </a:lnTo>
                          <a:lnTo>
                            <a:pt x="136" y="32"/>
                          </a:lnTo>
                          <a:lnTo>
                            <a:pt x="144" y="32"/>
                          </a:lnTo>
                          <a:lnTo>
                            <a:pt x="144" y="16"/>
                          </a:lnTo>
                          <a:lnTo>
                            <a:pt x="168" y="8"/>
                          </a:lnTo>
                          <a:lnTo>
                            <a:pt x="152" y="0"/>
                          </a:lnTo>
                          <a:lnTo>
                            <a:pt x="128" y="16"/>
                          </a:lnTo>
                          <a:lnTo>
                            <a:pt x="96" y="8"/>
                          </a:lnTo>
                          <a:lnTo>
                            <a:pt x="80" y="16"/>
                          </a:lnTo>
                          <a:lnTo>
                            <a:pt x="80" y="8"/>
                          </a:lnTo>
                          <a:lnTo>
                            <a:pt x="72" y="8"/>
                          </a:lnTo>
                          <a:lnTo>
                            <a:pt x="32" y="16"/>
                          </a:lnTo>
                          <a:lnTo>
                            <a:pt x="8"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69" name="Freeform 198">
                      <a:extLst>
                        <a:ext uri="{FF2B5EF4-FFF2-40B4-BE49-F238E27FC236}">
                          <a16:creationId xmlns:a16="http://schemas.microsoft.com/office/drawing/2014/main" id="{A1EECBE6-5421-474A-8F67-62C55024D7EF}"/>
                        </a:ext>
                      </a:extLst>
                    </p:cNvPr>
                    <p:cNvSpPr>
                      <a:spLocks/>
                    </p:cNvSpPr>
                    <p:nvPr/>
                  </p:nvSpPr>
                  <p:spPr bwMode="auto">
                    <a:xfrm>
                      <a:off x="1353" y="1200"/>
                      <a:ext cx="152" cy="53"/>
                    </a:xfrm>
                    <a:custGeom>
                      <a:avLst/>
                      <a:gdLst>
                        <a:gd name="T0" fmla="*/ 0 w 120"/>
                        <a:gd name="T1" fmla="*/ 32 h 40"/>
                        <a:gd name="T2" fmla="*/ 8 w 120"/>
                        <a:gd name="T3" fmla="*/ 32 h 40"/>
                        <a:gd name="T4" fmla="*/ 8 w 120"/>
                        <a:gd name="T5" fmla="*/ 40 h 40"/>
                        <a:gd name="T6" fmla="*/ 32 w 120"/>
                        <a:gd name="T7" fmla="*/ 40 h 40"/>
                        <a:gd name="T8" fmla="*/ 64 w 120"/>
                        <a:gd name="T9" fmla="*/ 24 h 40"/>
                        <a:gd name="T10" fmla="*/ 120 w 120"/>
                        <a:gd name="T11" fmla="*/ 16 h 40"/>
                        <a:gd name="T12" fmla="*/ 112 w 120"/>
                        <a:gd name="T13" fmla="*/ 8 h 40"/>
                        <a:gd name="T14" fmla="*/ 80 w 120"/>
                        <a:gd name="T15" fmla="*/ 0 h 40"/>
                        <a:gd name="T16" fmla="*/ 40 w 120"/>
                        <a:gd name="T17" fmla="*/ 8 h 40"/>
                        <a:gd name="T18" fmla="*/ 40 w 120"/>
                        <a:gd name="T19" fmla="*/ 16 h 40"/>
                        <a:gd name="T20" fmla="*/ 0 w 120"/>
                        <a:gd name="T2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0">
                          <a:moveTo>
                            <a:pt x="0" y="32"/>
                          </a:moveTo>
                          <a:lnTo>
                            <a:pt x="8" y="32"/>
                          </a:lnTo>
                          <a:lnTo>
                            <a:pt x="8" y="40"/>
                          </a:lnTo>
                          <a:lnTo>
                            <a:pt x="32" y="40"/>
                          </a:lnTo>
                          <a:lnTo>
                            <a:pt x="64" y="24"/>
                          </a:lnTo>
                          <a:lnTo>
                            <a:pt x="120" y="16"/>
                          </a:lnTo>
                          <a:lnTo>
                            <a:pt x="112" y="8"/>
                          </a:lnTo>
                          <a:lnTo>
                            <a:pt x="80" y="0"/>
                          </a:lnTo>
                          <a:lnTo>
                            <a:pt x="40" y="8"/>
                          </a:lnTo>
                          <a:lnTo>
                            <a:pt x="40" y="16"/>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70" name="Freeform 199">
                      <a:extLst>
                        <a:ext uri="{FF2B5EF4-FFF2-40B4-BE49-F238E27FC236}">
                          <a16:creationId xmlns:a16="http://schemas.microsoft.com/office/drawing/2014/main" id="{9C8285CF-5A2B-4A76-883A-98A823B77945}"/>
                        </a:ext>
                      </a:extLst>
                    </p:cNvPr>
                    <p:cNvSpPr>
                      <a:spLocks/>
                    </p:cNvSpPr>
                    <p:nvPr/>
                  </p:nvSpPr>
                  <p:spPr bwMode="auto">
                    <a:xfrm>
                      <a:off x="2055" y="1073"/>
                      <a:ext cx="672" cy="382"/>
                    </a:xfrm>
                    <a:custGeom>
                      <a:avLst/>
                      <a:gdLst>
                        <a:gd name="T0" fmla="*/ 16 w 536"/>
                        <a:gd name="T1" fmla="*/ 56 h 288"/>
                        <a:gd name="T2" fmla="*/ 32 w 536"/>
                        <a:gd name="T3" fmla="*/ 64 h 288"/>
                        <a:gd name="T4" fmla="*/ 16 w 536"/>
                        <a:gd name="T5" fmla="*/ 72 h 288"/>
                        <a:gd name="T6" fmla="*/ 16 w 536"/>
                        <a:gd name="T7" fmla="*/ 80 h 288"/>
                        <a:gd name="T8" fmla="*/ 104 w 536"/>
                        <a:gd name="T9" fmla="*/ 80 h 288"/>
                        <a:gd name="T10" fmla="*/ 104 w 536"/>
                        <a:gd name="T11" fmla="*/ 96 h 288"/>
                        <a:gd name="T12" fmla="*/ 104 w 536"/>
                        <a:gd name="T13" fmla="*/ 112 h 288"/>
                        <a:gd name="T14" fmla="*/ 96 w 536"/>
                        <a:gd name="T15" fmla="*/ 128 h 288"/>
                        <a:gd name="T16" fmla="*/ 104 w 536"/>
                        <a:gd name="T17" fmla="*/ 136 h 288"/>
                        <a:gd name="T18" fmla="*/ 112 w 536"/>
                        <a:gd name="T19" fmla="*/ 136 h 288"/>
                        <a:gd name="T20" fmla="*/ 96 w 536"/>
                        <a:gd name="T21" fmla="*/ 144 h 288"/>
                        <a:gd name="T22" fmla="*/ 96 w 536"/>
                        <a:gd name="T23" fmla="*/ 160 h 288"/>
                        <a:gd name="T24" fmla="*/ 120 w 536"/>
                        <a:gd name="T25" fmla="*/ 160 h 288"/>
                        <a:gd name="T26" fmla="*/ 96 w 536"/>
                        <a:gd name="T27" fmla="*/ 168 h 288"/>
                        <a:gd name="T28" fmla="*/ 72 w 536"/>
                        <a:gd name="T29" fmla="*/ 208 h 288"/>
                        <a:gd name="T30" fmla="*/ 72 w 536"/>
                        <a:gd name="T31" fmla="*/ 224 h 288"/>
                        <a:gd name="T32" fmla="*/ 80 w 536"/>
                        <a:gd name="T33" fmla="*/ 240 h 288"/>
                        <a:gd name="T34" fmla="*/ 96 w 536"/>
                        <a:gd name="T35" fmla="*/ 272 h 288"/>
                        <a:gd name="T36" fmla="*/ 128 w 536"/>
                        <a:gd name="T37" fmla="*/ 288 h 288"/>
                        <a:gd name="T38" fmla="*/ 160 w 536"/>
                        <a:gd name="T39" fmla="*/ 256 h 288"/>
                        <a:gd name="T40" fmla="*/ 184 w 536"/>
                        <a:gd name="T41" fmla="*/ 240 h 288"/>
                        <a:gd name="T42" fmla="*/ 192 w 536"/>
                        <a:gd name="T43" fmla="*/ 216 h 288"/>
                        <a:gd name="T44" fmla="*/ 208 w 536"/>
                        <a:gd name="T45" fmla="*/ 208 h 288"/>
                        <a:gd name="T46" fmla="*/ 296 w 536"/>
                        <a:gd name="T47" fmla="*/ 176 h 288"/>
                        <a:gd name="T48" fmla="*/ 392 w 536"/>
                        <a:gd name="T49" fmla="*/ 152 h 288"/>
                        <a:gd name="T50" fmla="*/ 376 w 536"/>
                        <a:gd name="T51" fmla="*/ 144 h 288"/>
                        <a:gd name="T52" fmla="*/ 376 w 536"/>
                        <a:gd name="T53" fmla="*/ 144 h 288"/>
                        <a:gd name="T54" fmla="*/ 384 w 536"/>
                        <a:gd name="T55" fmla="*/ 136 h 288"/>
                        <a:gd name="T56" fmla="*/ 408 w 536"/>
                        <a:gd name="T57" fmla="*/ 144 h 288"/>
                        <a:gd name="T58" fmla="*/ 384 w 536"/>
                        <a:gd name="T59" fmla="*/ 120 h 288"/>
                        <a:gd name="T60" fmla="*/ 416 w 536"/>
                        <a:gd name="T61" fmla="*/ 120 h 288"/>
                        <a:gd name="T62" fmla="*/ 432 w 536"/>
                        <a:gd name="T63" fmla="*/ 112 h 288"/>
                        <a:gd name="T64" fmla="*/ 424 w 536"/>
                        <a:gd name="T65" fmla="*/ 104 h 288"/>
                        <a:gd name="T66" fmla="*/ 448 w 536"/>
                        <a:gd name="T67" fmla="*/ 96 h 288"/>
                        <a:gd name="T68" fmla="*/ 448 w 536"/>
                        <a:gd name="T69" fmla="*/ 80 h 288"/>
                        <a:gd name="T70" fmla="*/ 432 w 536"/>
                        <a:gd name="T71" fmla="*/ 72 h 288"/>
                        <a:gd name="T72" fmla="*/ 464 w 536"/>
                        <a:gd name="T73" fmla="*/ 64 h 288"/>
                        <a:gd name="T74" fmla="*/ 464 w 536"/>
                        <a:gd name="T75" fmla="*/ 56 h 288"/>
                        <a:gd name="T76" fmla="*/ 496 w 536"/>
                        <a:gd name="T77" fmla="*/ 32 h 288"/>
                        <a:gd name="T78" fmla="*/ 496 w 536"/>
                        <a:gd name="T79" fmla="*/ 16 h 288"/>
                        <a:gd name="T80" fmla="*/ 456 w 536"/>
                        <a:gd name="T81" fmla="*/ 16 h 288"/>
                        <a:gd name="T82" fmla="*/ 472 w 536"/>
                        <a:gd name="T83" fmla="*/ 8 h 288"/>
                        <a:gd name="T84" fmla="*/ 288 w 536"/>
                        <a:gd name="T85" fmla="*/ 8 h 288"/>
                        <a:gd name="T86" fmla="*/ 192 w 536"/>
                        <a:gd name="T87" fmla="*/ 16 h 288"/>
                        <a:gd name="T88" fmla="*/ 136 w 536"/>
                        <a:gd name="T89" fmla="*/ 24 h 288"/>
                        <a:gd name="T90" fmla="*/ 112 w 536"/>
                        <a:gd name="T91" fmla="*/ 24 h 288"/>
                        <a:gd name="T92" fmla="*/ 88 w 536"/>
                        <a:gd name="T93" fmla="*/ 32 h 288"/>
                        <a:gd name="T94" fmla="*/ 72 w 536"/>
                        <a:gd name="T95" fmla="*/ 48 h 288"/>
                        <a:gd name="T96" fmla="*/ 0 w 536"/>
                        <a:gd name="T97" fmla="*/ 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6" h="288">
                          <a:moveTo>
                            <a:pt x="0" y="56"/>
                          </a:moveTo>
                          <a:lnTo>
                            <a:pt x="16" y="56"/>
                          </a:lnTo>
                          <a:lnTo>
                            <a:pt x="16" y="64"/>
                          </a:lnTo>
                          <a:lnTo>
                            <a:pt x="32" y="64"/>
                          </a:lnTo>
                          <a:lnTo>
                            <a:pt x="0" y="72"/>
                          </a:lnTo>
                          <a:lnTo>
                            <a:pt x="16" y="72"/>
                          </a:lnTo>
                          <a:lnTo>
                            <a:pt x="8" y="72"/>
                          </a:lnTo>
                          <a:lnTo>
                            <a:pt x="16" y="80"/>
                          </a:lnTo>
                          <a:lnTo>
                            <a:pt x="72" y="80"/>
                          </a:lnTo>
                          <a:lnTo>
                            <a:pt x="104" y="80"/>
                          </a:lnTo>
                          <a:lnTo>
                            <a:pt x="96" y="88"/>
                          </a:lnTo>
                          <a:lnTo>
                            <a:pt x="104" y="96"/>
                          </a:lnTo>
                          <a:lnTo>
                            <a:pt x="104" y="104"/>
                          </a:lnTo>
                          <a:lnTo>
                            <a:pt x="104" y="112"/>
                          </a:lnTo>
                          <a:lnTo>
                            <a:pt x="96" y="120"/>
                          </a:lnTo>
                          <a:lnTo>
                            <a:pt x="96" y="128"/>
                          </a:lnTo>
                          <a:lnTo>
                            <a:pt x="88" y="128"/>
                          </a:lnTo>
                          <a:lnTo>
                            <a:pt x="104" y="136"/>
                          </a:lnTo>
                          <a:lnTo>
                            <a:pt x="112" y="128"/>
                          </a:lnTo>
                          <a:lnTo>
                            <a:pt x="112" y="136"/>
                          </a:lnTo>
                          <a:lnTo>
                            <a:pt x="128" y="144"/>
                          </a:lnTo>
                          <a:lnTo>
                            <a:pt x="96" y="144"/>
                          </a:lnTo>
                          <a:lnTo>
                            <a:pt x="80" y="160"/>
                          </a:lnTo>
                          <a:lnTo>
                            <a:pt x="96" y="160"/>
                          </a:lnTo>
                          <a:lnTo>
                            <a:pt x="120" y="152"/>
                          </a:lnTo>
                          <a:lnTo>
                            <a:pt x="120" y="160"/>
                          </a:lnTo>
                          <a:lnTo>
                            <a:pt x="112" y="168"/>
                          </a:lnTo>
                          <a:lnTo>
                            <a:pt x="96" y="168"/>
                          </a:lnTo>
                          <a:lnTo>
                            <a:pt x="88" y="176"/>
                          </a:lnTo>
                          <a:lnTo>
                            <a:pt x="72" y="208"/>
                          </a:lnTo>
                          <a:lnTo>
                            <a:pt x="80" y="208"/>
                          </a:lnTo>
                          <a:lnTo>
                            <a:pt x="72" y="224"/>
                          </a:lnTo>
                          <a:lnTo>
                            <a:pt x="80" y="232"/>
                          </a:lnTo>
                          <a:lnTo>
                            <a:pt x="80" y="240"/>
                          </a:lnTo>
                          <a:lnTo>
                            <a:pt x="88" y="264"/>
                          </a:lnTo>
                          <a:lnTo>
                            <a:pt x="96" y="272"/>
                          </a:lnTo>
                          <a:lnTo>
                            <a:pt x="112" y="280"/>
                          </a:lnTo>
                          <a:lnTo>
                            <a:pt x="128" y="288"/>
                          </a:lnTo>
                          <a:lnTo>
                            <a:pt x="136" y="288"/>
                          </a:lnTo>
                          <a:lnTo>
                            <a:pt x="160" y="256"/>
                          </a:lnTo>
                          <a:lnTo>
                            <a:pt x="160" y="248"/>
                          </a:lnTo>
                          <a:lnTo>
                            <a:pt x="184" y="240"/>
                          </a:lnTo>
                          <a:lnTo>
                            <a:pt x="192" y="224"/>
                          </a:lnTo>
                          <a:lnTo>
                            <a:pt x="192" y="216"/>
                          </a:lnTo>
                          <a:lnTo>
                            <a:pt x="200" y="216"/>
                          </a:lnTo>
                          <a:lnTo>
                            <a:pt x="208" y="208"/>
                          </a:lnTo>
                          <a:lnTo>
                            <a:pt x="248" y="208"/>
                          </a:lnTo>
                          <a:lnTo>
                            <a:pt x="296" y="176"/>
                          </a:lnTo>
                          <a:lnTo>
                            <a:pt x="352" y="168"/>
                          </a:lnTo>
                          <a:lnTo>
                            <a:pt x="392" y="152"/>
                          </a:lnTo>
                          <a:lnTo>
                            <a:pt x="400" y="152"/>
                          </a:lnTo>
                          <a:lnTo>
                            <a:pt x="376" y="144"/>
                          </a:lnTo>
                          <a:lnTo>
                            <a:pt x="360" y="152"/>
                          </a:lnTo>
                          <a:lnTo>
                            <a:pt x="376" y="144"/>
                          </a:lnTo>
                          <a:lnTo>
                            <a:pt x="376" y="136"/>
                          </a:lnTo>
                          <a:lnTo>
                            <a:pt x="384" y="136"/>
                          </a:lnTo>
                          <a:lnTo>
                            <a:pt x="384" y="144"/>
                          </a:lnTo>
                          <a:lnTo>
                            <a:pt x="408" y="144"/>
                          </a:lnTo>
                          <a:lnTo>
                            <a:pt x="408" y="136"/>
                          </a:lnTo>
                          <a:lnTo>
                            <a:pt x="384" y="120"/>
                          </a:lnTo>
                          <a:lnTo>
                            <a:pt x="408" y="128"/>
                          </a:lnTo>
                          <a:lnTo>
                            <a:pt x="416" y="120"/>
                          </a:lnTo>
                          <a:lnTo>
                            <a:pt x="408" y="112"/>
                          </a:lnTo>
                          <a:lnTo>
                            <a:pt x="432" y="112"/>
                          </a:lnTo>
                          <a:lnTo>
                            <a:pt x="432" y="104"/>
                          </a:lnTo>
                          <a:lnTo>
                            <a:pt x="424" y="104"/>
                          </a:lnTo>
                          <a:lnTo>
                            <a:pt x="440" y="104"/>
                          </a:lnTo>
                          <a:lnTo>
                            <a:pt x="448" y="96"/>
                          </a:lnTo>
                          <a:lnTo>
                            <a:pt x="440" y="96"/>
                          </a:lnTo>
                          <a:lnTo>
                            <a:pt x="448" y="80"/>
                          </a:lnTo>
                          <a:lnTo>
                            <a:pt x="432" y="80"/>
                          </a:lnTo>
                          <a:lnTo>
                            <a:pt x="432" y="72"/>
                          </a:lnTo>
                          <a:lnTo>
                            <a:pt x="464" y="72"/>
                          </a:lnTo>
                          <a:lnTo>
                            <a:pt x="464" y="64"/>
                          </a:lnTo>
                          <a:lnTo>
                            <a:pt x="456" y="56"/>
                          </a:lnTo>
                          <a:lnTo>
                            <a:pt x="464" y="56"/>
                          </a:lnTo>
                          <a:lnTo>
                            <a:pt x="464" y="48"/>
                          </a:lnTo>
                          <a:lnTo>
                            <a:pt x="496" y="32"/>
                          </a:lnTo>
                          <a:lnTo>
                            <a:pt x="536" y="24"/>
                          </a:lnTo>
                          <a:lnTo>
                            <a:pt x="496" y="16"/>
                          </a:lnTo>
                          <a:lnTo>
                            <a:pt x="424" y="24"/>
                          </a:lnTo>
                          <a:lnTo>
                            <a:pt x="456" y="16"/>
                          </a:lnTo>
                          <a:lnTo>
                            <a:pt x="424" y="16"/>
                          </a:lnTo>
                          <a:lnTo>
                            <a:pt x="472" y="8"/>
                          </a:lnTo>
                          <a:lnTo>
                            <a:pt x="416" y="0"/>
                          </a:lnTo>
                          <a:lnTo>
                            <a:pt x="288" y="8"/>
                          </a:lnTo>
                          <a:lnTo>
                            <a:pt x="216" y="16"/>
                          </a:lnTo>
                          <a:lnTo>
                            <a:pt x="192" y="16"/>
                          </a:lnTo>
                          <a:lnTo>
                            <a:pt x="128" y="16"/>
                          </a:lnTo>
                          <a:lnTo>
                            <a:pt x="136" y="24"/>
                          </a:lnTo>
                          <a:lnTo>
                            <a:pt x="128" y="24"/>
                          </a:lnTo>
                          <a:lnTo>
                            <a:pt x="112" y="24"/>
                          </a:lnTo>
                          <a:lnTo>
                            <a:pt x="64" y="32"/>
                          </a:lnTo>
                          <a:lnTo>
                            <a:pt x="88" y="32"/>
                          </a:lnTo>
                          <a:lnTo>
                            <a:pt x="88" y="40"/>
                          </a:lnTo>
                          <a:lnTo>
                            <a:pt x="72" y="48"/>
                          </a:lnTo>
                          <a:lnTo>
                            <a:pt x="8" y="48"/>
                          </a:lnTo>
                          <a:lnTo>
                            <a:pt x="0" y="5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347" name="Freeform 200">
                    <a:extLst>
                      <a:ext uri="{FF2B5EF4-FFF2-40B4-BE49-F238E27FC236}">
                        <a16:creationId xmlns:a16="http://schemas.microsoft.com/office/drawing/2014/main" id="{AE19B580-C05B-44CA-A4CA-00435FF2A8EB}"/>
                      </a:ext>
                    </a:extLst>
                  </p:cNvPr>
                  <p:cNvSpPr>
                    <a:spLocks/>
                  </p:cNvSpPr>
                  <p:nvPr/>
                </p:nvSpPr>
                <p:spPr bwMode="auto">
                  <a:xfrm>
                    <a:off x="2507" y="1338"/>
                    <a:ext cx="140" cy="54"/>
                  </a:xfrm>
                  <a:custGeom>
                    <a:avLst/>
                    <a:gdLst>
                      <a:gd name="T0" fmla="*/ 0 w 112"/>
                      <a:gd name="T1" fmla="*/ 8 h 40"/>
                      <a:gd name="T2" fmla="*/ 24 w 112"/>
                      <a:gd name="T3" fmla="*/ 16 h 40"/>
                      <a:gd name="T4" fmla="*/ 0 w 112"/>
                      <a:gd name="T5" fmla="*/ 24 h 40"/>
                      <a:gd name="T6" fmla="*/ 16 w 112"/>
                      <a:gd name="T7" fmla="*/ 24 h 40"/>
                      <a:gd name="T8" fmla="*/ 24 w 112"/>
                      <a:gd name="T9" fmla="*/ 24 h 40"/>
                      <a:gd name="T10" fmla="*/ 8 w 112"/>
                      <a:gd name="T11" fmla="*/ 32 h 40"/>
                      <a:gd name="T12" fmla="*/ 48 w 112"/>
                      <a:gd name="T13" fmla="*/ 40 h 40"/>
                      <a:gd name="T14" fmla="*/ 96 w 112"/>
                      <a:gd name="T15" fmla="*/ 24 h 40"/>
                      <a:gd name="T16" fmla="*/ 104 w 112"/>
                      <a:gd name="T17" fmla="*/ 16 h 40"/>
                      <a:gd name="T18" fmla="*/ 112 w 112"/>
                      <a:gd name="T19" fmla="*/ 8 h 40"/>
                      <a:gd name="T20" fmla="*/ 104 w 112"/>
                      <a:gd name="T21" fmla="*/ 8 h 40"/>
                      <a:gd name="T22" fmla="*/ 104 w 112"/>
                      <a:gd name="T23" fmla="*/ 0 h 40"/>
                      <a:gd name="T24" fmla="*/ 88 w 112"/>
                      <a:gd name="T25" fmla="*/ 0 h 40"/>
                      <a:gd name="T26" fmla="*/ 72 w 112"/>
                      <a:gd name="T27" fmla="*/ 8 h 40"/>
                      <a:gd name="T28" fmla="*/ 48 w 112"/>
                      <a:gd name="T29" fmla="*/ 8 h 40"/>
                      <a:gd name="T30" fmla="*/ 48 w 112"/>
                      <a:gd name="T31" fmla="*/ 0 h 40"/>
                      <a:gd name="T32" fmla="*/ 40 w 112"/>
                      <a:gd name="T33" fmla="*/ 8 h 40"/>
                      <a:gd name="T34" fmla="*/ 32 w 112"/>
                      <a:gd name="T35" fmla="*/ 16 h 40"/>
                      <a:gd name="T36" fmla="*/ 32 w 112"/>
                      <a:gd name="T37" fmla="*/ 8 h 40"/>
                      <a:gd name="T38" fmla="*/ 16 w 112"/>
                      <a:gd name="T39" fmla="*/ 0 h 40"/>
                      <a:gd name="T40" fmla="*/ 0 w 112"/>
                      <a:gd name="T4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40">
                        <a:moveTo>
                          <a:pt x="0" y="8"/>
                        </a:moveTo>
                        <a:lnTo>
                          <a:pt x="24" y="16"/>
                        </a:lnTo>
                        <a:lnTo>
                          <a:pt x="0" y="24"/>
                        </a:lnTo>
                        <a:lnTo>
                          <a:pt x="16" y="24"/>
                        </a:lnTo>
                        <a:lnTo>
                          <a:pt x="24" y="24"/>
                        </a:lnTo>
                        <a:lnTo>
                          <a:pt x="8" y="32"/>
                        </a:lnTo>
                        <a:lnTo>
                          <a:pt x="48" y="40"/>
                        </a:lnTo>
                        <a:lnTo>
                          <a:pt x="96" y="24"/>
                        </a:lnTo>
                        <a:lnTo>
                          <a:pt x="104" y="16"/>
                        </a:lnTo>
                        <a:lnTo>
                          <a:pt x="112" y="8"/>
                        </a:lnTo>
                        <a:lnTo>
                          <a:pt x="104" y="8"/>
                        </a:lnTo>
                        <a:lnTo>
                          <a:pt x="104" y="0"/>
                        </a:lnTo>
                        <a:lnTo>
                          <a:pt x="88" y="0"/>
                        </a:lnTo>
                        <a:lnTo>
                          <a:pt x="72" y="8"/>
                        </a:lnTo>
                        <a:lnTo>
                          <a:pt x="48" y="8"/>
                        </a:lnTo>
                        <a:lnTo>
                          <a:pt x="48" y="0"/>
                        </a:lnTo>
                        <a:lnTo>
                          <a:pt x="40" y="8"/>
                        </a:lnTo>
                        <a:lnTo>
                          <a:pt x="32" y="16"/>
                        </a:lnTo>
                        <a:lnTo>
                          <a:pt x="32" y="8"/>
                        </a:lnTo>
                        <a:lnTo>
                          <a:pt x="1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342" name="Freeform 201">
                  <a:extLst>
                    <a:ext uri="{FF2B5EF4-FFF2-40B4-BE49-F238E27FC236}">
                      <a16:creationId xmlns:a16="http://schemas.microsoft.com/office/drawing/2014/main" id="{26B8698C-4F03-489A-9297-1B7536C0CB01}"/>
                    </a:ext>
                  </a:extLst>
                </p:cNvPr>
                <p:cNvSpPr>
                  <a:spLocks/>
                </p:cNvSpPr>
                <p:nvPr/>
              </p:nvSpPr>
              <p:spPr bwMode="auto">
                <a:xfrm>
                  <a:off x="3429" y="1149"/>
                  <a:ext cx="81" cy="11"/>
                </a:xfrm>
                <a:custGeom>
                  <a:avLst/>
                  <a:gdLst>
                    <a:gd name="T0" fmla="*/ 0 w 64"/>
                    <a:gd name="T1" fmla="*/ 8 h 8"/>
                    <a:gd name="T2" fmla="*/ 40 w 64"/>
                    <a:gd name="T3" fmla="*/ 8 h 8"/>
                    <a:gd name="T4" fmla="*/ 48 w 64"/>
                    <a:gd name="T5" fmla="*/ 8 h 8"/>
                    <a:gd name="T6" fmla="*/ 40 w 64"/>
                    <a:gd name="T7" fmla="*/ 0 h 8"/>
                    <a:gd name="T8" fmla="*/ 64 w 64"/>
                    <a:gd name="T9" fmla="*/ 0 h 8"/>
                    <a:gd name="T10" fmla="*/ 56 w 64"/>
                    <a:gd name="T11" fmla="*/ 0 h 8"/>
                    <a:gd name="T12" fmla="*/ 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0" y="8"/>
                      </a:moveTo>
                      <a:lnTo>
                        <a:pt x="40" y="8"/>
                      </a:lnTo>
                      <a:lnTo>
                        <a:pt x="48" y="8"/>
                      </a:lnTo>
                      <a:lnTo>
                        <a:pt x="40" y="0"/>
                      </a:lnTo>
                      <a:lnTo>
                        <a:pt x="64" y="0"/>
                      </a:lnTo>
                      <a:lnTo>
                        <a:pt x="5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43" name="Freeform 202">
                  <a:extLst>
                    <a:ext uri="{FF2B5EF4-FFF2-40B4-BE49-F238E27FC236}">
                      <a16:creationId xmlns:a16="http://schemas.microsoft.com/office/drawing/2014/main" id="{4CBDAE2F-A599-4606-9AC4-F252B95AF708}"/>
                    </a:ext>
                  </a:extLst>
                </p:cNvPr>
                <p:cNvSpPr>
                  <a:spLocks/>
                </p:cNvSpPr>
                <p:nvPr/>
              </p:nvSpPr>
              <p:spPr bwMode="auto">
                <a:xfrm>
                  <a:off x="3399" y="1139"/>
                  <a:ext cx="50" cy="10"/>
                </a:xfrm>
                <a:custGeom>
                  <a:avLst/>
                  <a:gdLst>
                    <a:gd name="T0" fmla="*/ 0 w 40"/>
                    <a:gd name="T1" fmla="*/ 8 h 8"/>
                    <a:gd name="T2" fmla="*/ 40 w 40"/>
                    <a:gd name="T3" fmla="*/ 8 h 8"/>
                    <a:gd name="T4" fmla="*/ 32 w 40"/>
                    <a:gd name="T5" fmla="*/ 8 h 8"/>
                    <a:gd name="T6" fmla="*/ 32 w 40"/>
                    <a:gd name="T7" fmla="*/ 0 h 8"/>
                    <a:gd name="T8" fmla="*/ 16 w 40"/>
                    <a:gd name="T9" fmla="*/ 8 h 8"/>
                    <a:gd name="T10" fmla="*/ 0 w 40"/>
                    <a:gd name="T11" fmla="*/ 8 h 8"/>
                  </a:gdLst>
                  <a:ahLst/>
                  <a:cxnLst>
                    <a:cxn ang="0">
                      <a:pos x="T0" y="T1"/>
                    </a:cxn>
                    <a:cxn ang="0">
                      <a:pos x="T2" y="T3"/>
                    </a:cxn>
                    <a:cxn ang="0">
                      <a:pos x="T4" y="T5"/>
                    </a:cxn>
                    <a:cxn ang="0">
                      <a:pos x="T6" y="T7"/>
                    </a:cxn>
                    <a:cxn ang="0">
                      <a:pos x="T8" y="T9"/>
                    </a:cxn>
                    <a:cxn ang="0">
                      <a:pos x="T10" y="T11"/>
                    </a:cxn>
                  </a:cxnLst>
                  <a:rect l="0" t="0" r="r" b="b"/>
                  <a:pathLst>
                    <a:path w="40" h="8">
                      <a:moveTo>
                        <a:pt x="0" y="8"/>
                      </a:moveTo>
                      <a:lnTo>
                        <a:pt x="40" y="8"/>
                      </a:lnTo>
                      <a:lnTo>
                        <a:pt x="32" y="8"/>
                      </a:lnTo>
                      <a:lnTo>
                        <a:pt x="32" y="0"/>
                      </a:lnTo>
                      <a:lnTo>
                        <a:pt x="16"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44" name="Freeform 203">
                  <a:extLst>
                    <a:ext uri="{FF2B5EF4-FFF2-40B4-BE49-F238E27FC236}">
                      <a16:creationId xmlns:a16="http://schemas.microsoft.com/office/drawing/2014/main" id="{B23FBEE8-8343-4A32-84AF-A339029C0351}"/>
                    </a:ext>
                  </a:extLst>
                </p:cNvPr>
                <p:cNvSpPr>
                  <a:spLocks/>
                </p:cNvSpPr>
                <p:nvPr/>
              </p:nvSpPr>
              <p:spPr bwMode="auto">
                <a:xfrm>
                  <a:off x="3299" y="1149"/>
                  <a:ext cx="71" cy="11"/>
                </a:xfrm>
                <a:custGeom>
                  <a:avLst/>
                  <a:gdLst>
                    <a:gd name="T0" fmla="*/ 0 w 56"/>
                    <a:gd name="T1" fmla="*/ 8 h 8"/>
                    <a:gd name="T2" fmla="*/ 40 w 56"/>
                    <a:gd name="T3" fmla="*/ 8 h 8"/>
                    <a:gd name="T4" fmla="*/ 48 w 56"/>
                    <a:gd name="T5" fmla="*/ 8 h 8"/>
                    <a:gd name="T6" fmla="*/ 56 w 56"/>
                    <a:gd name="T7" fmla="*/ 8 h 8"/>
                    <a:gd name="T8" fmla="*/ 24 w 56"/>
                    <a:gd name="T9" fmla="*/ 0 h 8"/>
                    <a:gd name="T10" fmla="*/ 0 w 56"/>
                    <a:gd name="T11" fmla="*/ 8 h 8"/>
                  </a:gdLst>
                  <a:ahLst/>
                  <a:cxnLst>
                    <a:cxn ang="0">
                      <a:pos x="T0" y="T1"/>
                    </a:cxn>
                    <a:cxn ang="0">
                      <a:pos x="T2" y="T3"/>
                    </a:cxn>
                    <a:cxn ang="0">
                      <a:pos x="T4" y="T5"/>
                    </a:cxn>
                    <a:cxn ang="0">
                      <a:pos x="T6" y="T7"/>
                    </a:cxn>
                    <a:cxn ang="0">
                      <a:pos x="T8" y="T9"/>
                    </a:cxn>
                    <a:cxn ang="0">
                      <a:pos x="T10" y="T11"/>
                    </a:cxn>
                  </a:cxnLst>
                  <a:rect l="0" t="0" r="r" b="b"/>
                  <a:pathLst>
                    <a:path w="56" h="8">
                      <a:moveTo>
                        <a:pt x="0" y="8"/>
                      </a:moveTo>
                      <a:lnTo>
                        <a:pt x="40" y="8"/>
                      </a:lnTo>
                      <a:lnTo>
                        <a:pt x="48" y="8"/>
                      </a:lnTo>
                      <a:lnTo>
                        <a:pt x="56" y="8"/>
                      </a:lnTo>
                      <a:lnTo>
                        <a:pt x="24"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45" name="Freeform 204">
                  <a:extLst>
                    <a:ext uri="{FF2B5EF4-FFF2-40B4-BE49-F238E27FC236}">
                      <a16:creationId xmlns:a16="http://schemas.microsoft.com/office/drawing/2014/main" id="{D9744C9E-EF5D-4446-844F-202D0C96EFB9}"/>
                    </a:ext>
                  </a:extLst>
                </p:cNvPr>
                <p:cNvSpPr>
                  <a:spLocks/>
                </p:cNvSpPr>
                <p:nvPr/>
              </p:nvSpPr>
              <p:spPr bwMode="auto">
                <a:xfrm>
                  <a:off x="2958" y="1160"/>
                  <a:ext cx="171" cy="54"/>
                </a:xfrm>
                <a:custGeom>
                  <a:avLst/>
                  <a:gdLst>
                    <a:gd name="T0" fmla="*/ 0 w 136"/>
                    <a:gd name="T1" fmla="*/ 8 h 40"/>
                    <a:gd name="T2" fmla="*/ 8 w 136"/>
                    <a:gd name="T3" fmla="*/ 16 h 40"/>
                    <a:gd name="T4" fmla="*/ 16 w 136"/>
                    <a:gd name="T5" fmla="*/ 24 h 40"/>
                    <a:gd name="T6" fmla="*/ 32 w 136"/>
                    <a:gd name="T7" fmla="*/ 24 h 40"/>
                    <a:gd name="T8" fmla="*/ 24 w 136"/>
                    <a:gd name="T9" fmla="*/ 24 h 40"/>
                    <a:gd name="T10" fmla="*/ 24 w 136"/>
                    <a:gd name="T11" fmla="*/ 32 h 40"/>
                    <a:gd name="T12" fmla="*/ 48 w 136"/>
                    <a:gd name="T13" fmla="*/ 40 h 40"/>
                    <a:gd name="T14" fmla="*/ 64 w 136"/>
                    <a:gd name="T15" fmla="*/ 24 h 40"/>
                    <a:gd name="T16" fmla="*/ 80 w 136"/>
                    <a:gd name="T17" fmla="*/ 16 h 40"/>
                    <a:gd name="T18" fmla="*/ 88 w 136"/>
                    <a:gd name="T19" fmla="*/ 24 h 40"/>
                    <a:gd name="T20" fmla="*/ 88 w 136"/>
                    <a:gd name="T21" fmla="*/ 32 h 40"/>
                    <a:gd name="T22" fmla="*/ 104 w 136"/>
                    <a:gd name="T23" fmla="*/ 32 h 40"/>
                    <a:gd name="T24" fmla="*/ 120 w 136"/>
                    <a:gd name="T25" fmla="*/ 32 h 40"/>
                    <a:gd name="T26" fmla="*/ 64 w 136"/>
                    <a:gd name="T27" fmla="*/ 16 h 40"/>
                    <a:gd name="T28" fmla="*/ 64 w 136"/>
                    <a:gd name="T29" fmla="*/ 8 h 40"/>
                    <a:gd name="T30" fmla="*/ 104 w 136"/>
                    <a:gd name="T31" fmla="*/ 16 h 40"/>
                    <a:gd name="T32" fmla="*/ 136 w 136"/>
                    <a:gd name="T33" fmla="*/ 8 h 40"/>
                    <a:gd name="T34" fmla="*/ 128 w 136"/>
                    <a:gd name="T35" fmla="*/ 0 h 40"/>
                    <a:gd name="T36" fmla="*/ 72 w 136"/>
                    <a:gd name="T37" fmla="*/ 0 h 40"/>
                    <a:gd name="T38" fmla="*/ 40 w 136"/>
                    <a:gd name="T39" fmla="*/ 8 h 40"/>
                    <a:gd name="T40" fmla="*/ 0 w 136"/>
                    <a:gd name="T4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6" h="40">
                      <a:moveTo>
                        <a:pt x="0" y="8"/>
                      </a:moveTo>
                      <a:lnTo>
                        <a:pt x="8" y="16"/>
                      </a:lnTo>
                      <a:lnTo>
                        <a:pt x="16" y="24"/>
                      </a:lnTo>
                      <a:lnTo>
                        <a:pt x="32" y="24"/>
                      </a:lnTo>
                      <a:lnTo>
                        <a:pt x="24" y="24"/>
                      </a:lnTo>
                      <a:lnTo>
                        <a:pt x="24" y="32"/>
                      </a:lnTo>
                      <a:lnTo>
                        <a:pt x="48" y="40"/>
                      </a:lnTo>
                      <a:lnTo>
                        <a:pt x="64" y="24"/>
                      </a:lnTo>
                      <a:lnTo>
                        <a:pt x="80" y="16"/>
                      </a:lnTo>
                      <a:lnTo>
                        <a:pt x="88" y="24"/>
                      </a:lnTo>
                      <a:lnTo>
                        <a:pt x="88" y="32"/>
                      </a:lnTo>
                      <a:lnTo>
                        <a:pt x="104" y="32"/>
                      </a:lnTo>
                      <a:lnTo>
                        <a:pt x="120" y="32"/>
                      </a:lnTo>
                      <a:lnTo>
                        <a:pt x="64" y="16"/>
                      </a:lnTo>
                      <a:lnTo>
                        <a:pt x="64" y="8"/>
                      </a:lnTo>
                      <a:lnTo>
                        <a:pt x="104" y="16"/>
                      </a:lnTo>
                      <a:lnTo>
                        <a:pt x="136" y="8"/>
                      </a:lnTo>
                      <a:lnTo>
                        <a:pt x="128" y="0"/>
                      </a:lnTo>
                      <a:lnTo>
                        <a:pt x="72" y="0"/>
                      </a:lnTo>
                      <a:lnTo>
                        <a:pt x="40"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0" name="Group 205">
                <a:extLst>
                  <a:ext uri="{FF2B5EF4-FFF2-40B4-BE49-F238E27FC236}">
                    <a16:creationId xmlns:a16="http://schemas.microsoft.com/office/drawing/2014/main" id="{9FFAB6F3-1A9A-470F-883B-E428E4A71BF7}"/>
                  </a:ext>
                </a:extLst>
              </p:cNvPr>
              <p:cNvGrpSpPr>
                <a:grpSpLocks/>
              </p:cNvGrpSpPr>
              <p:nvPr/>
            </p:nvGrpSpPr>
            <p:grpSpPr bwMode="auto">
              <a:xfrm>
                <a:off x="1531" y="1408"/>
                <a:ext cx="580" cy="710"/>
                <a:chOff x="2487" y="1892"/>
                <a:chExt cx="1193" cy="1458"/>
              </a:xfrm>
              <a:grpFill/>
            </p:grpSpPr>
            <p:grpSp>
              <p:nvGrpSpPr>
                <p:cNvPr id="282" name="Group 206">
                  <a:extLst>
                    <a:ext uri="{FF2B5EF4-FFF2-40B4-BE49-F238E27FC236}">
                      <a16:creationId xmlns:a16="http://schemas.microsoft.com/office/drawing/2014/main" id="{436870E0-728F-468A-9B01-154A210370D8}"/>
                    </a:ext>
                  </a:extLst>
                </p:cNvPr>
                <p:cNvGrpSpPr>
                  <a:grpSpLocks/>
                </p:cNvGrpSpPr>
                <p:nvPr/>
              </p:nvGrpSpPr>
              <p:grpSpPr bwMode="auto">
                <a:xfrm>
                  <a:off x="2988" y="2360"/>
                  <a:ext cx="372" cy="574"/>
                  <a:chOff x="3308" y="2416"/>
                  <a:chExt cx="296" cy="432"/>
                </a:xfrm>
                <a:grpFill/>
              </p:grpSpPr>
              <p:sp>
                <p:nvSpPr>
                  <p:cNvPr id="337" name="Freeform 207">
                    <a:extLst>
                      <a:ext uri="{FF2B5EF4-FFF2-40B4-BE49-F238E27FC236}">
                        <a16:creationId xmlns:a16="http://schemas.microsoft.com/office/drawing/2014/main" id="{0055C09C-1B2F-4729-90B2-53E33EA3601D}"/>
                      </a:ext>
                    </a:extLst>
                  </p:cNvPr>
                  <p:cNvSpPr>
                    <a:spLocks/>
                  </p:cNvSpPr>
                  <p:nvPr/>
                </p:nvSpPr>
                <p:spPr bwMode="auto">
                  <a:xfrm>
                    <a:off x="3308" y="2416"/>
                    <a:ext cx="32" cy="24"/>
                  </a:xfrm>
                  <a:custGeom>
                    <a:avLst/>
                    <a:gdLst>
                      <a:gd name="T0" fmla="*/ 0 w 32"/>
                      <a:gd name="T1" fmla="*/ 0 h 24"/>
                      <a:gd name="T2" fmla="*/ 16 w 32"/>
                      <a:gd name="T3" fmla="*/ 24 h 24"/>
                      <a:gd name="T4" fmla="*/ 32 w 32"/>
                      <a:gd name="T5" fmla="*/ 16 h 24"/>
                      <a:gd name="T6" fmla="*/ 32 w 32"/>
                      <a:gd name="T7" fmla="*/ 8 h 24"/>
                      <a:gd name="T8" fmla="*/ 16 w 32"/>
                      <a:gd name="T9" fmla="*/ 8 h 24"/>
                      <a:gd name="T10" fmla="*/ 16 w 32"/>
                      <a:gd name="T11" fmla="*/ 0 h 24"/>
                      <a:gd name="T12" fmla="*/ 0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0"/>
                        </a:moveTo>
                        <a:lnTo>
                          <a:pt x="16" y="24"/>
                        </a:lnTo>
                        <a:lnTo>
                          <a:pt x="32" y="16"/>
                        </a:lnTo>
                        <a:lnTo>
                          <a:pt x="32" y="8"/>
                        </a:lnTo>
                        <a:lnTo>
                          <a:pt x="16"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8" name="Freeform 208">
                    <a:extLst>
                      <a:ext uri="{FF2B5EF4-FFF2-40B4-BE49-F238E27FC236}">
                        <a16:creationId xmlns:a16="http://schemas.microsoft.com/office/drawing/2014/main" id="{CE2320B7-1458-4348-ABF9-2E480D09B3E9}"/>
                      </a:ext>
                    </a:extLst>
                  </p:cNvPr>
                  <p:cNvSpPr>
                    <a:spLocks/>
                  </p:cNvSpPr>
                  <p:nvPr/>
                </p:nvSpPr>
                <p:spPr bwMode="auto">
                  <a:xfrm>
                    <a:off x="3556" y="2624"/>
                    <a:ext cx="40" cy="48"/>
                  </a:xfrm>
                  <a:custGeom>
                    <a:avLst/>
                    <a:gdLst>
                      <a:gd name="T0" fmla="*/ 0 w 40"/>
                      <a:gd name="T1" fmla="*/ 40 h 48"/>
                      <a:gd name="T2" fmla="*/ 8 w 40"/>
                      <a:gd name="T3" fmla="*/ 48 h 48"/>
                      <a:gd name="T4" fmla="*/ 8 w 40"/>
                      <a:gd name="T5" fmla="*/ 40 h 48"/>
                      <a:gd name="T6" fmla="*/ 24 w 40"/>
                      <a:gd name="T7" fmla="*/ 48 h 48"/>
                      <a:gd name="T8" fmla="*/ 32 w 40"/>
                      <a:gd name="T9" fmla="*/ 40 h 48"/>
                      <a:gd name="T10" fmla="*/ 24 w 40"/>
                      <a:gd name="T11" fmla="*/ 40 h 48"/>
                      <a:gd name="T12" fmla="*/ 40 w 40"/>
                      <a:gd name="T13" fmla="*/ 16 h 48"/>
                      <a:gd name="T14" fmla="*/ 32 w 40"/>
                      <a:gd name="T15" fmla="*/ 8 h 48"/>
                      <a:gd name="T16" fmla="*/ 24 w 40"/>
                      <a:gd name="T17" fmla="*/ 0 h 48"/>
                      <a:gd name="T18" fmla="*/ 8 w 40"/>
                      <a:gd name="T19" fmla="*/ 8 h 48"/>
                      <a:gd name="T20" fmla="*/ 0 w 40"/>
                      <a:gd name="T21"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8">
                        <a:moveTo>
                          <a:pt x="0" y="40"/>
                        </a:moveTo>
                        <a:lnTo>
                          <a:pt x="8" y="48"/>
                        </a:lnTo>
                        <a:lnTo>
                          <a:pt x="8" y="40"/>
                        </a:lnTo>
                        <a:lnTo>
                          <a:pt x="24" y="48"/>
                        </a:lnTo>
                        <a:lnTo>
                          <a:pt x="32" y="40"/>
                        </a:lnTo>
                        <a:lnTo>
                          <a:pt x="24" y="40"/>
                        </a:lnTo>
                        <a:lnTo>
                          <a:pt x="40" y="16"/>
                        </a:lnTo>
                        <a:lnTo>
                          <a:pt x="32" y="8"/>
                        </a:lnTo>
                        <a:lnTo>
                          <a:pt x="24" y="0"/>
                        </a:lnTo>
                        <a:lnTo>
                          <a:pt x="8" y="8"/>
                        </a:lnTo>
                        <a:lnTo>
                          <a:pt x="0"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9" name="Freeform 209">
                    <a:extLst>
                      <a:ext uri="{FF2B5EF4-FFF2-40B4-BE49-F238E27FC236}">
                        <a16:creationId xmlns:a16="http://schemas.microsoft.com/office/drawing/2014/main" id="{093F53AA-0CA4-4D34-B1DB-5B79B72579A3}"/>
                      </a:ext>
                    </a:extLst>
                  </p:cNvPr>
                  <p:cNvSpPr>
                    <a:spLocks/>
                  </p:cNvSpPr>
                  <p:nvPr/>
                </p:nvSpPr>
                <p:spPr bwMode="auto">
                  <a:xfrm>
                    <a:off x="3524" y="2680"/>
                    <a:ext cx="24" cy="80"/>
                  </a:xfrm>
                  <a:custGeom>
                    <a:avLst/>
                    <a:gdLst>
                      <a:gd name="T0" fmla="*/ 0 w 24"/>
                      <a:gd name="T1" fmla="*/ 40 h 80"/>
                      <a:gd name="T2" fmla="*/ 16 w 24"/>
                      <a:gd name="T3" fmla="*/ 64 h 80"/>
                      <a:gd name="T4" fmla="*/ 16 w 24"/>
                      <a:gd name="T5" fmla="*/ 80 h 80"/>
                      <a:gd name="T6" fmla="*/ 24 w 24"/>
                      <a:gd name="T7" fmla="*/ 80 h 80"/>
                      <a:gd name="T8" fmla="*/ 24 w 24"/>
                      <a:gd name="T9" fmla="*/ 56 h 80"/>
                      <a:gd name="T10" fmla="*/ 8 w 24"/>
                      <a:gd name="T11" fmla="*/ 48 h 80"/>
                      <a:gd name="T12" fmla="*/ 16 w 24"/>
                      <a:gd name="T13" fmla="*/ 40 h 80"/>
                      <a:gd name="T14" fmla="*/ 0 w 24"/>
                      <a:gd name="T15" fmla="*/ 0 h 80"/>
                      <a:gd name="T16" fmla="*/ 0 w 24"/>
                      <a:gd name="T17" fmla="*/ 8 h 80"/>
                      <a:gd name="T18" fmla="*/ 0 w 24"/>
                      <a:gd name="T19"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80">
                        <a:moveTo>
                          <a:pt x="0" y="40"/>
                        </a:moveTo>
                        <a:lnTo>
                          <a:pt x="16" y="64"/>
                        </a:lnTo>
                        <a:lnTo>
                          <a:pt x="16" y="80"/>
                        </a:lnTo>
                        <a:lnTo>
                          <a:pt x="24" y="80"/>
                        </a:lnTo>
                        <a:lnTo>
                          <a:pt x="24" y="56"/>
                        </a:lnTo>
                        <a:lnTo>
                          <a:pt x="8" y="48"/>
                        </a:lnTo>
                        <a:lnTo>
                          <a:pt x="16" y="40"/>
                        </a:lnTo>
                        <a:lnTo>
                          <a:pt x="0" y="0"/>
                        </a:lnTo>
                        <a:lnTo>
                          <a:pt x="0" y="8"/>
                        </a:lnTo>
                        <a:lnTo>
                          <a:pt x="0"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40" name="Freeform 210">
                    <a:extLst>
                      <a:ext uri="{FF2B5EF4-FFF2-40B4-BE49-F238E27FC236}">
                        <a16:creationId xmlns:a16="http://schemas.microsoft.com/office/drawing/2014/main" id="{B5FD4121-0149-4C25-A2F3-9FC23E35FFC6}"/>
                      </a:ext>
                    </a:extLst>
                  </p:cNvPr>
                  <p:cNvSpPr>
                    <a:spLocks/>
                  </p:cNvSpPr>
                  <p:nvPr/>
                </p:nvSpPr>
                <p:spPr bwMode="auto">
                  <a:xfrm>
                    <a:off x="3588" y="2776"/>
                    <a:ext cx="16" cy="72"/>
                  </a:xfrm>
                  <a:custGeom>
                    <a:avLst/>
                    <a:gdLst>
                      <a:gd name="T0" fmla="*/ 0 w 16"/>
                      <a:gd name="T1" fmla="*/ 40 h 72"/>
                      <a:gd name="T2" fmla="*/ 8 w 16"/>
                      <a:gd name="T3" fmla="*/ 56 h 72"/>
                      <a:gd name="T4" fmla="*/ 16 w 16"/>
                      <a:gd name="T5" fmla="*/ 72 h 72"/>
                      <a:gd name="T6" fmla="*/ 8 w 16"/>
                      <a:gd name="T7" fmla="*/ 48 h 72"/>
                      <a:gd name="T8" fmla="*/ 16 w 16"/>
                      <a:gd name="T9" fmla="*/ 32 h 72"/>
                      <a:gd name="T10" fmla="*/ 8 w 16"/>
                      <a:gd name="T11" fmla="*/ 8 h 72"/>
                      <a:gd name="T12" fmla="*/ 0 w 16"/>
                      <a:gd name="T13" fmla="*/ 0 h 72"/>
                      <a:gd name="T14" fmla="*/ 8 w 16"/>
                      <a:gd name="T15" fmla="*/ 32 h 72"/>
                      <a:gd name="T16" fmla="*/ 0 w 16"/>
                      <a:gd name="T17"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2">
                        <a:moveTo>
                          <a:pt x="0" y="40"/>
                        </a:moveTo>
                        <a:lnTo>
                          <a:pt x="8" y="56"/>
                        </a:lnTo>
                        <a:lnTo>
                          <a:pt x="16" y="72"/>
                        </a:lnTo>
                        <a:lnTo>
                          <a:pt x="8" y="48"/>
                        </a:lnTo>
                        <a:lnTo>
                          <a:pt x="16" y="32"/>
                        </a:lnTo>
                        <a:lnTo>
                          <a:pt x="8" y="8"/>
                        </a:lnTo>
                        <a:lnTo>
                          <a:pt x="0" y="0"/>
                        </a:lnTo>
                        <a:lnTo>
                          <a:pt x="8" y="32"/>
                        </a:lnTo>
                        <a:lnTo>
                          <a:pt x="0"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283" name="Freeform 211">
                  <a:extLst>
                    <a:ext uri="{FF2B5EF4-FFF2-40B4-BE49-F238E27FC236}">
                      <a16:creationId xmlns:a16="http://schemas.microsoft.com/office/drawing/2014/main" id="{5607F0ED-D73C-42BE-AC5F-5CA4700FC28C}"/>
                    </a:ext>
                  </a:extLst>
                </p:cNvPr>
                <p:cNvSpPr>
                  <a:spLocks/>
                </p:cNvSpPr>
                <p:nvPr/>
              </p:nvSpPr>
              <p:spPr bwMode="auto">
                <a:xfrm>
                  <a:off x="2526" y="2391"/>
                  <a:ext cx="121" cy="107"/>
                </a:xfrm>
                <a:custGeom>
                  <a:avLst/>
                  <a:gdLst>
                    <a:gd name="T0" fmla="*/ 80 w 96"/>
                    <a:gd name="T1" fmla="*/ 80 h 80"/>
                    <a:gd name="T2" fmla="*/ 88 w 96"/>
                    <a:gd name="T3" fmla="*/ 72 h 80"/>
                    <a:gd name="T4" fmla="*/ 88 w 96"/>
                    <a:gd name="T5" fmla="*/ 64 h 80"/>
                    <a:gd name="T6" fmla="*/ 96 w 96"/>
                    <a:gd name="T7" fmla="*/ 64 h 80"/>
                    <a:gd name="T8" fmla="*/ 88 w 96"/>
                    <a:gd name="T9" fmla="*/ 48 h 80"/>
                    <a:gd name="T10" fmla="*/ 88 w 96"/>
                    <a:gd name="T11" fmla="*/ 32 h 80"/>
                    <a:gd name="T12" fmla="*/ 72 w 96"/>
                    <a:gd name="T13" fmla="*/ 0 h 80"/>
                    <a:gd name="T14" fmla="*/ 56 w 96"/>
                    <a:gd name="T15" fmla="*/ 8 h 80"/>
                    <a:gd name="T16" fmla="*/ 48 w 96"/>
                    <a:gd name="T17" fmla="*/ 0 h 80"/>
                    <a:gd name="T18" fmla="*/ 16 w 96"/>
                    <a:gd name="T19" fmla="*/ 0 h 80"/>
                    <a:gd name="T20" fmla="*/ 16 w 96"/>
                    <a:gd name="T21" fmla="*/ 16 h 80"/>
                    <a:gd name="T22" fmla="*/ 0 w 96"/>
                    <a:gd name="T23" fmla="*/ 16 h 80"/>
                    <a:gd name="T24" fmla="*/ 0 w 96"/>
                    <a:gd name="T25" fmla="*/ 24 h 80"/>
                    <a:gd name="T26" fmla="*/ 16 w 96"/>
                    <a:gd name="T27" fmla="*/ 48 h 80"/>
                    <a:gd name="T28" fmla="*/ 32 w 96"/>
                    <a:gd name="T29" fmla="*/ 40 h 80"/>
                    <a:gd name="T30" fmla="*/ 48 w 96"/>
                    <a:gd name="T31" fmla="*/ 40 h 80"/>
                    <a:gd name="T32" fmla="*/ 56 w 96"/>
                    <a:gd name="T33" fmla="*/ 56 h 80"/>
                    <a:gd name="T34" fmla="*/ 56 w 96"/>
                    <a:gd name="T35" fmla="*/ 64 h 80"/>
                    <a:gd name="T36" fmla="*/ 64 w 96"/>
                    <a:gd name="T37" fmla="*/ 64 h 80"/>
                    <a:gd name="T38" fmla="*/ 72 w 96"/>
                    <a:gd name="T39" fmla="*/ 80 h 80"/>
                    <a:gd name="T40" fmla="*/ 80 w 96"/>
                    <a:gd name="T4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80">
                      <a:moveTo>
                        <a:pt x="80" y="80"/>
                      </a:moveTo>
                      <a:lnTo>
                        <a:pt x="88" y="72"/>
                      </a:lnTo>
                      <a:lnTo>
                        <a:pt x="88" y="64"/>
                      </a:lnTo>
                      <a:lnTo>
                        <a:pt x="96" y="64"/>
                      </a:lnTo>
                      <a:lnTo>
                        <a:pt x="88" y="48"/>
                      </a:lnTo>
                      <a:lnTo>
                        <a:pt x="88" y="32"/>
                      </a:lnTo>
                      <a:lnTo>
                        <a:pt x="72" y="0"/>
                      </a:lnTo>
                      <a:lnTo>
                        <a:pt x="56" y="8"/>
                      </a:lnTo>
                      <a:lnTo>
                        <a:pt x="48" y="0"/>
                      </a:lnTo>
                      <a:lnTo>
                        <a:pt x="16" y="0"/>
                      </a:lnTo>
                      <a:lnTo>
                        <a:pt x="16" y="16"/>
                      </a:lnTo>
                      <a:lnTo>
                        <a:pt x="0" y="16"/>
                      </a:lnTo>
                      <a:lnTo>
                        <a:pt x="0" y="24"/>
                      </a:lnTo>
                      <a:lnTo>
                        <a:pt x="16" y="48"/>
                      </a:lnTo>
                      <a:lnTo>
                        <a:pt x="32" y="40"/>
                      </a:lnTo>
                      <a:lnTo>
                        <a:pt x="48" y="40"/>
                      </a:lnTo>
                      <a:lnTo>
                        <a:pt x="56" y="56"/>
                      </a:lnTo>
                      <a:lnTo>
                        <a:pt x="56" y="64"/>
                      </a:lnTo>
                      <a:lnTo>
                        <a:pt x="64" y="64"/>
                      </a:lnTo>
                      <a:lnTo>
                        <a:pt x="72" y="80"/>
                      </a:lnTo>
                      <a:lnTo>
                        <a:pt x="80" y="8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4" name="Freeform 212">
                  <a:extLst>
                    <a:ext uri="{FF2B5EF4-FFF2-40B4-BE49-F238E27FC236}">
                      <a16:creationId xmlns:a16="http://schemas.microsoft.com/office/drawing/2014/main" id="{8666AC4D-9226-453F-8654-0B0879213680}"/>
                    </a:ext>
                  </a:extLst>
                </p:cNvPr>
                <p:cNvSpPr>
                  <a:spLocks/>
                </p:cNvSpPr>
                <p:nvPr/>
              </p:nvSpPr>
              <p:spPr bwMode="auto">
                <a:xfrm>
                  <a:off x="2978" y="2541"/>
                  <a:ext cx="321" cy="372"/>
                </a:xfrm>
                <a:custGeom>
                  <a:avLst/>
                  <a:gdLst>
                    <a:gd name="T0" fmla="*/ 144 w 256"/>
                    <a:gd name="T1" fmla="*/ 8 h 280"/>
                    <a:gd name="T2" fmla="*/ 136 w 256"/>
                    <a:gd name="T3" fmla="*/ 16 h 280"/>
                    <a:gd name="T4" fmla="*/ 112 w 256"/>
                    <a:gd name="T5" fmla="*/ 8 h 280"/>
                    <a:gd name="T6" fmla="*/ 104 w 256"/>
                    <a:gd name="T7" fmla="*/ 0 h 280"/>
                    <a:gd name="T8" fmla="*/ 96 w 256"/>
                    <a:gd name="T9" fmla="*/ 0 h 280"/>
                    <a:gd name="T10" fmla="*/ 88 w 256"/>
                    <a:gd name="T11" fmla="*/ 24 h 280"/>
                    <a:gd name="T12" fmla="*/ 80 w 256"/>
                    <a:gd name="T13" fmla="*/ 48 h 280"/>
                    <a:gd name="T14" fmla="*/ 72 w 256"/>
                    <a:gd name="T15" fmla="*/ 88 h 280"/>
                    <a:gd name="T16" fmla="*/ 56 w 256"/>
                    <a:gd name="T17" fmla="*/ 112 h 280"/>
                    <a:gd name="T18" fmla="*/ 48 w 256"/>
                    <a:gd name="T19" fmla="*/ 136 h 280"/>
                    <a:gd name="T20" fmla="*/ 32 w 256"/>
                    <a:gd name="T21" fmla="*/ 152 h 280"/>
                    <a:gd name="T22" fmla="*/ 24 w 256"/>
                    <a:gd name="T23" fmla="*/ 144 h 280"/>
                    <a:gd name="T24" fmla="*/ 16 w 256"/>
                    <a:gd name="T25" fmla="*/ 152 h 280"/>
                    <a:gd name="T26" fmla="*/ 8 w 256"/>
                    <a:gd name="T27" fmla="*/ 152 h 280"/>
                    <a:gd name="T28" fmla="*/ 0 w 256"/>
                    <a:gd name="T29" fmla="*/ 152 h 280"/>
                    <a:gd name="T30" fmla="*/ 0 w 256"/>
                    <a:gd name="T31" fmla="*/ 168 h 280"/>
                    <a:gd name="T32" fmla="*/ 0 w 256"/>
                    <a:gd name="T33" fmla="*/ 176 h 280"/>
                    <a:gd name="T34" fmla="*/ 16 w 256"/>
                    <a:gd name="T35" fmla="*/ 168 h 280"/>
                    <a:gd name="T36" fmla="*/ 48 w 256"/>
                    <a:gd name="T37" fmla="*/ 168 h 280"/>
                    <a:gd name="T38" fmla="*/ 56 w 256"/>
                    <a:gd name="T39" fmla="*/ 168 h 280"/>
                    <a:gd name="T40" fmla="*/ 64 w 256"/>
                    <a:gd name="T41" fmla="*/ 192 h 280"/>
                    <a:gd name="T42" fmla="*/ 72 w 256"/>
                    <a:gd name="T43" fmla="*/ 200 h 280"/>
                    <a:gd name="T44" fmla="*/ 96 w 256"/>
                    <a:gd name="T45" fmla="*/ 200 h 280"/>
                    <a:gd name="T46" fmla="*/ 96 w 256"/>
                    <a:gd name="T47" fmla="*/ 184 h 280"/>
                    <a:gd name="T48" fmla="*/ 112 w 256"/>
                    <a:gd name="T49" fmla="*/ 184 h 280"/>
                    <a:gd name="T50" fmla="*/ 128 w 256"/>
                    <a:gd name="T51" fmla="*/ 192 h 280"/>
                    <a:gd name="T52" fmla="*/ 128 w 256"/>
                    <a:gd name="T53" fmla="*/ 224 h 280"/>
                    <a:gd name="T54" fmla="*/ 136 w 256"/>
                    <a:gd name="T55" fmla="*/ 240 h 280"/>
                    <a:gd name="T56" fmla="*/ 128 w 256"/>
                    <a:gd name="T57" fmla="*/ 248 h 280"/>
                    <a:gd name="T58" fmla="*/ 160 w 256"/>
                    <a:gd name="T59" fmla="*/ 240 h 280"/>
                    <a:gd name="T60" fmla="*/ 184 w 256"/>
                    <a:gd name="T61" fmla="*/ 256 h 280"/>
                    <a:gd name="T62" fmla="*/ 192 w 256"/>
                    <a:gd name="T63" fmla="*/ 256 h 280"/>
                    <a:gd name="T64" fmla="*/ 216 w 256"/>
                    <a:gd name="T65" fmla="*/ 272 h 280"/>
                    <a:gd name="T66" fmla="*/ 232 w 256"/>
                    <a:gd name="T67" fmla="*/ 280 h 280"/>
                    <a:gd name="T68" fmla="*/ 232 w 256"/>
                    <a:gd name="T69" fmla="*/ 264 h 280"/>
                    <a:gd name="T70" fmla="*/ 224 w 256"/>
                    <a:gd name="T71" fmla="*/ 264 h 280"/>
                    <a:gd name="T72" fmla="*/ 216 w 256"/>
                    <a:gd name="T73" fmla="*/ 256 h 280"/>
                    <a:gd name="T74" fmla="*/ 224 w 256"/>
                    <a:gd name="T75" fmla="*/ 216 h 280"/>
                    <a:gd name="T76" fmla="*/ 224 w 256"/>
                    <a:gd name="T77" fmla="*/ 208 h 280"/>
                    <a:gd name="T78" fmla="*/ 240 w 256"/>
                    <a:gd name="T79" fmla="*/ 200 h 280"/>
                    <a:gd name="T80" fmla="*/ 248 w 256"/>
                    <a:gd name="T81" fmla="*/ 200 h 280"/>
                    <a:gd name="T82" fmla="*/ 232 w 256"/>
                    <a:gd name="T83" fmla="*/ 176 h 280"/>
                    <a:gd name="T84" fmla="*/ 232 w 256"/>
                    <a:gd name="T85" fmla="*/ 144 h 280"/>
                    <a:gd name="T86" fmla="*/ 232 w 256"/>
                    <a:gd name="T87" fmla="*/ 128 h 280"/>
                    <a:gd name="T88" fmla="*/ 224 w 256"/>
                    <a:gd name="T89" fmla="*/ 120 h 280"/>
                    <a:gd name="T90" fmla="*/ 224 w 256"/>
                    <a:gd name="T91" fmla="*/ 112 h 280"/>
                    <a:gd name="T92" fmla="*/ 232 w 256"/>
                    <a:gd name="T93" fmla="*/ 96 h 280"/>
                    <a:gd name="T94" fmla="*/ 240 w 256"/>
                    <a:gd name="T95" fmla="*/ 72 h 280"/>
                    <a:gd name="T96" fmla="*/ 248 w 256"/>
                    <a:gd name="T97" fmla="*/ 56 h 280"/>
                    <a:gd name="T98" fmla="*/ 256 w 256"/>
                    <a:gd name="T99" fmla="*/ 48 h 280"/>
                    <a:gd name="T100" fmla="*/ 248 w 256"/>
                    <a:gd name="T101" fmla="*/ 40 h 280"/>
                    <a:gd name="T102" fmla="*/ 248 w 256"/>
                    <a:gd name="T103" fmla="*/ 24 h 280"/>
                    <a:gd name="T104" fmla="*/ 232 w 256"/>
                    <a:gd name="T105" fmla="*/ 8 h 280"/>
                    <a:gd name="T106" fmla="*/ 216 w 256"/>
                    <a:gd name="T107" fmla="*/ 8 h 280"/>
                    <a:gd name="T108" fmla="*/ 208 w 256"/>
                    <a:gd name="T109" fmla="*/ 0 h 280"/>
                    <a:gd name="T110" fmla="*/ 144 w 256"/>
                    <a:gd name="T111" fmla="*/ 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280">
                      <a:moveTo>
                        <a:pt x="144" y="8"/>
                      </a:moveTo>
                      <a:lnTo>
                        <a:pt x="136" y="16"/>
                      </a:lnTo>
                      <a:lnTo>
                        <a:pt x="112" y="8"/>
                      </a:lnTo>
                      <a:lnTo>
                        <a:pt x="104" y="0"/>
                      </a:lnTo>
                      <a:lnTo>
                        <a:pt x="96" y="0"/>
                      </a:lnTo>
                      <a:lnTo>
                        <a:pt x="88" y="24"/>
                      </a:lnTo>
                      <a:lnTo>
                        <a:pt x="80" y="48"/>
                      </a:lnTo>
                      <a:lnTo>
                        <a:pt x="72" y="88"/>
                      </a:lnTo>
                      <a:lnTo>
                        <a:pt x="56" y="112"/>
                      </a:lnTo>
                      <a:lnTo>
                        <a:pt x="48" y="136"/>
                      </a:lnTo>
                      <a:lnTo>
                        <a:pt x="32" y="152"/>
                      </a:lnTo>
                      <a:lnTo>
                        <a:pt x="24" y="144"/>
                      </a:lnTo>
                      <a:lnTo>
                        <a:pt x="16" y="152"/>
                      </a:lnTo>
                      <a:lnTo>
                        <a:pt x="8" y="152"/>
                      </a:lnTo>
                      <a:lnTo>
                        <a:pt x="0" y="152"/>
                      </a:lnTo>
                      <a:lnTo>
                        <a:pt x="0" y="168"/>
                      </a:lnTo>
                      <a:lnTo>
                        <a:pt x="0" y="176"/>
                      </a:lnTo>
                      <a:lnTo>
                        <a:pt x="16" y="168"/>
                      </a:lnTo>
                      <a:lnTo>
                        <a:pt x="48" y="168"/>
                      </a:lnTo>
                      <a:lnTo>
                        <a:pt x="56" y="168"/>
                      </a:lnTo>
                      <a:lnTo>
                        <a:pt x="64" y="192"/>
                      </a:lnTo>
                      <a:lnTo>
                        <a:pt x="72" y="200"/>
                      </a:lnTo>
                      <a:lnTo>
                        <a:pt x="96" y="200"/>
                      </a:lnTo>
                      <a:lnTo>
                        <a:pt x="96" y="184"/>
                      </a:lnTo>
                      <a:lnTo>
                        <a:pt x="112" y="184"/>
                      </a:lnTo>
                      <a:lnTo>
                        <a:pt x="128" y="192"/>
                      </a:lnTo>
                      <a:lnTo>
                        <a:pt x="128" y="224"/>
                      </a:lnTo>
                      <a:lnTo>
                        <a:pt x="136" y="240"/>
                      </a:lnTo>
                      <a:lnTo>
                        <a:pt x="128" y="248"/>
                      </a:lnTo>
                      <a:lnTo>
                        <a:pt x="160" y="240"/>
                      </a:lnTo>
                      <a:lnTo>
                        <a:pt x="184" y="256"/>
                      </a:lnTo>
                      <a:lnTo>
                        <a:pt x="192" y="256"/>
                      </a:lnTo>
                      <a:lnTo>
                        <a:pt x="216" y="272"/>
                      </a:lnTo>
                      <a:lnTo>
                        <a:pt x="232" y="280"/>
                      </a:lnTo>
                      <a:lnTo>
                        <a:pt x="232" y="264"/>
                      </a:lnTo>
                      <a:lnTo>
                        <a:pt x="224" y="264"/>
                      </a:lnTo>
                      <a:lnTo>
                        <a:pt x="216" y="256"/>
                      </a:lnTo>
                      <a:lnTo>
                        <a:pt x="224" y="216"/>
                      </a:lnTo>
                      <a:lnTo>
                        <a:pt x="224" y="208"/>
                      </a:lnTo>
                      <a:lnTo>
                        <a:pt x="240" y="200"/>
                      </a:lnTo>
                      <a:lnTo>
                        <a:pt x="248" y="200"/>
                      </a:lnTo>
                      <a:lnTo>
                        <a:pt x="232" y="176"/>
                      </a:lnTo>
                      <a:lnTo>
                        <a:pt x="232" y="144"/>
                      </a:lnTo>
                      <a:lnTo>
                        <a:pt x="232" y="128"/>
                      </a:lnTo>
                      <a:lnTo>
                        <a:pt x="224" y="120"/>
                      </a:lnTo>
                      <a:lnTo>
                        <a:pt x="224" y="112"/>
                      </a:lnTo>
                      <a:lnTo>
                        <a:pt x="232" y="96"/>
                      </a:lnTo>
                      <a:lnTo>
                        <a:pt x="240" y="72"/>
                      </a:lnTo>
                      <a:lnTo>
                        <a:pt x="248" y="56"/>
                      </a:lnTo>
                      <a:lnTo>
                        <a:pt x="256" y="48"/>
                      </a:lnTo>
                      <a:lnTo>
                        <a:pt x="248" y="40"/>
                      </a:lnTo>
                      <a:lnTo>
                        <a:pt x="248" y="24"/>
                      </a:lnTo>
                      <a:lnTo>
                        <a:pt x="232" y="8"/>
                      </a:lnTo>
                      <a:lnTo>
                        <a:pt x="216" y="8"/>
                      </a:lnTo>
                      <a:lnTo>
                        <a:pt x="208" y="0"/>
                      </a:lnTo>
                      <a:lnTo>
                        <a:pt x="144"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5" name="Freeform 213">
                  <a:extLst>
                    <a:ext uri="{FF2B5EF4-FFF2-40B4-BE49-F238E27FC236}">
                      <a16:creationId xmlns:a16="http://schemas.microsoft.com/office/drawing/2014/main" id="{2FCBBB21-C3A3-472D-AD76-5F2F5D42402D}"/>
                    </a:ext>
                  </a:extLst>
                </p:cNvPr>
                <p:cNvSpPr>
                  <a:spLocks/>
                </p:cNvSpPr>
                <p:nvPr/>
              </p:nvSpPr>
              <p:spPr bwMode="auto">
                <a:xfrm>
                  <a:off x="3019" y="2424"/>
                  <a:ext cx="221" cy="159"/>
                </a:xfrm>
                <a:custGeom>
                  <a:avLst/>
                  <a:gdLst>
                    <a:gd name="T0" fmla="*/ 0 w 176"/>
                    <a:gd name="T1" fmla="*/ 96 h 120"/>
                    <a:gd name="T2" fmla="*/ 0 w 176"/>
                    <a:gd name="T3" fmla="*/ 80 h 120"/>
                    <a:gd name="T4" fmla="*/ 8 w 176"/>
                    <a:gd name="T5" fmla="*/ 56 h 120"/>
                    <a:gd name="T6" fmla="*/ 48 w 176"/>
                    <a:gd name="T7" fmla="*/ 48 h 120"/>
                    <a:gd name="T8" fmla="*/ 56 w 176"/>
                    <a:gd name="T9" fmla="*/ 40 h 120"/>
                    <a:gd name="T10" fmla="*/ 56 w 176"/>
                    <a:gd name="T11" fmla="*/ 32 h 120"/>
                    <a:gd name="T12" fmla="*/ 80 w 176"/>
                    <a:gd name="T13" fmla="*/ 24 h 120"/>
                    <a:gd name="T14" fmla="*/ 96 w 176"/>
                    <a:gd name="T15" fmla="*/ 8 h 120"/>
                    <a:gd name="T16" fmla="*/ 104 w 176"/>
                    <a:gd name="T17" fmla="*/ 0 h 120"/>
                    <a:gd name="T18" fmla="*/ 120 w 176"/>
                    <a:gd name="T19" fmla="*/ 16 h 120"/>
                    <a:gd name="T20" fmla="*/ 120 w 176"/>
                    <a:gd name="T21" fmla="*/ 32 h 120"/>
                    <a:gd name="T22" fmla="*/ 136 w 176"/>
                    <a:gd name="T23" fmla="*/ 40 h 120"/>
                    <a:gd name="T24" fmla="*/ 176 w 176"/>
                    <a:gd name="T25" fmla="*/ 88 h 120"/>
                    <a:gd name="T26" fmla="*/ 112 w 176"/>
                    <a:gd name="T27" fmla="*/ 96 h 120"/>
                    <a:gd name="T28" fmla="*/ 104 w 176"/>
                    <a:gd name="T29" fmla="*/ 104 h 120"/>
                    <a:gd name="T30" fmla="*/ 80 w 176"/>
                    <a:gd name="T31" fmla="*/ 96 h 120"/>
                    <a:gd name="T32" fmla="*/ 72 w 176"/>
                    <a:gd name="T33" fmla="*/ 88 h 120"/>
                    <a:gd name="T34" fmla="*/ 64 w 176"/>
                    <a:gd name="T35" fmla="*/ 88 h 120"/>
                    <a:gd name="T36" fmla="*/ 56 w 176"/>
                    <a:gd name="T37" fmla="*/ 112 h 120"/>
                    <a:gd name="T38" fmla="*/ 40 w 176"/>
                    <a:gd name="T39" fmla="*/ 112 h 120"/>
                    <a:gd name="T40" fmla="*/ 32 w 176"/>
                    <a:gd name="T41" fmla="*/ 112 h 120"/>
                    <a:gd name="T42" fmla="*/ 24 w 176"/>
                    <a:gd name="T43" fmla="*/ 112 h 120"/>
                    <a:gd name="T44" fmla="*/ 16 w 176"/>
                    <a:gd name="T45" fmla="*/ 120 h 120"/>
                    <a:gd name="T46" fmla="*/ 0 w 176"/>
                    <a:gd name="T47" fmla="*/ 9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6" h="120">
                      <a:moveTo>
                        <a:pt x="0" y="96"/>
                      </a:moveTo>
                      <a:lnTo>
                        <a:pt x="0" y="80"/>
                      </a:lnTo>
                      <a:lnTo>
                        <a:pt x="8" y="56"/>
                      </a:lnTo>
                      <a:lnTo>
                        <a:pt x="48" y="48"/>
                      </a:lnTo>
                      <a:lnTo>
                        <a:pt x="56" y="40"/>
                      </a:lnTo>
                      <a:lnTo>
                        <a:pt x="56" y="32"/>
                      </a:lnTo>
                      <a:lnTo>
                        <a:pt x="80" y="24"/>
                      </a:lnTo>
                      <a:lnTo>
                        <a:pt x="96" y="8"/>
                      </a:lnTo>
                      <a:lnTo>
                        <a:pt x="104" y="0"/>
                      </a:lnTo>
                      <a:lnTo>
                        <a:pt x="120" y="16"/>
                      </a:lnTo>
                      <a:lnTo>
                        <a:pt x="120" y="32"/>
                      </a:lnTo>
                      <a:lnTo>
                        <a:pt x="136" y="40"/>
                      </a:lnTo>
                      <a:lnTo>
                        <a:pt x="176" y="88"/>
                      </a:lnTo>
                      <a:lnTo>
                        <a:pt x="112" y="96"/>
                      </a:lnTo>
                      <a:lnTo>
                        <a:pt x="104" y="104"/>
                      </a:lnTo>
                      <a:lnTo>
                        <a:pt x="80" y="96"/>
                      </a:lnTo>
                      <a:lnTo>
                        <a:pt x="72" y="88"/>
                      </a:lnTo>
                      <a:lnTo>
                        <a:pt x="64" y="88"/>
                      </a:lnTo>
                      <a:lnTo>
                        <a:pt x="56" y="112"/>
                      </a:lnTo>
                      <a:lnTo>
                        <a:pt x="40" y="112"/>
                      </a:lnTo>
                      <a:lnTo>
                        <a:pt x="32" y="112"/>
                      </a:lnTo>
                      <a:lnTo>
                        <a:pt x="24" y="112"/>
                      </a:lnTo>
                      <a:lnTo>
                        <a:pt x="16" y="120"/>
                      </a:lnTo>
                      <a:lnTo>
                        <a:pt x="0" y="9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6" name="Freeform 214">
                  <a:extLst>
                    <a:ext uri="{FF2B5EF4-FFF2-40B4-BE49-F238E27FC236}">
                      <a16:creationId xmlns:a16="http://schemas.microsoft.com/office/drawing/2014/main" id="{9E6F0E07-0F69-4A98-BA56-8355A22E48DE}"/>
                    </a:ext>
                  </a:extLst>
                </p:cNvPr>
                <p:cNvSpPr>
                  <a:spLocks/>
                </p:cNvSpPr>
                <p:nvPr/>
              </p:nvSpPr>
              <p:spPr bwMode="auto">
                <a:xfrm>
                  <a:off x="3330" y="2349"/>
                  <a:ext cx="239" cy="224"/>
                </a:xfrm>
                <a:custGeom>
                  <a:avLst/>
                  <a:gdLst>
                    <a:gd name="T0" fmla="*/ 120 w 192"/>
                    <a:gd name="T1" fmla="*/ 40 h 168"/>
                    <a:gd name="T2" fmla="*/ 112 w 192"/>
                    <a:gd name="T3" fmla="*/ 56 h 168"/>
                    <a:gd name="T4" fmla="*/ 128 w 192"/>
                    <a:gd name="T5" fmla="*/ 56 h 168"/>
                    <a:gd name="T6" fmla="*/ 128 w 192"/>
                    <a:gd name="T7" fmla="*/ 64 h 168"/>
                    <a:gd name="T8" fmla="*/ 144 w 192"/>
                    <a:gd name="T9" fmla="*/ 88 h 168"/>
                    <a:gd name="T10" fmla="*/ 184 w 192"/>
                    <a:gd name="T11" fmla="*/ 104 h 168"/>
                    <a:gd name="T12" fmla="*/ 192 w 192"/>
                    <a:gd name="T13" fmla="*/ 104 h 168"/>
                    <a:gd name="T14" fmla="*/ 160 w 192"/>
                    <a:gd name="T15" fmla="*/ 144 h 168"/>
                    <a:gd name="T16" fmla="*/ 136 w 192"/>
                    <a:gd name="T17" fmla="*/ 152 h 168"/>
                    <a:gd name="T18" fmla="*/ 112 w 192"/>
                    <a:gd name="T19" fmla="*/ 160 h 168"/>
                    <a:gd name="T20" fmla="*/ 104 w 192"/>
                    <a:gd name="T21" fmla="*/ 160 h 168"/>
                    <a:gd name="T22" fmla="*/ 80 w 192"/>
                    <a:gd name="T23" fmla="*/ 168 h 168"/>
                    <a:gd name="T24" fmla="*/ 64 w 192"/>
                    <a:gd name="T25" fmla="*/ 168 h 168"/>
                    <a:gd name="T26" fmla="*/ 48 w 192"/>
                    <a:gd name="T27" fmla="*/ 152 h 168"/>
                    <a:gd name="T28" fmla="*/ 32 w 192"/>
                    <a:gd name="T29" fmla="*/ 152 h 168"/>
                    <a:gd name="T30" fmla="*/ 32 w 192"/>
                    <a:gd name="T31" fmla="*/ 144 h 168"/>
                    <a:gd name="T32" fmla="*/ 24 w 192"/>
                    <a:gd name="T33" fmla="*/ 136 h 168"/>
                    <a:gd name="T34" fmla="*/ 8 w 192"/>
                    <a:gd name="T35" fmla="*/ 112 h 168"/>
                    <a:gd name="T36" fmla="*/ 0 w 192"/>
                    <a:gd name="T37" fmla="*/ 104 h 168"/>
                    <a:gd name="T38" fmla="*/ 0 w 192"/>
                    <a:gd name="T39" fmla="*/ 96 h 168"/>
                    <a:gd name="T40" fmla="*/ 8 w 192"/>
                    <a:gd name="T41" fmla="*/ 96 h 168"/>
                    <a:gd name="T42" fmla="*/ 16 w 192"/>
                    <a:gd name="T43" fmla="*/ 64 h 168"/>
                    <a:gd name="T44" fmla="*/ 40 w 192"/>
                    <a:gd name="T45" fmla="*/ 24 h 168"/>
                    <a:gd name="T46" fmla="*/ 40 w 192"/>
                    <a:gd name="T47" fmla="*/ 8 h 168"/>
                    <a:gd name="T48" fmla="*/ 48 w 192"/>
                    <a:gd name="T49" fmla="*/ 8 h 168"/>
                    <a:gd name="T50" fmla="*/ 56 w 192"/>
                    <a:gd name="T51" fmla="*/ 8 h 168"/>
                    <a:gd name="T52" fmla="*/ 56 w 192"/>
                    <a:gd name="T53" fmla="*/ 0 h 168"/>
                    <a:gd name="T54" fmla="*/ 64 w 192"/>
                    <a:gd name="T55" fmla="*/ 8 h 168"/>
                    <a:gd name="T56" fmla="*/ 72 w 192"/>
                    <a:gd name="T57" fmla="*/ 0 h 168"/>
                    <a:gd name="T58" fmla="*/ 88 w 192"/>
                    <a:gd name="T59" fmla="*/ 8 h 168"/>
                    <a:gd name="T60" fmla="*/ 120 w 192"/>
                    <a:gd name="T61" fmla="*/ 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68">
                      <a:moveTo>
                        <a:pt x="120" y="40"/>
                      </a:moveTo>
                      <a:lnTo>
                        <a:pt x="112" y="56"/>
                      </a:lnTo>
                      <a:lnTo>
                        <a:pt x="128" y="56"/>
                      </a:lnTo>
                      <a:lnTo>
                        <a:pt x="128" y="64"/>
                      </a:lnTo>
                      <a:lnTo>
                        <a:pt x="144" y="88"/>
                      </a:lnTo>
                      <a:lnTo>
                        <a:pt x="184" y="104"/>
                      </a:lnTo>
                      <a:lnTo>
                        <a:pt x="192" y="104"/>
                      </a:lnTo>
                      <a:lnTo>
                        <a:pt x="160" y="144"/>
                      </a:lnTo>
                      <a:lnTo>
                        <a:pt x="136" y="152"/>
                      </a:lnTo>
                      <a:lnTo>
                        <a:pt x="112" y="160"/>
                      </a:lnTo>
                      <a:lnTo>
                        <a:pt x="104" y="160"/>
                      </a:lnTo>
                      <a:lnTo>
                        <a:pt x="80" y="168"/>
                      </a:lnTo>
                      <a:lnTo>
                        <a:pt x="64" y="168"/>
                      </a:lnTo>
                      <a:lnTo>
                        <a:pt x="48" y="152"/>
                      </a:lnTo>
                      <a:lnTo>
                        <a:pt x="32" y="152"/>
                      </a:lnTo>
                      <a:lnTo>
                        <a:pt x="32" y="144"/>
                      </a:lnTo>
                      <a:lnTo>
                        <a:pt x="24" y="136"/>
                      </a:lnTo>
                      <a:lnTo>
                        <a:pt x="8" y="112"/>
                      </a:lnTo>
                      <a:lnTo>
                        <a:pt x="0" y="104"/>
                      </a:lnTo>
                      <a:lnTo>
                        <a:pt x="0" y="96"/>
                      </a:lnTo>
                      <a:lnTo>
                        <a:pt x="8" y="96"/>
                      </a:lnTo>
                      <a:lnTo>
                        <a:pt x="16" y="64"/>
                      </a:lnTo>
                      <a:lnTo>
                        <a:pt x="40" y="24"/>
                      </a:lnTo>
                      <a:lnTo>
                        <a:pt x="40" y="8"/>
                      </a:lnTo>
                      <a:lnTo>
                        <a:pt x="48" y="8"/>
                      </a:lnTo>
                      <a:lnTo>
                        <a:pt x="56" y="8"/>
                      </a:lnTo>
                      <a:lnTo>
                        <a:pt x="56" y="0"/>
                      </a:lnTo>
                      <a:lnTo>
                        <a:pt x="64" y="8"/>
                      </a:lnTo>
                      <a:lnTo>
                        <a:pt x="72" y="0"/>
                      </a:lnTo>
                      <a:lnTo>
                        <a:pt x="88" y="8"/>
                      </a:lnTo>
                      <a:lnTo>
                        <a:pt x="120"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7" name="Freeform 215">
                  <a:extLst>
                    <a:ext uri="{FF2B5EF4-FFF2-40B4-BE49-F238E27FC236}">
                      <a16:creationId xmlns:a16="http://schemas.microsoft.com/office/drawing/2014/main" id="{63CCD92D-9647-4319-926A-E1944B4526B5}"/>
                    </a:ext>
                  </a:extLst>
                </p:cNvPr>
                <p:cNvSpPr>
                  <a:spLocks/>
                </p:cNvSpPr>
                <p:nvPr/>
              </p:nvSpPr>
              <p:spPr bwMode="auto">
                <a:xfrm>
                  <a:off x="3380" y="2285"/>
                  <a:ext cx="110" cy="117"/>
                </a:xfrm>
                <a:custGeom>
                  <a:avLst/>
                  <a:gdLst>
                    <a:gd name="T0" fmla="*/ 80 w 88"/>
                    <a:gd name="T1" fmla="*/ 88 h 88"/>
                    <a:gd name="T2" fmla="*/ 88 w 88"/>
                    <a:gd name="T3" fmla="*/ 80 h 88"/>
                    <a:gd name="T4" fmla="*/ 64 w 88"/>
                    <a:gd name="T5" fmla="*/ 48 h 88"/>
                    <a:gd name="T6" fmla="*/ 40 w 88"/>
                    <a:gd name="T7" fmla="*/ 32 h 88"/>
                    <a:gd name="T8" fmla="*/ 24 w 88"/>
                    <a:gd name="T9" fmla="*/ 0 h 88"/>
                    <a:gd name="T10" fmla="*/ 24 w 88"/>
                    <a:gd name="T11" fmla="*/ 8 h 88"/>
                    <a:gd name="T12" fmla="*/ 8 w 88"/>
                    <a:gd name="T13" fmla="*/ 16 h 88"/>
                    <a:gd name="T14" fmla="*/ 0 w 88"/>
                    <a:gd name="T15" fmla="*/ 56 h 88"/>
                    <a:gd name="T16" fmla="*/ 8 w 88"/>
                    <a:gd name="T17" fmla="*/ 56 h 88"/>
                    <a:gd name="T18" fmla="*/ 16 w 88"/>
                    <a:gd name="T19" fmla="*/ 56 h 88"/>
                    <a:gd name="T20" fmla="*/ 16 w 88"/>
                    <a:gd name="T21" fmla="*/ 48 h 88"/>
                    <a:gd name="T22" fmla="*/ 24 w 88"/>
                    <a:gd name="T23" fmla="*/ 56 h 88"/>
                    <a:gd name="T24" fmla="*/ 32 w 88"/>
                    <a:gd name="T25" fmla="*/ 48 h 88"/>
                    <a:gd name="T26" fmla="*/ 48 w 88"/>
                    <a:gd name="T27" fmla="*/ 56 h 88"/>
                    <a:gd name="T28" fmla="*/ 80 w 88"/>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88">
                      <a:moveTo>
                        <a:pt x="80" y="88"/>
                      </a:moveTo>
                      <a:lnTo>
                        <a:pt x="88" y="80"/>
                      </a:lnTo>
                      <a:lnTo>
                        <a:pt x="64" y="48"/>
                      </a:lnTo>
                      <a:lnTo>
                        <a:pt x="40" y="32"/>
                      </a:lnTo>
                      <a:lnTo>
                        <a:pt x="24" y="0"/>
                      </a:lnTo>
                      <a:lnTo>
                        <a:pt x="24" y="8"/>
                      </a:lnTo>
                      <a:lnTo>
                        <a:pt x="8" y="16"/>
                      </a:lnTo>
                      <a:lnTo>
                        <a:pt x="0" y="56"/>
                      </a:lnTo>
                      <a:lnTo>
                        <a:pt x="8" y="56"/>
                      </a:lnTo>
                      <a:lnTo>
                        <a:pt x="16" y="56"/>
                      </a:lnTo>
                      <a:lnTo>
                        <a:pt x="16" y="48"/>
                      </a:lnTo>
                      <a:lnTo>
                        <a:pt x="24" y="56"/>
                      </a:lnTo>
                      <a:lnTo>
                        <a:pt x="32" y="48"/>
                      </a:lnTo>
                      <a:lnTo>
                        <a:pt x="48" y="56"/>
                      </a:lnTo>
                      <a:lnTo>
                        <a:pt x="80" y="8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8" name="Freeform 216">
                  <a:extLst>
                    <a:ext uri="{FF2B5EF4-FFF2-40B4-BE49-F238E27FC236}">
                      <a16:creationId xmlns:a16="http://schemas.microsoft.com/office/drawing/2014/main" id="{74CDD496-AD82-4CE4-B4D9-39DE2A83D68A}"/>
                    </a:ext>
                  </a:extLst>
                </p:cNvPr>
                <p:cNvSpPr>
                  <a:spLocks/>
                </p:cNvSpPr>
                <p:nvPr/>
              </p:nvSpPr>
              <p:spPr bwMode="auto">
                <a:xfrm>
                  <a:off x="3139" y="2178"/>
                  <a:ext cx="270" cy="395"/>
                </a:xfrm>
                <a:custGeom>
                  <a:avLst/>
                  <a:gdLst>
                    <a:gd name="T0" fmla="*/ 192 w 216"/>
                    <a:gd name="T1" fmla="*/ 136 h 296"/>
                    <a:gd name="T2" fmla="*/ 200 w 216"/>
                    <a:gd name="T3" fmla="*/ 96 h 296"/>
                    <a:gd name="T4" fmla="*/ 216 w 216"/>
                    <a:gd name="T5" fmla="*/ 88 h 296"/>
                    <a:gd name="T6" fmla="*/ 216 w 216"/>
                    <a:gd name="T7" fmla="*/ 80 h 296"/>
                    <a:gd name="T8" fmla="*/ 208 w 216"/>
                    <a:gd name="T9" fmla="*/ 72 h 296"/>
                    <a:gd name="T10" fmla="*/ 192 w 216"/>
                    <a:gd name="T11" fmla="*/ 16 h 296"/>
                    <a:gd name="T12" fmla="*/ 176 w 216"/>
                    <a:gd name="T13" fmla="*/ 8 h 296"/>
                    <a:gd name="T14" fmla="*/ 176 w 216"/>
                    <a:gd name="T15" fmla="*/ 0 h 296"/>
                    <a:gd name="T16" fmla="*/ 160 w 216"/>
                    <a:gd name="T17" fmla="*/ 16 h 296"/>
                    <a:gd name="T18" fmla="*/ 144 w 216"/>
                    <a:gd name="T19" fmla="*/ 16 h 296"/>
                    <a:gd name="T20" fmla="*/ 40 w 216"/>
                    <a:gd name="T21" fmla="*/ 16 h 296"/>
                    <a:gd name="T22" fmla="*/ 40 w 216"/>
                    <a:gd name="T23" fmla="*/ 48 h 296"/>
                    <a:gd name="T24" fmla="*/ 24 w 216"/>
                    <a:gd name="T25" fmla="*/ 48 h 296"/>
                    <a:gd name="T26" fmla="*/ 24 w 216"/>
                    <a:gd name="T27" fmla="*/ 56 h 296"/>
                    <a:gd name="T28" fmla="*/ 24 w 216"/>
                    <a:gd name="T29" fmla="*/ 104 h 296"/>
                    <a:gd name="T30" fmla="*/ 24 w 216"/>
                    <a:gd name="T31" fmla="*/ 112 h 296"/>
                    <a:gd name="T32" fmla="*/ 16 w 216"/>
                    <a:gd name="T33" fmla="*/ 112 h 296"/>
                    <a:gd name="T34" fmla="*/ 0 w 216"/>
                    <a:gd name="T35" fmla="*/ 152 h 296"/>
                    <a:gd name="T36" fmla="*/ 16 w 216"/>
                    <a:gd name="T37" fmla="*/ 176 h 296"/>
                    <a:gd name="T38" fmla="*/ 8 w 216"/>
                    <a:gd name="T39" fmla="*/ 184 h 296"/>
                    <a:gd name="T40" fmla="*/ 24 w 216"/>
                    <a:gd name="T41" fmla="*/ 200 h 296"/>
                    <a:gd name="T42" fmla="*/ 24 w 216"/>
                    <a:gd name="T43" fmla="*/ 216 h 296"/>
                    <a:gd name="T44" fmla="*/ 40 w 216"/>
                    <a:gd name="T45" fmla="*/ 224 h 296"/>
                    <a:gd name="T46" fmla="*/ 80 w 216"/>
                    <a:gd name="T47" fmla="*/ 272 h 296"/>
                    <a:gd name="T48" fmla="*/ 88 w 216"/>
                    <a:gd name="T49" fmla="*/ 280 h 296"/>
                    <a:gd name="T50" fmla="*/ 104 w 216"/>
                    <a:gd name="T51" fmla="*/ 280 h 296"/>
                    <a:gd name="T52" fmla="*/ 120 w 216"/>
                    <a:gd name="T53" fmla="*/ 296 h 296"/>
                    <a:gd name="T54" fmla="*/ 136 w 216"/>
                    <a:gd name="T55" fmla="*/ 296 h 296"/>
                    <a:gd name="T56" fmla="*/ 160 w 216"/>
                    <a:gd name="T57" fmla="*/ 288 h 296"/>
                    <a:gd name="T58" fmla="*/ 168 w 216"/>
                    <a:gd name="T59" fmla="*/ 280 h 296"/>
                    <a:gd name="T60" fmla="*/ 184 w 216"/>
                    <a:gd name="T61" fmla="*/ 280 h 296"/>
                    <a:gd name="T62" fmla="*/ 184 w 216"/>
                    <a:gd name="T63" fmla="*/ 272 h 296"/>
                    <a:gd name="T64" fmla="*/ 176 w 216"/>
                    <a:gd name="T65" fmla="*/ 264 h 296"/>
                    <a:gd name="T66" fmla="*/ 160 w 216"/>
                    <a:gd name="T67" fmla="*/ 240 h 296"/>
                    <a:gd name="T68" fmla="*/ 152 w 216"/>
                    <a:gd name="T69" fmla="*/ 232 h 296"/>
                    <a:gd name="T70" fmla="*/ 152 w 216"/>
                    <a:gd name="T71" fmla="*/ 224 h 296"/>
                    <a:gd name="T72" fmla="*/ 160 w 216"/>
                    <a:gd name="T73" fmla="*/ 224 h 296"/>
                    <a:gd name="T74" fmla="*/ 168 w 216"/>
                    <a:gd name="T75" fmla="*/ 192 h 296"/>
                    <a:gd name="T76" fmla="*/ 192 w 216"/>
                    <a:gd name="T77" fmla="*/ 152 h 296"/>
                    <a:gd name="T78" fmla="*/ 192 w 216"/>
                    <a:gd name="T79"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296">
                      <a:moveTo>
                        <a:pt x="192" y="136"/>
                      </a:moveTo>
                      <a:lnTo>
                        <a:pt x="200" y="96"/>
                      </a:lnTo>
                      <a:lnTo>
                        <a:pt x="216" y="88"/>
                      </a:lnTo>
                      <a:lnTo>
                        <a:pt x="216" y="80"/>
                      </a:lnTo>
                      <a:lnTo>
                        <a:pt x="208" y="72"/>
                      </a:lnTo>
                      <a:lnTo>
                        <a:pt x="192" y="16"/>
                      </a:lnTo>
                      <a:lnTo>
                        <a:pt x="176" y="8"/>
                      </a:lnTo>
                      <a:lnTo>
                        <a:pt x="176" y="0"/>
                      </a:lnTo>
                      <a:lnTo>
                        <a:pt x="160" y="16"/>
                      </a:lnTo>
                      <a:lnTo>
                        <a:pt x="144" y="16"/>
                      </a:lnTo>
                      <a:lnTo>
                        <a:pt x="40" y="16"/>
                      </a:lnTo>
                      <a:lnTo>
                        <a:pt x="40" y="48"/>
                      </a:lnTo>
                      <a:lnTo>
                        <a:pt x="24" y="48"/>
                      </a:lnTo>
                      <a:lnTo>
                        <a:pt x="24" y="56"/>
                      </a:lnTo>
                      <a:lnTo>
                        <a:pt x="24" y="104"/>
                      </a:lnTo>
                      <a:lnTo>
                        <a:pt x="24" y="112"/>
                      </a:lnTo>
                      <a:lnTo>
                        <a:pt x="16" y="112"/>
                      </a:lnTo>
                      <a:lnTo>
                        <a:pt x="0" y="152"/>
                      </a:lnTo>
                      <a:lnTo>
                        <a:pt x="16" y="176"/>
                      </a:lnTo>
                      <a:lnTo>
                        <a:pt x="8" y="184"/>
                      </a:lnTo>
                      <a:lnTo>
                        <a:pt x="24" y="200"/>
                      </a:lnTo>
                      <a:lnTo>
                        <a:pt x="24" y="216"/>
                      </a:lnTo>
                      <a:lnTo>
                        <a:pt x="40" y="224"/>
                      </a:lnTo>
                      <a:lnTo>
                        <a:pt x="80" y="272"/>
                      </a:lnTo>
                      <a:lnTo>
                        <a:pt x="88" y="280"/>
                      </a:lnTo>
                      <a:lnTo>
                        <a:pt x="104" y="280"/>
                      </a:lnTo>
                      <a:lnTo>
                        <a:pt x="120" y="296"/>
                      </a:lnTo>
                      <a:lnTo>
                        <a:pt x="136" y="296"/>
                      </a:lnTo>
                      <a:lnTo>
                        <a:pt x="160" y="288"/>
                      </a:lnTo>
                      <a:lnTo>
                        <a:pt x="168" y="280"/>
                      </a:lnTo>
                      <a:lnTo>
                        <a:pt x="184" y="280"/>
                      </a:lnTo>
                      <a:lnTo>
                        <a:pt x="184" y="272"/>
                      </a:lnTo>
                      <a:lnTo>
                        <a:pt x="176" y="264"/>
                      </a:lnTo>
                      <a:lnTo>
                        <a:pt x="160" y="240"/>
                      </a:lnTo>
                      <a:lnTo>
                        <a:pt x="152" y="232"/>
                      </a:lnTo>
                      <a:lnTo>
                        <a:pt x="152" y="224"/>
                      </a:lnTo>
                      <a:lnTo>
                        <a:pt x="160" y="224"/>
                      </a:lnTo>
                      <a:lnTo>
                        <a:pt x="168" y="192"/>
                      </a:lnTo>
                      <a:lnTo>
                        <a:pt x="192" y="152"/>
                      </a:lnTo>
                      <a:lnTo>
                        <a:pt x="192" y="13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9" name="Freeform 217">
                  <a:extLst>
                    <a:ext uri="{FF2B5EF4-FFF2-40B4-BE49-F238E27FC236}">
                      <a16:creationId xmlns:a16="http://schemas.microsoft.com/office/drawing/2014/main" id="{21DF5F1F-3526-4DB0-9F32-546D4EF43DA0}"/>
                    </a:ext>
                  </a:extLst>
                </p:cNvPr>
                <p:cNvSpPr>
                  <a:spLocks/>
                </p:cNvSpPr>
                <p:nvPr/>
              </p:nvSpPr>
              <p:spPr bwMode="auto">
                <a:xfrm>
                  <a:off x="2686" y="2339"/>
                  <a:ext cx="132" cy="117"/>
                </a:xfrm>
                <a:custGeom>
                  <a:avLst/>
                  <a:gdLst>
                    <a:gd name="T0" fmla="*/ 96 w 104"/>
                    <a:gd name="T1" fmla="*/ 40 h 88"/>
                    <a:gd name="T2" fmla="*/ 88 w 104"/>
                    <a:gd name="T3" fmla="*/ 40 h 88"/>
                    <a:gd name="T4" fmla="*/ 72 w 104"/>
                    <a:gd name="T5" fmla="*/ 16 h 88"/>
                    <a:gd name="T6" fmla="*/ 72 w 104"/>
                    <a:gd name="T7" fmla="*/ 0 h 88"/>
                    <a:gd name="T8" fmla="*/ 56 w 104"/>
                    <a:gd name="T9" fmla="*/ 8 h 88"/>
                    <a:gd name="T10" fmla="*/ 32 w 104"/>
                    <a:gd name="T11" fmla="*/ 24 h 88"/>
                    <a:gd name="T12" fmla="*/ 16 w 104"/>
                    <a:gd name="T13" fmla="*/ 32 h 88"/>
                    <a:gd name="T14" fmla="*/ 0 w 104"/>
                    <a:gd name="T15" fmla="*/ 56 h 88"/>
                    <a:gd name="T16" fmla="*/ 0 w 104"/>
                    <a:gd name="T17" fmla="*/ 72 h 88"/>
                    <a:gd name="T18" fmla="*/ 8 w 104"/>
                    <a:gd name="T19" fmla="*/ 80 h 88"/>
                    <a:gd name="T20" fmla="*/ 24 w 104"/>
                    <a:gd name="T21" fmla="*/ 80 h 88"/>
                    <a:gd name="T22" fmla="*/ 32 w 104"/>
                    <a:gd name="T23" fmla="*/ 88 h 88"/>
                    <a:gd name="T24" fmla="*/ 32 w 104"/>
                    <a:gd name="T25" fmla="*/ 64 h 88"/>
                    <a:gd name="T26" fmla="*/ 64 w 104"/>
                    <a:gd name="T27" fmla="*/ 64 h 88"/>
                    <a:gd name="T28" fmla="*/ 80 w 104"/>
                    <a:gd name="T29" fmla="*/ 64 h 88"/>
                    <a:gd name="T30" fmla="*/ 88 w 104"/>
                    <a:gd name="T31" fmla="*/ 56 h 88"/>
                    <a:gd name="T32" fmla="*/ 96 w 104"/>
                    <a:gd name="T33" fmla="*/ 56 h 88"/>
                    <a:gd name="T34" fmla="*/ 104 w 104"/>
                    <a:gd name="T35" fmla="*/ 48 h 88"/>
                    <a:gd name="T36" fmla="*/ 96 w 104"/>
                    <a:gd name="T37"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88">
                      <a:moveTo>
                        <a:pt x="96" y="40"/>
                      </a:moveTo>
                      <a:lnTo>
                        <a:pt x="88" y="40"/>
                      </a:lnTo>
                      <a:lnTo>
                        <a:pt x="72" y="16"/>
                      </a:lnTo>
                      <a:lnTo>
                        <a:pt x="72" y="0"/>
                      </a:lnTo>
                      <a:lnTo>
                        <a:pt x="56" y="8"/>
                      </a:lnTo>
                      <a:lnTo>
                        <a:pt x="32" y="24"/>
                      </a:lnTo>
                      <a:lnTo>
                        <a:pt x="16" y="32"/>
                      </a:lnTo>
                      <a:lnTo>
                        <a:pt x="0" y="56"/>
                      </a:lnTo>
                      <a:lnTo>
                        <a:pt x="0" y="72"/>
                      </a:lnTo>
                      <a:lnTo>
                        <a:pt x="8" y="80"/>
                      </a:lnTo>
                      <a:lnTo>
                        <a:pt x="24" y="80"/>
                      </a:lnTo>
                      <a:lnTo>
                        <a:pt x="32" y="88"/>
                      </a:lnTo>
                      <a:lnTo>
                        <a:pt x="32" y="64"/>
                      </a:lnTo>
                      <a:lnTo>
                        <a:pt x="64" y="64"/>
                      </a:lnTo>
                      <a:lnTo>
                        <a:pt x="80" y="64"/>
                      </a:lnTo>
                      <a:lnTo>
                        <a:pt x="88" y="56"/>
                      </a:lnTo>
                      <a:lnTo>
                        <a:pt x="96" y="56"/>
                      </a:lnTo>
                      <a:lnTo>
                        <a:pt x="104" y="48"/>
                      </a:lnTo>
                      <a:lnTo>
                        <a:pt x="96"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0" name="Freeform 218">
                  <a:extLst>
                    <a:ext uri="{FF2B5EF4-FFF2-40B4-BE49-F238E27FC236}">
                      <a16:creationId xmlns:a16="http://schemas.microsoft.com/office/drawing/2014/main" id="{DC7DC9B1-F34F-49AC-8419-4ADC1EE90D5C}"/>
                    </a:ext>
                  </a:extLst>
                </p:cNvPr>
                <p:cNvSpPr>
                  <a:spLocks/>
                </p:cNvSpPr>
                <p:nvPr/>
              </p:nvSpPr>
              <p:spPr bwMode="auto">
                <a:xfrm>
                  <a:off x="2777" y="2168"/>
                  <a:ext cx="262" cy="246"/>
                </a:xfrm>
                <a:custGeom>
                  <a:avLst/>
                  <a:gdLst>
                    <a:gd name="T0" fmla="*/ 176 w 208"/>
                    <a:gd name="T1" fmla="*/ 152 h 184"/>
                    <a:gd name="T2" fmla="*/ 176 w 208"/>
                    <a:gd name="T3" fmla="*/ 144 h 184"/>
                    <a:gd name="T4" fmla="*/ 200 w 208"/>
                    <a:gd name="T5" fmla="*/ 96 h 184"/>
                    <a:gd name="T6" fmla="*/ 208 w 208"/>
                    <a:gd name="T7" fmla="*/ 48 h 184"/>
                    <a:gd name="T8" fmla="*/ 200 w 208"/>
                    <a:gd name="T9" fmla="*/ 48 h 184"/>
                    <a:gd name="T10" fmla="*/ 192 w 208"/>
                    <a:gd name="T11" fmla="*/ 32 h 184"/>
                    <a:gd name="T12" fmla="*/ 192 w 208"/>
                    <a:gd name="T13" fmla="*/ 8 h 184"/>
                    <a:gd name="T14" fmla="*/ 184 w 208"/>
                    <a:gd name="T15" fmla="*/ 0 h 184"/>
                    <a:gd name="T16" fmla="*/ 152 w 208"/>
                    <a:gd name="T17" fmla="*/ 0 h 184"/>
                    <a:gd name="T18" fmla="*/ 72 w 208"/>
                    <a:gd name="T19" fmla="*/ 64 h 184"/>
                    <a:gd name="T20" fmla="*/ 56 w 208"/>
                    <a:gd name="T21" fmla="*/ 72 h 184"/>
                    <a:gd name="T22" fmla="*/ 56 w 208"/>
                    <a:gd name="T23" fmla="*/ 112 h 184"/>
                    <a:gd name="T24" fmla="*/ 48 w 208"/>
                    <a:gd name="T25" fmla="*/ 120 h 184"/>
                    <a:gd name="T26" fmla="*/ 0 w 208"/>
                    <a:gd name="T27" fmla="*/ 128 h 184"/>
                    <a:gd name="T28" fmla="*/ 0 w 208"/>
                    <a:gd name="T29" fmla="*/ 144 h 184"/>
                    <a:gd name="T30" fmla="*/ 16 w 208"/>
                    <a:gd name="T31" fmla="*/ 168 h 184"/>
                    <a:gd name="T32" fmla="*/ 24 w 208"/>
                    <a:gd name="T33" fmla="*/ 168 h 184"/>
                    <a:gd name="T34" fmla="*/ 32 w 208"/>
                    <a:gd name="T35" fmla="*/ 176 h 184"/>
                    <a:gd name="T36" fmla="*/ 40 w 208"/>
                    <a:gd name="T37" fmla="*/ 168 h 184"/>
                    <a:gd name="T38" fmla="*/ 48 w 208"/>
                    <a:gd name="T39" fmla="*/ 184 h 184"/>
                    <a:gd name="T40" fmla="*/ 48 w 208"/>
                    <a:gd name="T41" fmla="*/ 168 h 184"/>
                    <a:gd name="T42" fmla="*/ 56 w 208"/>
                    <a:gd name="T43" fmla="*/ 152 h 184"/>
                    <a:gd name="T44" fmla="*/ 72 w 208"/>
                    <a:gd name="T45" fmla="*/ 152 h 184"/>
                    <a:gd name="T46" fmla="*/ 88 w 208"/>
                    <a:gd name="T47" fmla="*/ 160 h 184"/>
                    <a:gd name="T48" fmla="*/ 104 w 208"/>
                    <a:gd name="T49" fmla="*/ 160 h 184"/>
                    <a:gd name="T50" fmla="*/ 120 w 208"/>
                    <a:gd name="T51" fmla="*/ 168 h 184"/>
                    <a:gd name="T52" fmla="*/ 136 w 208"/>
                    <a:gd name="T53" fmla="*/ 160 h 184"/>
                    <a:gd name="T54" fmla="*/ 160 w 208"/>
                    <a:gd name="T55" fmla="*/ 160 h 184"/>
                    <a:gd name="T56" fmla="*/ 168 w 208"/>
                    <a:gd name="T57" fmla="*/ 152 h 184"/>
                    <a:gd name="T58" fmla="*/ 176 w 208"/>
                    <a:gd name="T59" fmla="*/ 1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8" h="184">
                      <a:moveTo>
                        <a:pt x="176" y="152"/>
                      </a:moveTo>
                      <a:lnTo>
                        <a:pt x="176" y="144"/>
                      </a:lnTo>
                      <a:lnTo>
                        <a:pt x="200" y="96"/>
                      </a:lnTo>
                      <a:lnTo>
                        <a:pt x="208" y="48"/>
                      </a:lnTo>
                      <a:lnTo>
                        <a:pt x="200" y="48"/>
                      </a:lnTo>
                      <a:lnTo>
                        <a:pt x="192" y="32"/>
                      </a:lnTo>
                      <a:lnTo>
                        <a:pt x="192" y="8"/>
                      </a:lnTo>
                      <a:lnTo>
                        <a:pt x="184" y="0"/>
                      </a:lnTo>
                      <a:lnTo>
                        <a:pt x="152" y="0"/>
                      </a:lnTo>
                      <a:lnTo>
                        <a:pt x="72" y="64"/>
                      </a:lnTo>
                      <a:lnTo>
                        <a:pt x="56" y="72"/>
                      </a:lnTo>
                      <a:lnTo>
                        <a:pt x="56" y="112"/>
                      </a:lnTo>
                      <a:lnTo>
                        <a:pt x="48" y="120"/>
                      </a:lnTo>
                      <a:lnTo>
                        <a:pt x="0" y="128"/>
                      </a:lnTo>
                      <a:lnTo>
                        <a:pt x="0" y="144"/>
                      </a:lnTo>
                      <a:lnTo>
                        <a:pt x="16" y="168"/>
                      </a:lnTo>
                      <a:lnTo>
                        <a:pt x="24" y="168"/>
                      </a:lnTo>
                      <a:lnTo>
                        <a:pt x="32" y="176"/>
                      </a:lnTo>
                      <a:lnTo>
                        <a:pt x="40" y="168"/>
                      </a:lnTo>
                      <a:lnTo>
                        <a:pt x="48" y="184"/>
                      </a:lnTo>
                      <a:lnTo>
                        <a:pt x="48" y="168"/>
                      </a:lnTo>
                      <a:lnTo>
                        <a:pt x="56" y="152"/>
                      </a:lnTo>
                      <a:lnTo>
                        <a:pt x="72" y="152"/>
                      </a:lnTo>
                      <a:lnTo>
                        <a:pt x="88" y="160"/>
                      </a:lnTo>
                      <a:lnTo>
                        <a:pt x="104" y="160"/>
                      </a:lnTo>
                      <a:lnTo>
                        <a:pt x="120" y="168"/>
                      </a:lnTo>
                      <a:lnTo>
                        <a:pt x="136" y="160"/>
                      </a:lnTo>
                      <a:lnTo>
                        <a:pt x="160" y="160"/>
                      </a:lnTo>
                      <a:lnTo>
                        <a:pt x="168" y="152"/>
                      </a:lnTo>
                      <a:lnTo>
                        <a:pt x="176" y="15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1" name="Freeform 219">
                  <a:extLst>
                    <a:ext uri="{FF2B5EF4-FFF2-40B4-BE49-F238E27FC236}">
                      <a16:creationId xmlns:a16="http://schemas.microsoft.com/office/drawing/2014/main" id="{1731C801-68A2-4C28-96A3-3EA21177B5E1}"/>
                    </a:ext>
                  </a:extLst>
                </p:cNvPr>
                <p:cNvSpPr>
                  <a:spLocks/>
                </p:cNvSpPr>
                <p:nvPr/>
              </p:nvSpPr>
              <p:spPr bwMode="auto">
                <a:xfrm>
                  <a:off x="2577" y="2136"/>
                  <a:ext cx="271" cy="299"/>
                </a:xfrm>
                <a:custGeom>
                  <a:avLst/>
                  <a:gdLst>
                    <a:gd name="T0" fmla="*/ 160 w 216"/>
                    <a:gd name="T1" fmla="*/ 152 h 224"/>
                    <a:gd name="T2" fmla="*/ 208 w 216"/>
                    <a:gd name="T3" fmla="*/ 144 h 224"/>
                    <a:gd name="T4" fmla="*/ 216 w 216"/>
                    <a:gd name="T5" fmla="*/ 136 h 224"/>
                    <a:gd name="T6" fmla="*/ 216 w 216"/>
                    <a:gd name="T7" fmla="*/ 96 h 224"/>
                    <a:gd name="T8" fmla="*/ 200 w 216"/>
                    <a:gd name="T9" fmla="*/ 96 h 224"/>
                    <a:gd name="T10" fmla="*/ 200 w 216"/>
                    <a:gd name="T11" fmla="*/ 80 h 224"/>
                    <a:gd name="T12" fmla="*/ 184 w 216"/>
                    <a:gd name="T13" fmla="*/ 72 h 224"/>
                    <a:gd name="T14" fmla="*/ 168 w 216"/>
                    <a:gd name="T15" fmla="*/ 64 h 224"/>
                    <a:gd name="T16" fmla="*/ 96 w 216"/>
                    <a:gd name="T17" fmla="*/ 0 h 224"/>
                    <a:gd name="T18" fmla="*/ 72 w 216"/>
                    <a:gd name="T19" fmla="*/ 0 h 224"/>
                    <a:gd name="T20" fmla="*/ 88 w 216"/>
                    <a:gd name="T21" fmla="*/ 144 h 224"/>
                    <a:gd name="T22" fmla="*/ 24 w 216"/>
                    <a:gd name="T23" fmla="*/ 144 h 224"/>
                    <a:gd name="T24" fmla="*/ 16 w 216"/>
                    <a:gd name="T25" fmla="*/ 152 h 224"/>
                    <a:gd name="T26" fmla="*/ 8 w 216"/>
                    <a:gd name="T27" fmla="*/ 144 h 224"/>
                    <a:gd name="T28" fmla="*/ 0 w 216"/>
                    <a:gd name="T29" fmla="*/ 160 h 224"/>
                    <a:gd name="T30" fmla="*/ 8 w 216"/>
                    <a:gd name="T31" fmla="*/ 192 h 224"/>
                    <a:gd name="T32" fmla="*/ 16 w 216"/>
                    <a:gd name="T33" fmla="*/ 200 h 224"/>
                    <a:gd name="T34" fmla="*/ 32 w 216"/>
                    <a:gd name="T35" fmla="*/ 192 h 224"/>
                    <a:gd name="T36" fmla="*/ 48 w 216"/>
                    <a:gd name="T37" fmla="*/ 224 h 224"/>
                    <a:gd name="T38" fmla="*/ 56 w 216"/>
                    <a:gd name="T39" fmla="*/ 224 h 224"/>
                    <a:gd name="T40" fmla="*/ 64 w 216"/>
                    <a:gd name="T41" fmla="*/ 224 h 224"/>
                    <a:gd name="T42" fmla="*/ 72 w 216"/>
                    <a:gd name="T43" fmla="*/ 224 h 224"/>
                    <a:gd name="T44" fmla="*/ 80 w 216"/>
                    <a:gd name="T45" fmla="*/ 224 h 224"/>
                    <a:gd name="T46" fmla="*/ 88 w 216"/>
                    <a:gd name="T47" fmla="*/ 224 h 224"/>
                    <a:gd name="T48" fmla="*/ 88 w 216"/>
                    <a:gd name="T49" fmla="*/ 208 h 224"/>
                    <a:gd name="T50" fmla="*/ 104 w 216"/>
                    <a:gd name="T51" fmla="*/ 184 h 224"/>
                    <a:gd name="T52" fmla="*/ 120 w 216"/>
                    <a:gd name="T53" fmla="*/ 176 h 224"/>
                    <a:gd name="T54" fmla="*/ 144 w 216"/>
                    <a:gd name="T55" fmla="*/ 160 h 224"/>
                    <a:gd name="T56" fmla="*/ 160 w 216"/>
                    <a:gd name="T57" fmla="*/ 15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6" h="224">
                      <a:moveTo>
                        <a:pt x="160" y="152"/>
                      </a:moveTo>
                      <a:lnTo>
                        <a:pt x="208" y="144"/>
                      </a:lnTo>
                      <a:lnTo>
                        <a:pt x="216" y="136"/>
                      </a:lnTo>
                      <a:lnTo>
                        <a:pt x="216" y="96"/>
                      </a:lnTo>
                      <a:lnTo>
                        <a:pt x="200" y="96"/>
                      </a:lnTo>
                      <a:lnTo>
                        <a:pt x="200" y="80"/>
                      </a:lnTo>
                      <a:lnTo>
                        <a:pt x="184" y="72"/>
                      </a:lnTo>
                      <a:lnTo>
                        <a:pt x="168" y="64"/>
                      </a:lnTo>
                      <a:lnTo>
                        <a:pt x="96" y="0"/>
                      </a:lnTo>
                      <a:lnTo>
                        <a:pt x="72" y="0"/>
                      </a:lnTo>
                      <a:lnTo>
                        <a:pt x="88" y="144"/>
                      </a:lnTo>
                      <a:lnTo>
                        <a:pt x="24" y="144"/>
                      </a:lnTo>
                      <a:lnTo>
                        <a:pt x="16" y="152"/>
                      </a:lnTo>
                      <a:lnTo>
                        <a:pt x="8" y="144"/>
                      </a:lnTo>
                      <a:lnTo>
                        <a:pt x="0" y="160"/>
                      </a:lnTo>
                      <a:lnTo>
                        <a:pt x="8" y="192"/>
                      </a:lnTo>
                      <a:lnTo>
                        <a:pt x="16" y="200"/>
                      </a:lnTo>
                      <a:lnTo>
                        <a:pt x="32" y="192"/>
                      </a:lnTo>
                      <a:lnTo>
                        <a:pt x="48" y="224"/>
                      </a:lnTo>
                      <a:lnTo>
                        <a:pt x="56" y="224"/>
                      </a:lnTo>
                      <a:lnTo>
                        <a:pt x="64" y="224"/>
                      </a:lnTo>
                      <a:lnTo>
                        <a:pt x="72" y="224"/>
                      </a:lnTo>
                      <a:lnTo>
                        <a:pt x="80" y="224"/>
                      </a:lnTo>
                      <a:lnTo>
                        <a:pt x="88" y="224"/>
                      </a:lnTo>
                      <a:lnTo>
                        <a:pt x="88" y="208"/>
                      </a:lnTo>
                      <a:lnTo>
                        <a:pt x="104" y="184"/>
                      </a:lnTo>
                      <a:lnTo>
                        <a:pt x="120" y="176"/>
                      </a:lnTo>
                      <a:lnTo>
                        <a:pt x="144" y="160"/>
                      </a:lnTo>
                      <a:lnTo>
                        <a:pt x="160" y="15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2" name="Freeform 220">
                  <a:extLst>
                    <a:ext uri="{FF2B5EF4-FFF2-40B4-BE49-F238E27FC236}">
                      <a16:creationId xmlns:a16="http://schemas.microsoft.com/office/drawing/2014/main" id="{33966872-760C-4F5F-AF8C-8DDBC97F7074}"/>
                    </a:ext>
                  </a:extLst>
                </p:cNvPr>
                <p:cNvSpPr>
                  <a:spLocks/>
                </p:cNvSpPr>
                <p:nvPr/>
              </p:nvSpPr>
              <p:spPr bwMode="auto">
                <a:xfrm>
                  <a:off x="2928" y="1976"/>
                  <a:ext cx="261" cy="277"/>
                </a:xfrm>
                <a:custGeom>
                  <a:avLst/>
                  <a:gdLst>
                    <a:gd name="T0" fmla="*/ 208 w 208"/>
                    <a:gd name="T1" fmla="*/ 168 h 208"/>
                    <a:gd name="T2" fmla="*/ 200 w 208"/>
                    <a:gd name="T3" fmla="*/ 72 h 208"/>
                    <a:gd name="T4" fmla="*/ 200 w 208"/>
                    <a:gd name="T5" fmla="*/ 48 h 208"/>
                    <a:gd name="T6" fmla="*/ 200 w 208"/>
                    <a:gd name="T7" fmla="*/ 24 h 208"/>
                    <a:gd name="T8" fmla="*/ 176 w 208"/>
                    <a:gd name="T9" fmla="*/ 16 h 208"/>
                    <a:gd name="T10" fmla="*/ 176 w 208"/>
                    <a:gd name="T11" fmla="*/ 8 h 208"/>
                    <a:gd name="T12" fmla="*/ 160 w 208"/>
                    <a:gd name="T13" fmla="*/ 8 h 208"/>
                    <a:gd name="T14" fmla="*/ 136 w 208"/>
                    <a:gd name="T15" fmla="*/ 16 h 208"/>
                    <a:gd name="T16" fmla="*/ 136 w 208"/>
                    <a:gd name="T17" fmla="*/ 40 h 208"/>
                    <a:gd name="T18" fmla="*/ 128 w 208"/>
                    <a:gd name="T19" fmla="*/ 48 h 208"/>
                    <a:gd name="T20" fmla="*/ 120 w 208"/>
                    <a:gd name="T21" fmla="*/ 40 h 208"/>
                    <a:gd name="T22" fmla="*/ 104 w 208"/>
                    <a:gd name="T23" fmla="*/ 32 h 208"/>
                    <a:gd name="T24" fmla="*/ 80 w 208"/>
                    <a:gd name="T25" fmla="*/ 24 h 208"/>
                    <a:gd name="T26" fmla="*/ 80 w 208"/>
                    <a:gd name="T27" fmla="*/ 16 h 208"/>
                    <a:gd name="T28" fmla="*/ 64 w 208"/>
                    <a:gd name="T29" fmla="*/ 8 h 208"/>
                    <a:gd name="T30" fmla="*/ 40 w 208"/>
                    <a:gd name="T31" fmla="*/ 8 h 208"/>
                    <a:gd name="T32" fmla="*/ 24 w 208"/>
                    <a:gd name="T33" fmla="*/ 0 h 208"/>
                    <a:gd name="T34" fmla="*/ 24 w 208"/>
                    <a:gd name="T35" fmla="*/ 16 h 208"/>
                    <a:gd name="T36" fmla="*/ 8 w 208"/>
                    <a:gd name="T37" fmla="*/ 24 h 208"/>
                    <a:gd name="T38" fmla="*/ 8 w 208"/>
                    <a:gd name="T39" fmla="*/ 40 h 208"/>
                    <a:gd name="T40" fmla="*/ 0 w 208"/>
                    <a:gd name="T41" fmla="*/ 40 h 208"/>
                    <a:gd name="T42" fmla="*/ 0 w 208"/>
                    <a:gd name="T43" fmla="*/ 48 h 208"/>
                    <a:gd name="T44" fmla="*/ 8 w 208"/>
                    <a:gd name="T45" fmla="*/ 56 h 208"/>
                    <a:gd name="T46" fmla="*/ 8 w 208"/>
                    <a:gd name="T47" fmla="*/ 80 h 208"/>
                    <a:gd name="T48" fmla="*/ 8 w 208"/>
                    <a:gd name="T49" fmla="*/ 96 h 208"/>
                    <a:gd name="T50" fmla="*/ 0 w 208"/>
                    <a:gd name="T51" fmla="*/ 104 h 208"/>
                    <a:gd name="T52" fmla="*/ 16 w 208"/>
                    <a:gd name="T53" fmla="*/ 128 h 208"/>
                    <a:gd name="T54" fmla="*/ 24 w 208"/>
                    <a:gd name="T55" fmla="*/ 128 h 208"/>
                    <a:gd name="T56" fmla="*/ 32 w 208"/>
                    <a:gd name="T57" fmla="*/ 144 h 208"/>
                    <a:gd name="T58" fmla="*/ 64 w 208"/>
                    <a:gd name="T59" fmla="*/ 144 h 208"/>
                    <a:gd name="T60" fmla="*/ 72 w 208"/>
                    <a:gd name="T61" fmla="*/ 152 h 208"/>
                    <a:gd name="T62" fmla="*/ 96 w 208"/>
                    <a:gd name="T63" fmla="*/ 152 h 208"/>
                    <a:gd name="T64" fmla="*/ 192 w 208"/>
                    <a:gd name="T65" fmla="*/ 208 h 208"/>
                    <a:gd name="T66" fmla="*/ 192 w 208"/>
                    <a:gd name="T67" fmla="*/ 200 h 208"/>
                    <a:gd name="T68" fmla="*/ 208 w 208"/>
                    <a:gd name="T69" fmla="*/ 200 h 208"/>
                    <a:gd name="T70" fmla="*/ 208 w 208"/>
                    <a:gd name="T71" fmla="*/ 1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8">
                      <a:moveTo>
                        <a:pt x="208" y="168"/>
                      </a:moveTo>
                      <a:lnTo>
                        <a:pt x="200" y="72"/>
                      </a:lnTo>
                      <a:lnTo>
                        <a:pt x="200" y="48"/>
                      </a:lnTo>
                      <a:lnTo>
                        <a:pt x="200" y="24"/>
                      </a:lnTo>
                      <a:lnTo>
                        <a:pt x="176" y="16"/>
                      </a:lnTo>
                      <a:lnTo>
                        <a:pt x="176" y="8"/>
                      </a:lnTo>
                      <a:lnTo>
                        <a:pt x="160" y="8"/>
                      </a:lnTo>
                      <a:lnTo>
                        <a:pt x="136" y="16"/>
                      </a:lnTo>
                      <a:lnTo>
                        <a:pt x="136" y="40"/>
                      </a:lnTo>
                      <a:lnTo>
                        <a:pt x="128" y="48"/>
                      </a:lnTo>
                      <a:lnTo>
                        <a:pt x="120" y="40"/>
                      </a:lnTo>
                      <a:lnTo>
                        <a:pt x="104" y="32"/>
                      </a:lnTo>
                      <a:lnTo>
                        <a:pt x="80" y="24"/>
                      </a:lnTo>
                      <a:lnTo>
                        <a:pt x="80" y="16"/>
                      </a:lnTo>
                      <a:lnTo>
                        <a:pt x="64" y="8"/>
                      </a:lnTo>
                      <a:lnTo>
                        <a:pt x="40" y="8"/>
                      </a:lnTo>
                      <a:lnTo>
                        <a:pt x="24" y="0"/>
                      </a:lnTo>
                      <a:lnTo>
                        <a:pt x="24" y="16"/>
                      </a:lnTo>
                      <a:lnTo>
                        <a:pt x="8" y="24"/>
                      </a:lnTo>
                      <a:lnTo>
                        <a:pt x="8" y="40"/>
                      </a:lnTo>
                      <a:lnTo>
                        <a:pt x="0" y="40"/>
                      </a:lnTo>
                      <a:lnTo>
                        <a:pt x="0" y="48"/>
                      </a:lnTo>
                      <a:lnTo>
                        <a:pt x="8" y="56"/>
                      </a:lnTo>
                      <a:lnTo>
                        <a:pt x="8" y="80"/>
                      </a:lnTo>
                      <a:lnTo>
                        <a:pt x="8" y="96"/>
                      </a:lnTo>
                      <a:lnTo>
                        <a:pt x="0" y="104"/>
                      </a:lnTo>
                      <a:lnTo>
                        <a:pt x="16" y="128"/>
                      </a:lnTo>
                      <a:lnTo>
                        <a:pt x="24" y="128"/>
                      </a:lnTo>
                      <a:lnTo>
                        <a:pt x="32" y="144"/>
                      </a:lnTo>
                      <a:lnTo>
                        <a:pt x="64" y="144"/>
                      </a:lnTo>
                      <a:lnTo>
                        <a:pt x="72" y="152"/>
                      </a:lnTo>
                      <a:lnTo>
                        <a:pt x="96" y="152"/>
                      </a:lnTo>
                      <a:lnTo>
                        <a:pt x="192" y="208"/>
                      </a:lnTo>
                      <a:lnTo>
                        <a:pt x="192" y="200"/>
                      </a:lnTo>
                      <a:lnTo>
                        <a:pt x="208" y="200"/>
                      </a:lnTo>
                      <a:lnTo>
                        <a:pt x="208" y="16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3" name="Freeform 221">
                  <a:extLst>
                    <a:ext uri="{FF2B5EF4-FFF2-40B4-BE49-F238E27FC236}">
                      <a16:creationId xmlns:a16="http://schemas.microsoft.com/office/drawing/2014/main" id="{B6B19837-3E44-4C8D-97AD-69F8373372AE}"/>
                    </a:ext>
                  </a:extLst>
                </p:cNvPr>
                <p:cNvSpPr>
                  <a:spLocks/>
                </p:cNvSpPr>
                <p:nvPr/>
              </p:nvSpPr>
              <p:spPr bwMode="auto">
                <a:xfrm>
                  <a:off x="2637" y="1902"/>
                  <a:ext cx="331" cy="362"/>
                </a:xfrm>
                <a:custGeom>
                  <a:avLst/>
                  <a:gdLst>
                    <a:gd name="T0" fmla="*/ 216 w 264"/>
                    <a:gd name="T1" fmla="*/ 0 h 272"/>
                    <a:gd name="T2" fmla="*/ 192 w 264"/>
                    <a:gd name="T3" fmla="*/ 0 h 272"/>
                    <a:gd name="T4" fmla="*/ 184 w 264"/>
                    <a:gd name="T5" fmla="*/ 0 h 272"/>
                    <a:gd name="T6" fmla="*/ 168 w 264"/>
                    <a:gd name="T7" fmla="*/ 0 h 272"/>
                    <a:gd name="T8" fmla="*/ 128 w 264"/>
                    <a:gd name="T9" fmla="*/ 8 h 272"/>
                    <a:gd name="T10" fmla="*/ 88 w 264"/>
                    <a:gd name="T11" fmla="*/ 24 h 272"/>
                    <a:gd name="T12" fmla="*/ 96 w 264"/>
                    <a:gd name="T13" fmla="*/ 32 h 272"/>
                    <a:gd name="T14" fmla="*/ 96 w 264"/>
                    <a:gd name="T15" fmla="*/ 72 h 272"/>
                    <a:gd name="T16" fmla="*/ 64 w 264"/>
                    <a:gd name="T17" fmla="*/ 80 h 272"/>
                    <a:gd name="T18" fmla="*/ 64 w 264"/>
                    <a:gd name="T19" fmla="*/ 88 h 272"/>
                    <a:gd name="T20" fmla="*/ 48 w 264"/>
                    <a:gd name="T21" fmla="*/ 104 h 272"/>
                    <a:gd name="T22" fmla="*/ 8 w 264"/>
                    <a:gd name="T23" fmla="*/ 112 h 272"/>
                    <a:gd name="T24" fmla="*/ 0 w 264"/>
                    <a:gd name="T25" fmla="*/ 120 h 272"/>
                    <a:gd name="T26" fmla="*/ 0 w 264"/>
                    <a:gd name="T27" fmla="*/ 136 h 272"/>
                    <a:gd name="T28" fmla="*/ 0 w 264"/>
                    <a:gd name="T29" fmla="*/ 144 h 272"/>
                    <a:gd name="T30" fmla="*/ 48 w 264"/>
                    <a:gd name="T31" fmla="*/ 176 h 272"/>
                    <a:gd name="T32" fmla="*/ 120 w 264"/>
                    <a:gd name="T33" fmla="*/ 240 h 272"/>
                    <a:gd name="T34" fmla="*/ 136 w 264"/>
                    <a:gd name="T35" fmla="*/ 248 h 272"/>
                    <a:gd name="T36" fmla="*/ 152 w 264"/>
                    <a:gd name="T37" fmla="*/ 256 h 272"/>
                    <a:gd name="T38" fmla="*/ 152 w 264"/>
                    <a:gd name="T39" fmla="*/ 272 h 272"/>
                    <a:gd name="T40" fmla="*/ 168 w 264"/>
                    <a:gd name="T41" fmla="*/ 272 h 272"/>
                    <a:gd name="T42" fmla="*/ 184 w 264"/>
                    <a:gd name="T43" fmla="*/ 264 h 272"/>
                    <a:gd name="T44" fmla="*/ 264 w 264"/>
                    <a:gd name="T45" fmla="*/ 200 h 272"/>
                    <a:gd name="T46" fmla="*/ 256 w 264"/>
                    <a:gd name="T47" fmla="*/ 184 h 272"/>
                    <a:gd name="T48" fmla="*/ 248 w 264"/>
                    <a:gd name="T49" fmla="*/ 184 h 272"/>
                    <a:gd name="T50" fmla="*/ 232 w 264"/>
                    <a:gd name="T51" fmla="*/ 160 h 272"/>
                    <a:gd name="T52" fmla="*/ 240 w 264"/>
                    <a:gd name="T53" fmla="*/ 152 h 272"/>
                    <a:gd name="T54" fmla="*/ 240 w 264"/>
                    <a:gd name="T55" fmla="*/ 136 h 272"/>
                    <a:gd name="T56" fmla="*/ 240 w 264"/>
                    <a:gd name="T57" fmla="*/ 112 h 272"/>
                    <a:gd name="T58" fmla="*/ 232 w 264"/>
                    <a:gd name="T59" fmla="*/ 104 h 272"/>
                    <a:gd name="T60" fmla="*/ 232 w 264"/>
                    <a:gd name="T61" fmla="*/ 96 h 272"/>
                    <a:gd name="T62" fmla="*/ 232 w 264"/>
                    <a:gd name="T63" fmla="*/ 72 h 272"/>
                    <a:gd name="T64" fmla="*/ 216 w 264"/>
                    <a:gd name="T65" fmla="*/ 64 h 272"/>
                    <a:gd name="T66" fmla="*/ 208 w 264"/>
                    <a:gd name="T67" fmla="*/ 48 h 272"/>
                    <a:gd name="T68" fmla="*/ 224 w 264"/>
                    <a:gd name="T69" fmla="*/ 32 h 272"/>
                    <a:gd name="T70" fmla="*/ 224 w 264"/>
                    <a:gd name="T71" fmla="*/ 8 h 272"/>
                    <a:gd name="T72" fmla="*/ 224 w 264"/>
                    <a:gd name="T73" fmla="*/ 0 h 272"/>
                    <a:gd name="T74" fmla="*/ 216 w 264"/>
                    <a:gd name="T75"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272">
                      <a:moveTo>
                        <a:pt x="216" y="0"/>
                      </a:moveTo>
                      <a:lnTo>
                        <a:pt x="192" y="0"/>
                      </a:lnTo>
                      <a:lnTo>
                        <a:pt x="184" y="0"/>
                      </a:lnTo>
                      <a:lnTo>
                        <a:pt x="168" y="0"/>
                      </a:lnTo>
                      <a:lnTo>
                        <a:pt x="128" y="8"/>
                      </a:lnTo>
                      <a:lnTo>
                        <a:pt x="88" y="24"/>
                      </a:lnTo>
                      <a:lnTo>
                        <a:pt x="96" y="32"/>
                      </a:lnTo>
                      <a:lnTo>
                        <a:pt x="96" y="72"/>
                      </a:lnTo>
                      <a:lnTo>
                        <a:pt x="64" y="80"/>
                      </a:lnTo>
                      <a:lnTo>
                        <a:pt x="64" y="88"/>
                      </a:lnTo>
                      <a:lnTo>
                        <a:pt x="48" y="104"/>
                      </a:lnTo>
                      <a:lnTo>
                        <a:pt x="8" y="112"/>
                      </a:lnTo>
                      <a:lnTo>
                        <a:pt x="0" y="120"/>
                      </a:lnTo>
                      <a:lnTo>
                        <a:pt x="0" y="136"/>
                      </a:lnTo>
                      <a:lnTo>
                        <a:pt x="0" y="144"/>
                      </a:lnTo>
                      <a:lnTo>
                        <a:pt x="48" y="176"/>
                      </a:lnTo>
                      <a:lnTo>
                        <a:pt x="120" y="240"/>
                      </a:lnTo>
                      <a:lnTo>
                        <a:pt x="136" y="248"/>
                      </a:lnTo>
                      <a:lnTo>
                        <a:pt x="152" y="256"/>
                      </a:lnTo>
                      <a:lnTo>
                        <a:pt x="152" y="272"/>
                      </a:lnTo>
                      <a:lnTo>
                        <a:pt x="168" y="272"/>
                      </a:lnTo>
                      <a:lnTo>
                        <a:pt x="184" y="264"/>
                      </a:lnTo>
                      <a:lnTo>
                        <a:pt x="264" y="200"/>
                      </a:lnTo>
                      <a:lnTo>
                        <a:pt x="256" y="184"/>
                      </a:lnTo>
                      <a:lnTo>
                        <a:pt x="248" y="184"/>
                      </a:lnTo>
                      <a:lnTo>
                        <a:pt x="232" y="160"/>
                      </a:lnTo>
                      <a:lnTo>
                        <a:pt x="240" y="152"/>
                      </a:lnTo>
                      <a:lnTo>
                        <a:pt x="240" y="136"/>
                      </a:lnTo>
                      <a:lnTo>
                        <a:pt x="240" y="112"/>
                      </a:lnTo>
                      <a:lnTo>
                        <a:pt x="232" y="104"/>
                      </a:lnTo>
                      <a:lnTo>
                        <a:pt x="232" y="96"/>
                      </a:lnTo>
                      <a:lnTo>
                        <a:pt x="232" y="72"/>
                      </a:lnTo>
                      <a:lnTo>
                        <a:pt x="216" y="64"/>
                      </a:lnTo>
                      <a:lnTo>
                        <a:pt x="208" y="48"/>
                      </a:lnTo>
                      <a:lnTo>
                        <a:pt x="224" y="32"/>
                      </a:lnTo>
                      <a:lnTo>
                        <a:pt x="224" y="8"/>
                      </a:lnTo>
                      <a:lnTo>
                        <a:pt x="224" y="0"/>
                      </a:lnTo>
                      <a:lnTo>
                        <a:pt x="216"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4" name="Freeform 222">
                  <a:extLst>
                    <a:ext uri="{FF2B5EF4-FFF2-40B4-BE49-F238E27FC236}">
                      <a16:creationId xmlns:a16="http://schemas.microsoft.com/office/drawing/2014/main" id="{EAC586DE-0EF4-4A4D-BD04-DB46BFB06BBA}"/>
                    </a:ext>
                  </a:extLst>
                </p:cNvPr>
                <p:cNvSpPr>
                  <a:spLocks/>
                </p:cNvSpPr>
                <p:nvPr/>
              </p:nvSpPr>
              <p:spPr bwMode="auto">
                <a:xfrm>
                  <a:off x="2999" y="2178"/>
                  <a:ext cx="170" cy="320"/>
                </a:xfrm>
                <a:custGeom>
                  <a:avLst/>
                  <a:gdLst>
                    <a:gd name="T0" fmla="*/ 16 w 136"/>
                    <a:gd name="T1" fmla="*/ 24 h 240"/>
                    <a:gd name="T2" fmla="*/ 24 w 136"/>
                    <a:gd name="T3" fmla="*/ 40 h 240"/>
                    <a:gd name="T4" fmla="*/ 32 w 136"/>
                    <a:gd name="T5" fmla="*/ 40 h 240"/>
                    <a:gd name="T6" fmla="*/ 24 w 136"/>
                    <a:gd name="T7" fmla="*/ 88 h 240"/>
                    <a:gd name="T8" fmla="*/ 0 w 136"/>
                    <a:gd name="T9" fmla="*/ 136 h 240"/>
                    <a:gd name="T10" fmla="*/ 0 w 136"/>
                    <a:gd name="T11" fmla="*/ 144 h 240"/>
                    <a:gd name="T12" fmla="*/ 8 w 136"/>
                    <a:gd name="T13" fmla="*/ 152 h 240"/>
                    <a:gd name="T14" fmla="*/ 16 w 136"/>
                    <a:gd name="T15" fmla="*/ 160 h 240"/>
                    <a:gd name="T16" fmla="*/ 16 w 136"/>
                    <a:gd name="T17" fmla="*/ 184 h 240"/>
                    <a:gd name="T18" fmla="*/ 24 w 136"/>
                    <a:gd name="T19" fmla="*/ 200 h 240"/>
                    <a:gd name="T20" fmla="*/ 8 w 136"/>
                    <a:gd name="T21" fmla="*/ 200 h 240"/>
                    <a:gd name="T22" fmla="*/ 8 w 136"/>
                    <a:gd name="T23" fmla="*/ 208 h 240"/>
                    <a:gd name="T24" fmla="*/ 16 w 136"/>
                    <a:gd name="T25" fmla="*/ 216 h 240"/>
                    <a:gd name="T26" fmla="*/ 24 w 136"/>
                    <a:gd name="T27" fmla="*/ 240 h 240"/>
                    <a:gd name="T28" fmla="*/ 64 w 136"/>
                    <a:gd name="T29" fmla="*/ 232 h 240"/>
                    <a:gd name="T30" fmla="*/ 72 w 136"/>
                    <a:gd name="T31" fmla="*/ 224 h 240"/>
                    <a:gd name="T32" fmla="*/ 72 w 136"/>
                    <a:gd name="T33" fmla="*/ 216 h 240"/>
                    <a:gd name="T34" fmla="*/ 96 w 136"/>
                    <a:gd name="T35" fmla="*/ 208 h 240"/>
                    <a:gd name="T36" fmla="*/ 112 w 136"/>
                    <a:gd name="T37" fmla="*/ 192 h 240"/>
                    <a:gd name="T38" fmla="*/ 120 w 136"/>
                    <a:gd name="T39" fmla="*/ 184 h 240"/>
                    <a:gd name="T40" fmla="*/ 128 w 136"/>
                    <a:gd name="T41" fmla="*/ 176 h 240"/>
                    <a:gd name="T42" fmla="*/ 112 w 136"/>
                    <a:gd name="T43" fmla="*/ 152 h 240"/>
                    <a:gd name="T44" fmla="*/ 128 w 136"/>
                    <a:gd name="T45" fmla="*/ 112 h 240"/>
                    <a:gd name="T46" fmla="*/ 136 w 136"/>
                    <a:gd name="T47" fmla="*/ 112 h 240"/>
                    <a:gd name="T48" fmla="*/ 136 w 136"/>
                    <a:gd name="T49" fmla="*/ 104 h 240"/>
                    <a:gd name="T50" fmla="*/ 136 w 136"/>
                    <a:gd name="T51" fmla="*/ 56 h 240"/>
                    <a:gd name="T52" fmla="*/ 40 w 136"/>
                    <a:gd name="T53" fmla="*/ 0 h 240"/>
                    <a:gd name="T54" fmla="*/ 16 w 136"/>
                    <a:gd name="T55" fmla="*/ 0 h 240"/>
                    <a:gd name="T56" fmla="*/ 16 w 136"/>
                    <a:gd name="T57" fmla="*/ 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240">
                      <a:moveTo>
                        <a:pt x="16" y="24"/>
                      </a:moveTo>
                      <a:lnTo>
                        <a:pt x="24" y="40"/>
                      </a:lnTo>
                      <a:lnTo>
                        <a:pt x="32" y="40"/>
                      </a:lnTo>
                      <a:lnTo>
                        <a:pt x="24" y="88"/>
                      </a:lnTo>
                      <a:lnTo>
                        <a:pt x="0" y="136"/>
                      </a:lnTo>
                      <a:lnTo>
                        <a:pt x="0" y="144"/>
                      </a:lnTo>
                      <a:lnTo>
                        <a:pt x="8" y="152"/>
                      </a:lnTo>
                      <a:lnTo>
                        <a:pt x="16" y="160"/>
                      </a:lnTo>
                      <a:lnTo>
                        <a:pt x="16" y="184"/>
                      </a:lnTo>
                      <a:lnTo>
                        <a:pt x="24" y="200"/>
                      </a:lnTo>
                      <a:lnTo>
                        <a:pt x="8" y="200"/>
                      </a:lnTo>
                      <a:lnTo>
                        <a:pt x="8" y="208"/>
                      </a:lnTo>
                      <a:lnTo>
                        <a:pt x="16" y="216"/>
                      </a:lnTo>
                      <a:lnTo>
                        <a:pt x="24" y="240"/>
                      </a:lnTo>
                      <a:lnTo>
                        <a:pt x="64" y="232"/>
                      </a:lnTo>
                      <a:lnTo>
                        <a:pt x="72" y="224"/>
                      </a:lnTo>
                      <a:lnTo>
                        <a:pt x="72" y="216"/>
                      </a:lnTo>
                      <a:lnTo>
                        <a:pt x="96" y="208"/>
                      </a:lnTo>
                      <a:lnTo>
                        <a:pt x="112" y="192"/>
                      </a:lnTo>
                      <a:lnTo>
                        <a:pt x="120" y="184"/>
                      </a:lnTo>
                      <a:lnTo>
                        <a:pt x="128" y="176"/>
                      </a:lnTo>
                      <a:lnTo>
                        <a:pt x="112" y="152"/>
                      </a:lnTo>
                      <a:lnTo>
                        <a:pt x="128" y="112"/>
                      </a:lnTo>
                      <a:lnTo>
                        <a:pt x="136" y="112"/>
                      </a:lnTo>
                      <a:lnTo>
                        <a:pt x="136" y="104"/>
                      </a:lnTo>
                      <a:lnTo>
                        <a:pt x="136" y="56"/>
                      </a:lnTo>
                      <a:lnTo>
                        <a:pt x="40" y="0"/>
                      </a:lnTo>
                      <a:lnTo>
                        <a:pt x="16" y="0"/>
                      </a:lnTo>
                      <a:lnTo>
                        <a:pt x="16"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5" name="Freeform 223">
                  <a:extLst>
                    <a:ext uri="{FF2B5EF4-FFF2-40B4-BE49-F238E27FC236}">
                      <a16:creationId xmlns:a16="http://schemas.microsoft.com/office/drawing/2014/main" id="{64ACD385-E832-4449-B4B6-6724789F7C5A}"/>
                    </a:ext>
                  </a:extLst>
                </p:cNvPr>
                <p:cNvSpPr>
                  <a:spLocks/>
                </p:cNvSpPr>
                <p:nvPr/>
              </p:nvSpPr>
              <p:spPr bwMode="auto">
                <a:xfrm>
                  <a:off x="3179" y="2009"/>
                  <a:ext cx="181" cy="190"/>
                </a:xfrm>
                <a:custGeom>
                  <a:avLst/>
                  <a:gdLst>
                    <a:gd name="T0" fmla="*/ 120 w 144"/>
                    <a:gd name="T1" fmla="*/ 8 h 144"/>
                    <a:gd name="T2" fmla="*/ 104 w 144"/>
                    <a:gd name="T3" fmla="*/ 8 h 144"/>
                    <a:gd name="T4" fmla="*/ 96 w 144"/>
                    <a:gd name="T5" fmla="*/ 8 h 144"/>
                    <a:gd name="T6" fmla="*/ 88 w 144"/>
                    <a:gd name="T7" fmla="*/ 8 h 144"/>
                    <a:gd name="T8" fmla="*/ 88 w 144"/>
                    <a:gd name="T9" fmla="*/ 0 h 144"/>
                    <a:gd name="T10" fmla="*/ 80 w 144"/>
                    <a:gd name="T11" fmla="*/ 0 h 144"/>
                    <a:gd name="T12" fmla="*/ 56 w 144"/>
                    <a:gd name="T13" fmla="*/ 8 h 144"/>
                    <a:gd name="T14" fmla="*/ 24 w 144"/>
                    <a:gd name="T15" fmla="*/ 0 h 144"/>
                    <a:gd name="T16" fmla="*/ 0 w 144"/>
                    <a:gd name="T17" fmla="*/ 0 h 144"/>
                    <a:gd name="T18" fmla="*/ 0 w 144"/>
                    <a:gd name="T19" fmla="*/ 24 h 144"/>
                    <a:gd name="T20" fmla="*/ 0 w 144"/>
                    <a:gd name="T21" fmla="*/ 48 h 144"/>
                    <a:gd name="T22" fmla="*/ 8 w 144"/>
                    <a:gd name="T23" fmla="*/ 144 h 144"/>
                    <a:gd name="T24" fmla="*/ 112 w 144"/>
                    <a:gd name="T25" fmla="*/ 144 h 144"/>
                    <a:gd name="T26" fmla="*/ 128 w 144"/>
                    <a:gd name="T27" fmla="*/ 144 h 144"/>
                    <a:gd name="T28" fmla="*/ 144 w 144"/>
                    <a:gd name="T29" fmla="*/ 128 h 144"/>
                    <a:gd name="T30" fmla="*/ 144 w 144"/>
                    <a:gd name="T31" fmla="*/ 112 h 144"/>
                    <a:gd name="T32" fmla="*/ 104 w 144"/>
                    <a:gd name="T33" fmla="*/ 40 h 144"/>
                    <a:gd name="T34" fmla="*/ 96 w 144"/>
                    <a:gd name="T35" fmla="*/ 24 h 144"/>
                    <a:gd name="T36" fmla="*/ 112 w 144"/>
                    <a:gd name="T37" fmla="*/ 48 h 144"/>
                    <a:gd name="T38" fmla="*/ 120 w 144"/>
                    <a:gd name="T39" fmla="*/ 56 h 144"/>
                    <a:gd name="T40" fmla="*/ 128 w 144"/>
                    <a:gd name="T41" fmla="*/ 32 h 144"/>
                    <a:gd name="T42" fmla="*/ 120 w 144"/>
                    <a:gd name="T4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120" y="8"/>
                      </a:moveTo>
                      <a:lnTo>
                        <a:pt x="104" y="8"/>
                      </a:lnTo>
                      <a:lnTo>
                        <a:pt x="96" y="8"/>
                      </a:lnTo>
                      <a:lnTo>
                        <a:pt x="88" y="8"/>
                      </a:lnTo>
                      <a:lnTo>
                        <a:pt x="88" y="0"/>
                      </a:lnTo>
                      <a:lnTo>
                        <a:pt x="80" y="0"/>
                      </a:lnTo>
                      <a:lnTo>
                        <a:pt x="56" y="8"/>
                      </a:lnTo>
                      <a:lnTo>
                        <a:pt x="24" y="0"/>
                      </a:lnTo>
                      <a:lnTo>
                        <a:pt x="0" y="0"/>
                      </a:lnTo>
                      <a:lnTo>
                        <a:pt x="0" y="24"/>
                      </a:lnTo>
                      <a:lnTo>
                        <a:pt x="0" y="48"/>
                      </a:lnTo>
                      <a:lnTo>
                        <a:pt x="8" y="144"/>
                      </a:lnTo>
                      <a:lnTo>
                        <a:pt x="112" y="144"/>
                      </a:lnTo>
                      <a:lnTo>
                        <a:pt x="128" y="144"/>
                      </a:lnTo>
                      <a:lnTo>
                        <a:pt x="144" y="128"/>
                      </a:lnTo>
                      <a:lnTo>
                        <a:pt x="144" y="112"/>
                      </a:lnTo>
                      <a:lnTo>
                        <a:pt x="104" y="40"/>
                      </a:lnTo>
                      <a:lnTo>
                        <a:pt x="96" y="24"/>
                      </a:lnTo>
                      <a:lnTo>
                        <a:pt x="112" y="48"/>
                      </a:lnTo>
                      <a:lnTo>
                        <a:pt x="120" y="56"/>
                      </a:lnTo>
                      <a:lnTo>
                        <a:pt x="128" y="32"/>
                      </a:lnTo>
                      <a:lnTo>
                        <a:pt x="12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6" name="Freeform 224">
                  <a:extLst>
                    <a:ext uri="{FF2B5EF4-FFF2-40B4-BE49-F238E27FC236}">
                      <a16:creationId xmlns:a16="http://schemas.microsoft.com/office/drawing/2014/main" id="{138A7F86-3938-41C9-B8BA-CF883A52719D}"/>
                    </a:ext>
                  </a:extLst>
                </p:cNvPr>
                <p:cNvSpPr>
                  <a:spLocks/>
                </p:cNvSpPr>
                <p:nvPr/>
              </p:nvSpPr>
              <p:spPr bwMode="auto">
                <a:xfrm>
                  <a:off x="3269" y="2562"/>
                  <a:ext cx="91" cy="107"/>
                </a:xfrm>
                <a:custGeom>
                  <a:avLst/>
                  <a:gdLst>
                    <a:gd name="T0" fmla="*/ 56 w 72"/>
                    <a:gd name="T1" fmla="*/ 0 h 80"/>
                    <a:gd name="T2" fmla="*/ 32 w 72"/>
                    <a:gd name="T3" fmla="*/ 8 h 80"/>
                    <a:gd name="T4" fmla="*/ 16 w 72"/>
                    <a:gd name="T5" fmla="*/ 8 h 80"/>
                    <a:gd name="T6" fmla="*/ 16 w 72"/>
                    <a:gd name="T7" fmla="*/ 24 h 80"/>
                    <a:gd name="T8" fmla="*/ 24 w 72"/>
                    <a:gd name="T9" fmla="*/ 32 h 80"/>
                    <a:gd name="T10" fmla="*/ 16 w 72"/>
                    <a:gd name="T11" fmla="*/ 40 h 80"/>
                    <a:gd name="T12" fmla="*/ 8 w 72"/>
                    <a:gd name="T13" fmla="*/ 56 h 80"/>
                    <a:gd name="T14" fmla="*/ 0 w 72"/>
                    <a:gd name="T15" fmla="*/ 80 h 80"/>
                    <a:gd name="T16" fmla="*/ 8 w 72"/>
                    <a:gd name="T17" fmla="*/ 80 h 80"/>
                    <a:gd name="T18" fmla="*/ 32 w 72"/>
                    <a:gd name="T19" fmla="*/ 80 h 80"/>
                    <a:gd name="T20" fmla="*/ 56 w 72"/>
                    <a:gd name="T21" fmla="*/ 80 h 80"/>
                    <a:gd name="T22" fmla="*/ 56 w 72"/>
                    <a:gd name="T23" fmla="*/ 56 h 80"/>
                    <a:gd name="T24" fmla="*/ 72 w 72"/>
                    <a:gd name="T25" fmla="*/ 32 h 80"/>
                    <a:gd name="T26" fmla="*/ 64 w 72"/>
                    <a:gd name="T27" fmla="*/ 0 h 80"/>
                    <a:gd name="T28" fmla="*/ 56 w 72"/>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80">
                      <a:moveTo>
                        <a:pt x="56" y="0"/>
                      </a:moveTo>
                      <a:lnTo>
                        <a:pt x="32" y="8"/>
                      </a:lnTo>
                      <a:lnTo>
                        <a:pt x="16" y="8"/>
                      </a:lnTo>
                      <a:lnTo>
                        <a:pt x="16" y="24"/>
                      </a:lnTo>
                      <a:lnTo>
                        <a:pt x="24" y="32"/>
                      </a:lnTo>
                      <a:lnTo>
                        <a:pt x="16" y="40"/>
                      </a:lnTo>
                      <a:lnTo>
                        <a:pt x="8" y="56"/>
                      </a:lnTo>
                      <a:lnTo>
                        <a:pt x="0" y="80"/>
                      </a:lnTo>
                      <a:lnTo>
                        <a:pt x="8" y="80"/>
                      </a:lnTo>
                      <a:lnTo>
                        <a:pt x="32" y="80"/>
                      </a:lnTo>
                      <a:lnTo>
                        <a:pt x="56" y="80"/>
                      </a:lnTo>
                      <a:lnTo>
                        <a:pt x="56" y="56"/>
                      </a:lnTo>
                      <a:lnTo>
                        <a:pt x="72" y="32"/>
                      </a:lnTo>
                      <a:lnTo>
                        <a:pt x="64" y="0"/>
                      </a:lnTo>
                      <a:lnTo>
                        <a:pt x="56"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7" name="Freeform 225">
                  <a:extLst>
                    <a:ext uri="{FF2B5EF4-FFF2-40B4-BE49-F238E27FC236}">
                      <a16:creationId xmlns:a16="http://schemas.microsoft.com/office/drawing/2014/main" id="{F2F2059C-3C0F-40C5-B560-E8A8AF209A5D}"/>
                    </a:ext>
                  </a:extLst>
                </p:cNvPr>
                <p:cNvSpPr>
                  <a:spLocks/>
                </p:cNvSpPr>
                <p:nvPr/>
              </p:nvSpPr>
              <p:spPr bwMode="auto">
                <a:xfrm>
                  <a:off x="3340" y="2552"/>
                  <a:ext cx="130" cy="192"/>
                </a:xfrm>
                <a:custGeom>
                  <a:avLst/>
                  <a:gdLst>
                    <a:gd name="T0" fmla="*/ 56 w 104"/>
                    <a:gd name="T1" fmla="*/ 128 h 144"/>
                    <a:gd name="T2" fmla="*/ 48 w 104"/>
                    <a:gd name="T3" fmla="*/ 112 h 144"/>
                    <a:gd name="T4" fmla="*/ 8 w 104"/>
                    <a:gd name="T5" fmla="*/ 88 h 144"/>
                    <a:gd name="T6" fmla="*/ 0 w 104"/>
                    <a:gd name="T7" fmla="*/ 88 h 144"/>
                    <a:gd name="T8" fmla="*/ 0 w 104"/>
                    <a:gd name="T9" fmla="*/ 64 h 144"/>
                    <a:gd name="T10" fmla="*/ 16 w 104"/>
                    <a:gd name="T11" fmla="*/ 40 h 144"/>
                    <a:gd name="T12" fmla="*/ 8 w 104"/>
                    <a:gd name="T13" fmla="*/ 8 h 144"/>
                    <a:gd name="T14" fmla="*/ 0 w 104"/>
                    <a:gd name="T15" fmla="*/ 8 h 144"/>
                    <a:gd name="T16" fmla="*/ 8 w 104"/>
                    <a:gd name="T17" fmla="*/ 0 h 144"/>
                    <a:gd name="T18" fmla="*/ 24 w 104"/>
                    <a:gd name="T19" fmla="*/ 0 h 144"/>
                    <a:gd name="T20" fmla="*/ 40 w 104"/>
                    <a:gd name="T21" fmla="*/ 0 h 144"/>
                    <a:gd name="T22" fmla="*/ 56 w 104"/>
                    <a:gd name="T23" fmla="*/ 16 h 144"/>
                    <a:gd name="T24" fmla="*/ 72 w 104"/>
                    <a:gd name="T25" fmla="*/ 16 h 144"/>
                    <a:gd name="T26" fmla="*/ 96 w 104"/>
                    <a:gd name="T27" fmla="*/ 8 h 144"/>
                    <a:gd name="T28" fmla="*/ 104 w 104"/>
                    <a:gd name="T29" fmla="*/ 8 h 144"/>
                    <a:gd name="T30" fmla="*/ 96 w 104"/>
                    <a:gd name="T31" fmla="*/ 32 h 144"/>
                    <a:gd name="T32" fmla="*/ 96 w 104"/>
                    <a:gd name="T33" fmla="*/ 80 h 144"/>
                    <a:gd name="T34" fmla="*/ 104 w 104"/>
                    <a:gd name="T35" fmla="*/ 96 h 144"/>
                    <a:gd name="T36" fmla="*/ 88 w 104"/>
                    <a:gd name="T37" fmla="*/ 112 h 144"/>
                    <a:gd name="T38" fmla="*/ 88 w 104"/>
                    <a:gd name="T39" fmla="*/ 104 h 144"/>
                    <a:gd name="T40" fmla="*/ 88 w 104"/>
                    <a:gd name="T41" fmla="*/ 120 h 144"/>
                    <a:gd name="T42" fmla="*/ 72 w 104"/>
                    <a:gd name="T43" fmla="*/ 144 h 144"/>
                    <a:gd name="T44" fmla="*/ 56 w 104"/>
                    <a:gd name="T45" fmla="*/ 12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44">
                      <a:moveTo>
                        <a:pt x="56" y="128"/>
                      </a:moveTo>
                      <a:lnTo>
                        <a:pt x="48" y="112"/>
                      </a:lnTo>
                      <a:lnTo>
                        <a:pt x="8" y="88"/>
                      </a:lnTo>
                      <a:lnTo>
                        <a:pt x="0" y="88"/>
                      </a:lnTo>
                      <a:lnTo>
                        <a:pt x="0" y="64"/>
                      </a:lnTo>
                      <a:lnTo>
                        <a:pt x="16" y="40"/>
                      </a:lnTo>
                      <a:lnTo>
                        <a:pt x="8" y="8"/>
                      </a:lnTo>
                      <a:lnTo>
                        <a:pt x="0" y="8"/>
                      </a:lnTo>
                      <a:lnTo>
                        <a:pt x="8" y="0"/>
                      </a:lnTo>
                      <a:lnTo>
                        <a:pt x="24" y="0"/>
                      </a:lnTo>
                      <a:lnTo>
                        <a:pt x="40" y="0"/>
                      </a:lnTo>
                      <a:lnTo>
                        <a:pt x="56" y="16"/>
                      </a:lnTo>
                      <a:lnTo>
                        <a:pt x="72" y="16"/>
                      </a:lnTo>
                      <a:lnTo>
                        <a:pt x="96" y="8"/>
                      </a:lnTo>
                      <a:lnTo>
                        <a:pt x="104" y="8"/>
                      </a:lnTo>
                      <a:lnTo>
                        <a:pt x="96" y="32"/>
                      </a:lnTo>
                      <a:lnTo>
                        <a:pt x="96" y="80"/>
                      </a:lnTo>
                      <a:lnTo>
                        <a:pt x="104" y="96"/>
                      </a:lnTo>
                      <a:lnTo>
                        <a:pt x="88" y="112"/>
                      </a:lnTo>
                      <a:lnTo>
                        <a:pt x="88" y="104"/>
                      </a:lnTo>
                      <a:lnTo>
                        <a:pt x="88" y="120"/>
                      </a:lnTo>
                      <a:lnTo>
                        <a:pt x="72" y="144"/>
                      </a:lnTo>
                      <a:lnTo>
                        <a:pt x="56" y="12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8" name="Freeform 226">
                  <a:extLst>
                    <a:ext uri="{FF2B5EF4-FFF2-40B4-BE49-F238E27FC236}">
                      <a16:creationId xmlns:a16="http://schemas.microsoft.com/office/drawing/2014/main" id="{92F06F35-726F-4A5B-A8DF-CDB089F099A9}"/>
                    </a:ext>
                  </a:extLst>
                </p:cNvPr>
                <p:cNvSpPr>
                  <a:spLocks/>
                </p:cNvSpPr>
                <p:nvPr/>
              </p:nvSpPr>
              <p:spPr bwMode="auto">
                <a:xfrm>
                  <a:off x="3269" y="2669"/>
                  <a:ext cx="180" cy="213"/>
                </a:xfrm>
                <a:custGeom>
                  <a:avLst/>
                  <a:gdLst>
                    <a:gd name="T0" fmla="*/ 8 w 144"/>
                    <a:gd name="T1" fmla="*/ 0 h 160"/>
                    <a:gd name="T2" fmla="*/ 16 w 144"/>
                    <a:gd name="T3" fmla="*/ 8 h 160"/>
                    <a:gd name="T4" fmla="*/ 16 w 144"/>
                    <a:gd name="T5" fmla="*/ 16 h 160"/>
                    <a:gd name="T6" fmla="*/ 16 w 144"/>
                    <a:gd name="T7" fmla="*/ 32 h 160"/>
                    <a:gd name="T8" fmla="*/ 0 w 144"/>
                    <a:gd name="T9" fmla="*/ 48 h 160"/>
                    <a:gd name="T10" fmla="*/ 0 w 144"/>
                    <a:gd name="T11" fmla="*/ 80 h 160"/>
                    <a:gd name="T12" fmla="*/ 16 w 144"/>
                    <a:gd name="T13" fmla="*/ 104 h 160"/>
                    <a:gd name="T14" fmla="*/ 16 w 144"/>
                    <a:gd name="T15" fmla="*/ 112 h 160"/>
                    <a:gd name="T16" fmla="*/ 24 w 144"/>
                    <a:gd name="T17" fmla="*/ 112 h 160"/>
                    <a:gd name="T18" fmla="*/ 48 w 144"/>
                    <a:gd name="T19" fmla="*/ 128 h 160"/>
                    <a:gd name="T20" fmla="*/ 56 w 144"/>
                    <a:gd name="T21" fmla="*/ 128 h 160"/>
                    <a:gd name="T22" fmla="*/ 64 w 144"/>
                    <a:gd name="T23" fmla="*/ 136 h 160"/>
                    <a:gd name="T24" fmla="*/ 72 w 144"/>
                    <a:gd name="T25" fmla="*/ 160 h 160"/>
                    <a:gd name="T26" fmla="*/ 88 w 144"/>
                    <a:gd name="T27" fmla="*/ 160 h 160"/>
                    <a:gd name="T28" fmla="*/ 128 w 144"/>
                    <a:gd name="T29" fmla="*/ 152 h 160"/>
                    <a:gd name="T30" fmla="*/ 144 w 144"/>
                    <a:gd name="T31" fmla="*/ 144 h 160"/>
                    <a:gd name="T32" fmla="*/ 136 w 144"/>
                    <a:gd name="T33" fmla="*/ 136 h 160"/>
                    <a:gd name="T34" fmla="*/ 128 w 144"/>
                    <a:gd name="T35" fmla="*/ 120 h 160"/>
                    <a:gd name="T36" fmla="*/ 136 w 144"/>
                    <a:gd name="T37" fmla="*/ 88 h 160"/>
                    <a:gd name="T38" fmla="*/ 120 w 144"/>
                    <a:gd name="T39" fmla="*/ 72 h 160"/>
                    <a:gd name="T40" fmla="*/ 128 w 144"/>
                    <a:gd name="T41" fmla="*/ 56 h 160"/>
                    <a:gd name="T42" fmla="*/ 112 w 144"/>
                    <a:gd name="T43" fmla="*/ 40 h 160"/>
                    <a:gd name="T44" fmla="*/ 104 w 144"/>
                    <a:gd name="T45" fmla="*/ 24 h 160"/>
                    <a:gd name="T46" fmla="*/ 64 w 144"/>
                    <a:gd name="T47" fmla="*/ 0 h 160"/>
                    <a:gd name="T48" fmla="*/ 56 w 144"/>
                    <a:gd name="T49" fmla="*/ 0 h 160"/>
                    <a:gd name="T50" fmla="*/ 32 w 144"/>
                    <a:gd name="T51" fmla="*/ 0 h 160"/>
                    <a:gd name="T52" fmla="*/ 8 w 144"/>
                    <a:gd name="T5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60">
                      <a:moveTo>
                        <a:pt x="8" y="0"/>
                      </a:moveTo>
                      <a:lnTo>
                        <a:pt x="16" y="8"/>
                      </a:lnTo>
                      <a:lnTo>
                        <a:pt x="16" y="16"/>
                      </a:lnTo>
                      <a:lnTo>
                        <a:pt x="16" y="32"/>
                      </a:lnTo>
                      <a:lnTo>
                        <a:pt x="0" y="48"/>
                      </a:lnTo>
                      <a:lnTo>
                        <a:pt x="0" y="80"/>
                      </a:lnTo>
                      <a:lnTo>
                        <a:pt x="16" y="104"/>
                      </a:lnTo>
                      <a:lnTo>
                        <a:pt x="16" y="112"/>
                      </a:lnTo>
                      <a:lnTo>
                        <a:pt x="24" y="112"/>
                      </a:lnTo>
                      <a:lnTo>
                        <a:pt x="48" y="128"/>
                      </a:lnTo>
                      <a:lnTo>
                        <a:pt x="56" y="128"/>
                      </a:lnTo>
                      <a:lnTo>
                        <a:pt x="64" y="136"/>
                      </a:lnTo>
                      <a:lnTo>
                        <a:pt x="72" y="160"/>
                      </a:lnTo>
                      <a:lnTo>
                        <a:pt x="88" y="160"/>
                      </a:lnTo>
                      <a:lnTo>
                        <a:pt x="128" y="152"/>
                      </a:lnTo>
                      <a:lnTo>
                        <a:pt x="144" y="144"/>
                      </a:lnTo>
                      <a:lnTo>
                        <a:pt x="136" y="136"/>
                      </a:lnTo>
                      <a:lnTo>
                        <a:pt x="128" y="120"/>
                      </a:lnTo>
                      <a:lnTo>
                        <a:pt x="136" y="88"/>
                      </a:lnTo>
                      <a:lnTo>
                        <a:pt x="120" y="72"/>
                      </a:lnTo>
                      <a:lnTo>
                        <a:pt x="128" y="56"/>
                      </a:lnTo>
                      <a:lnTo>
                        <a:pt x="112" y="40"/>
                      </a:lnTo>
                      <a:lnTo>
                        <a:pt x="104" y="24"/>
                      </a:lnTo>
                      <a:lnTo>
                        <a:pt x="64" y="0"/>
                      </a:lnTo>
                      <a:lnTo>
                        <a:pt x="56" y="0"/>
                      </a:lnTo>
                      <a:lnTo>
                        <a:pt x="32"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99" name="Freeform 227">
                  <a:extLst>
                    <a:ext uri="{FF2B5EF4-FFF2-40B4-BE49-F238E27FC236}">
                      <a16:creationId xmlns:a16="http://schemas.microsoft.com/office/drawing/2014/main" id="{BEA17401-C6C4-492C-82F5-2E73888824F4}"/>
                    </a:ext>
                  </a:extLst>
                </p:cNvPr>
                <p:cNvSpPr>
                  <a:spLocks/>
                </p:cNvSpPr>
                <p:nvPr/>
              </p:nvSpPr>
              <p:spPr bwMode="auto">
                <a:xfrm>
                  <a:off x="3139" y="2807"/>
                  <a:ext cx="201" cy="202"/>
                </a:xfrm>
                <a:custGeom>
                  <a:avLst/>
                  <a:gdLst>
                    <a:gd name="T0" fmla="*/ 96 w 160"/>
                    <a:gd name="T1" fmla="*/ 120 h 152"/>
                    <a:gd name="T2" fmla="*/ 88 w 160"/>
                    <a:gd name="T3" fmla="*/ 128 h 152"/>
                    <a:gd name="T4" fmla="*/ 64 w 160"/>
                    <a:gd name="T5" fmla="*/ 152 h 152"/>
                    <a:gd name="T6" fmla="*/ 40 w 160"/>
                    <a:gd name="T7" fmla="*/ 152 h 152"/>
                    <a:gd name="T8" fmla="*/ 24 w 160"/>
                    <a:gd name="T9" fmla="*/ 144 h 152"/>
                    <a:gd name="T10" fmla="*/ 16 w 160"/>
                    <a:gd name="T11" fmla="*/ 144 h 152"/>
                    <a:gd name="T12" fmla="*/ 0 w 160"/>
                    <a:gd name="T13" fmla="*/ 128 h 152"/>
                    <a:gd name="T14" fmla="*/ 0 w 160"/>
                    <a:gd name="T15" fmla="*/ 80 h 152"/>
                    <a:gd name="T16" fmla="*/ 32 w 160"/>
                    <a:gd name="T17" fmla="*/ 72 h 152"/>
                    <a:gd name="T18" fmla="*/ 24 w 160"/>
                    <a:gd name="T19" fmla="*/ 72 h 152"/>
                    <a:gd name="T20" fmla="*/ 32 w 160"/>
                    <a:gd name="T21" fmla="*/ 40 h 152"/>
                    <a:gd name="T22" fmla="*/ 56 w 160"/>
                    <a:gd name="T23" fmla="*/ 56 h 152"/>
                    <a:gd name="T24" fmla="*/ 64 w 160"/>
                    <a:gd name="T25" fmla="*/ 56 h 152"/>
                    <a:gd name="T26" fmla="*/ 88 w 160"/>
                    <a:gd name="T27" fmla="*/ 72 h 152"/>
                    <a:gd name="T28" fmla="*/ 104 w 160"/>
                    <a:gd name="T29" fmla="*/ 80 h 152"/>
                    <a:gd name="T30" fmla="*/ 104 w 160"/>
                    <a:gd name="T31" fmla="*/ 64 h 152"/>
                    <a:gd name="T32" fmla="*/ 96 w 160"/>
                    <a:gd name="T33" fmla="*/ 64 h 152"/>
                    <a:gd name="T34" fmla="*/ 88 w 160"/>
                    <a:gd name="T35" fmla="*/ 56 h 152"/>
                    <a:gd name="T36" fmla="*/ 96 w 160"/>
                    <a:gd name="T37" fmla="*/ 16 h 152"/>
                    <a:gd name="T38" fmla="*/ 96 w 160"/>
                    <a:gd name="T39" fmla="*/ 8 h 152"/>
                    <a:gd name="T40" fmla="*/ 112 w 160"/>
                    <a:gd name="T41" fmla="*/ 0 h 152"/>
                    <a:gd name="T42" fmla="*/ 120 w 160"/>
                    <a:gd name="T43" fmla="*/ 0 h 152"/>
                    <a:gd name="T44" fmla="*/ 120 w 160"/>
                    <a:gd name="T45" fmla="*/ 8 h 152"/>
                    <a:gd name="T46" fmla="*/ 128 w 160"/>
                    <a:gd name="T47" fmla="*/ 8 h 152"/>
                    <a:gd name="T48" fmla="*/ 152 w 160"/>
                    <a:gd name="T49" fmla="*/ 24 h 152"/>
                    <a:gd name="T50" fmla="*/ 160 w 160"/>
                    <a:gd name="T51" fmla="*/ 40 h 152"/>
                    <a:gd name="T52" fmla="*/ 152 w 160"/>
                    <a:gd name="T53" fmla="*/ 56 h 152"/>
                    <a:gd name="T54" fmla="*/ 152 w 160"/>
                    <a:gd name="T55" fmla="*/ 64 h 152"/>
                    <a:gd name="T56" fmla="*/ 144 w 160"/>
                    <a:gd name="T57" fmla="*/ 88 h 152"/>
                    <a:gd name="T58" fmla="*/ 152 w 160"/>
                    <a:gd name="T59" fmla="*/ 88 h 152"/>
                    <a:gd name="T60" fmla="*/ 112 w 160"/>
                    <a:gd name="T61" fmla="*/ 104 h 152"/>
                    <a:gd name="T62" fmla="*/ 112 w 160"/>
                    <a:gd name="T63" fmla="*/ 112 h 152"/>
                    <a:gd name="T64" fmla="*/ 96 w 160"/>
                    <a:gd name="T65" fmla="*/ 1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52">
                      <a:moveTo>
                        <a:pt x="96" y="120"/>
                      </a:moveTo>
                      <a:lnTo>
                        <a:pt x="88" y="128"/>
                      </a:lnTo>
                      <a:lnTo>
                        <a:pt x="64" y="152"/>
                      </a:lnTo>
                      <a:lnTo>
                        <a:pt x="40" y="152"/>
                      </a:lnTo>
                      <a:lnTo>
                        <a:pt x="24" y="144"/>
                      </a:lnTo>
                      <a:lnTo>
                        <a:pt x="16" y="144"/>
                      </a:lnTo>
                      <a:lnTo>
                        <a:pt x="0" y="128"/>
                      </a:lnTo>
                      <a:lnTo>
                        <a:pt x="0" y="80"/>
                      </a:lnTo>
                      <a:lnTo>
                        <a:pt x="32" y="72"/>
                      </a:lnTo>
                      <a:lnTo>
                        <a:pt x="24" y="72"/>
                      </a:lnTo>
                      <a:lnTo>
                        <a:pt x="32" y="40"/>
                      </a:lnTo>
                      <a:lnTo>
                        <a:pt x="56" y="56"/>
                      </a:lnTo>
                      <a:lnTo>
                        <a:pt x="64" y="56"/>
                      </a:lnTo>
                      <a:lnTo>
                        <a:pt x="88" y="72"/>
                      </a:lnTo>
                      <a:lnTo>
                        <a:pt x="104" y="80"/>
                      </a:lnTo>
                      <a:lnTo>
                        <a:pt x="104" y="64"/>
                      </a:lnTo>
                      <a:lnTo>
                        <a:pt x="96" y="64"/>
                      </a:lnTo>
                      <a:lnTo>
                        <a:pt x="88" y="56"/>
                      </a:lnTo>
                      <a:lnTo>
                        <a:pt x="96" y="16"/>
                      </a:lnTo>
                      <a:lnTo>
                        <a:pt x="96" y="8"/>
                      </a:lnTo>
                      <a:lnTo>
                        <a:pt x="112" y="0"/>
                      </a:lnTo>
                      <a:lnTo>
                        <a:pt x="120" y="0"/>
                      </a:lnTo>
                      <a:lnTo>
                        <a:pt x="120" y="8"/>
                      </a:lnTo>
                      <a:lnTo>
                        <a:pt x="128" y="8"/>
                      </a:lnTo>
                      <a:lnTo>
                        <a:pt x="152" y="24"/>
                      </a:lnTo>
                      <a:lnTo>
                        <a:pt x="160" y="40"/>
                      </a:lnTo>
                      <a:lnTo>
                        <a:pt x="152" y="56"/>
                      </a:lnTo>
                      <a:lnTo>
                        <a:pt x="152" y="64"/>
                      </a:lnTo>
                      <a:lnTo>
                        <a:pt x="144" y="88"/>
                      </a:lnTo>
                      <a:lnTo>
                        <a:pt x="152" y="88"/>
                      </a:lnTo>
                      <a:lnTo>
                        <a:pt x="112" y="104"/>
                      </a:lnTo>
                      <a:lnTo>
                        <a:pt x="112" y="112"/>
                      </a:lnTo>
                      <a:lnTo>
                        <a:pt x="96"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0" name="Freeform 228">
                  <a:extLst>
                    <a:ext uri="{FF2B5EF4-FFF2-40B4-BE49-F238E27FC236}">
                      <a16:creationId xmlns:a16="http://schemas.microsoft.com/office/drawing/2014/main" id="{108085E8-8ED6-4EAF-AC93-29CC276470E5}"/>
                    </a:ext>
                  </a:extLst>
                </p:cNvPr>
                <p:cNvSpPr>
                  <a:spLocks/>
                </p:cNvSpPr>
                <p:nvPr/>
              </p:nvSpPr>
              <p:spPr bwMode="auto">
                <a:xfrm>
                  <a:off x="3279" y="2861"/>
                  <a:ext cx="170" cy="318"/>
                </a:xfrm>
                <a:custGeom>
                  <a:avLst/>
                  <a:gdLst>
                    <a:gd name="T0" fmla="*/ 16 w 136"/>
                    <a:gd name="T1" fmla="*/ 240 h 240"/>
                    <a:gd name="T2" fmla="*/ 24 w 136"/>
                    <a:gd name="T3" fmla="*/ 240 h 240"/>
                    <a:gd name="T4" fmla="*/ 24 w 136"/>
                    <a:gd name="T5" fmla="*/ 232 h 240"/>
                    <a:gd name="T6" fmla="*/ 24 w 136"/>
                    <a:gd name="T7" fmla="*/ 224 h 240"/>
                    <a:gd name="T8" fmla="*/ 56 w 136"/>
                    <a:gd name="T9" fmla="*/ 208 h 240"/>
                    <a:gd name="T10" fmla="*/ 64 w 136"/>
                    <a:gd name="T11" fmla="*/ 176 h 240"/>
                    <a:gd name="T12" fmla="*/ 56 w 136"/>
                    <a:gd name="T13" fmla="*/ 152 h 240"/>
                    <a:gd name="T14" fmla="*/ 56 w 136"/>
                    <a:gd name="T15" fmla="*/ 144 h 240"/>
                    <a:gd name="T16" fmla="*/ 88 w 136"/>
                    <a:gd name="T17" fmla="*/ 104 h 240"/>
                    <a:gd name="T18" fmla="*/ 112 w 136"/>
                    <a:gd name="T19" fmla="*/ 96 h 240"/>
                    <a:gd name="T20" fmla="*/ 136 w 136"/>
                    <a:gd name="T21" fmla="*/ 72 h 240"/>
                    <a:gd name="T22" fmla="*/ 136 w 136"/>
                    <a:gd name="T23" fmla="*/ 0 h 240"/>
                    <a:gd name="T24" fmla="*/ 120 w 136"/>
                    <a:gd name="T25" fmla="*/ 8 h 240"/>
                    <a:gd name="T26" fmla="*/ 80 w 136"/>
                    <a:gd name="T27" fmla="*/ 16 h 240"/>
                    <a:gd name="T28" fmla="*/ 64 w 136"/>
                    <a:gd name="T29" fmla="*/ 16 h 240"/>
                    <a:gd name="T30" fmla="*/ 56 w 136"/>
                    <a:gd name="T31" fmla="*/ 24 h 240"/>
                    <a:gd name="T32" fmla="*/ 56 w 136"/>
                    <a:gd name="T33" fmla="*/ 40 h 240"/>
                    <a:gd name="T34" fmla="*/ 72 w 136"/>
                    <a:gd name="T35" fmla="*/ 64 h 240"/>
                    <a:gd name="T36" fmla="*/ 72 w 136"/>
                    <a:gd name="T37" fmla="*/ 80 h 240"/>
                    <a:gd name="T38" fmla="*/ 64 w 136"/>
                    <a:gd name="T39" fmla="*/ 96 h 240"/>
                    <a:gd name="T40" fmla="*/ 48 w 136"/>
                    <a:gd name="T41" fmla="*/ 80 h 240"/>
                    <a:gd name="T42" fmla="*/ 56 w 136"/>
                    <a:gd name="T43" fmla="*/ 56 h 240"/>
                    <a:gd name="T44" fmla="*/ 40 w 136"/>
                    <a:gd name="T45" fmla="*/ 56 h 240"/>
                    <a:gd name="T46" fmla="*/ 40 w 136"/>
                    <a:gd name="T47" fmla="*/ 48 h 240"/>
                    <a:gd name="T48" fmla="*/ 0 w 136"/>
                    <a:gd name="T49" fmla="*/ 64 h 240"/>
                    <a:gd name="T50" fmla="*/ 0 w 136"/>
                    <a:gd name="T51" fmla="*/ 72 h 240"/>
                    <a:gd name="T52" fmla="*/ 0 w 136"/>
                    <a:gd name="T53" fmla="*/ 80 h 240"/>
                    <a:gd name="T54" fmla="*/ 8 w 136"/>
                    <a:gd name="T55" fmla="*/ 80 h 240"/>
                    <a:gd name="T56" fmla="*/ 32 w 136"/>
                    <a:gd name="T57" fmla="*/ 88 h 240"/>
                    <a:gd name="T58" fmla="*/ 32 w 136"/>
                    <a:gd name="T59" fmla="*/ 104 h 240"/>
                    <a:gd name="T60" fmla="*/ 32 w 136"/>
                    <a:gd name="T61" fmla="*/ 144 h 240"/>
                    <a:gd name="T62" fmla="*/ 8 w 136"/>
                    <a:gd name="T63" fmla="*/ 184 h 240"/>
                    <a:gd name="T64" fmla="*/ 16 w 136"/>
                    <a:gd name="T65" fmla="*/ 232 h 240"/>
                    <a:gd name="T66" fmla="*/ 16 w 136"/>
                    <a:gd name="T67"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6" h="240">
                      <a:moveTo>
                        <a:pt x="16" y="240"/>
                      </a:moveTo>
                      <a:lnTo>
                        <a:pt x="24" y="240"/>
                      </a:lnTo>
                      <a:lnTo>
                        <a:pt x="24" y="232"/>
                      </a:lnTo>
                      <a:lnTo>
                        <a:pt x="24" y="224"/>
                      </a:lnTo>
                      <a:lnTo>
                        <a:pt x="56" y="208"/>
                      </a:lnTo>
                      <a:lnTo>
                        <a:pt x="64" y="176"/>
                      </a:lnTo>
                      <a:lnTo>
                        <a:pt x="56" y="152"/>
                      </a:lnTo>
                      <a:lnTo>
                        <a:pt x="56" y="144"/>
                      </a:lnTo>
                      <a:lnTo>
                        <a:pt x="88" y="104"/>
                      </a:lnTo>
                      <a:lnTo>
                        <a:pt x="112" y="96"/>
                      </a:lnTo>
                      <a:lnTo>
                        <a:pt x="136" y="72"/>
                      </a:lnTo>
                      <a:lnTo>
                        <a:pt x="136" y="0"/>
                      </a:lnTo>
                      <a:lnTo>
                        <a:pt x="120" y="8"/>
                      </a:lnTo>
                      <a:lnTo>
                        <a:pt x="80" y="16"/>
                      </a:lnTo>
                      <a:lnTo>
                        <a:pt x="64" y="16"/>
                      </a:lnTo>
                      <a:lnTo>
                        <a:pt x="56" y="24"/>
                      </a:lnTo>
                      <a:lnTo>
                        <a:pt x="56" y="40"/>
                      </a:lnTo>
                      <a:lnTo>
                        <a:pt x="72" y="64"/>
                      </a:lnTo>
                      <a:lnTo>
                        <a:pt x="72" y="80"/>
                      </a:lnTo>
                      <a:lnTo>
                        <a:pt x="64" y="96"/>
                      </a:lnTo>
                      <a:lnTo>
                        <a:pt x="48" y="80"/>
                      </a:lnTo>
                      <a:lnTo>
                        <a:pt x="56" y="56"/>
                      </a:lnTo>
                      <a:lnTo>
                        <a:pt x="40" y="56"/>
                      </a:lnTo>
                      <a:lnTo>
                        <a:pt x="40" y="48"/>
                      </a:lnTo>
                      <a:lnTo>
                        <a:pt x="0" y="64"/>
                      </a:lnTo>
                      <a:lnTo>
                        <a:pt x="0" y="72"/>
                      </a:lnTo>
                      <a:lnTo>
                        <a:pt x="0" y="80"/>
                      </a:lnTo>
                      <a:lnTo>
                        <a:pt x="8" y="80"/>
                      </a:lnTo>
                      <a:lnTo>
                        <a:pt x="32" y="88"/>
                      </a:lnTo>
                      <a:lnTo>
                        <a:pt x="32" y="104"/>
                      </a:lnTo>
                      <a:lnTo>
                        <a:pt x="32" y="144"/>
                      </a:lnTo>
                      <a:lnTo>
                        <a:pt x="8" y="184"/>
                      </a:lnTo>
                      <a:lnTo>
                        <a:pt x="16" y="232"/>
                      </a:lnTo>
                      <a:lnTo>
                        <a:pt x="16" y="2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1" name="Freeform 229">
                  <a:extLst>
                    <a:ext uri="{FF2B5EF4-FFF2-40B4-BE49-F238E27FC236}">
                      <a16:creationId xmlns:a16="http://schemas.microsoft.com/office/drawing/2014/main" id="{5D572D75-2F60-4D7A-A281-ACB2E70137FF}"/>
                    </a:ext>
                  </a:extLst>
                </p:cNvPr>
                <p:cNvSpPr>
                  <a:spLocks/>
                </p:cNvSpPr>
                <p:nvPr/>
              </p:nvSpPr>
              <p:spPr bwMode="auto">
                <a:xfrm>
                  <a:off x="3319" y="2838"/>
                  <a:ext cx="51" cy="150"/>
                </a:xfrm>
                <a:custGeom>
                  <a:avLst/>
                  <a:gdLst>
                    <a:gd name="T0" fmla="*/ 8 w 40"/>
                    <a:gd name="T1" fmla="*/ 0 h 112"/>
                    <a:gd name="T2" fmla="*/ 16 w 40"/>
                    <a:gd name="T3" fmla="*/ 16 h 112"/>
                    <a:gd name="T4" fmla="*/ 8 w 40"/>
                    <a:gd name="T5" fmla="*/ 32 h 112"/>
                    <a:gd name="T6" fmla="*/ 8 w 40"/>
                    <a:gd name="T7" fmla="*/ 40 h 112"/>
                    <a:gd name="T8" fmla="*/ 0 w 40"/>
                    <a:gd name="T9" fmla="*/ 64 h 112"/>
                    <a:gd name="T10" fmla="*/ 8 w 40"/>
                    <a:gd name="T11" fmla="*/ 64 h 112"/>
                    <a:gd name="T12" fmla="*/ 8 w 40"/>
                    <a:gd name="T13" fmla="*/ 72 h 112"/>
                    <a:gd name="T14" fmla="*/ 24 w 40"/>
                    <a:gd name="T15" fmla="*/ 72 h 112"/>
                    <a:gd name="T16" fmla="*/ 16 w 40"/>
                    <a:gd name="T17" fmla="*/ 96 h 112"/>
                    <a:gd name="T18" fmla="*/ 32 w 40"/>
                    <a:gd name="T19" fmla="*/ 112 h 112"/>
                    <a:gd name="T20" fmla="*/ 40 w 40"/>
                    <a:gd name="T21" fmla="*/ 96 h 112"/>
                    <a:gd name="T22" fmla="*/ 40 w 40"/>
                    <a:gd name="T23" fmla="*/ 80 h 112"/>
                    <a:gd name="T24" fmla="*/ 24 w 40"/>
                    <a:gd name="T25" fmla="*/ 56 h 112"/>
                    <a:gd name="T26" fmla="*/ 24 w 40"/>
                    <a:gd name="T27" fmla="*/ 40 h 112"/>
                    <a:gd name="T28" fmla="*/ 32 w 40"/>
                    <a:gd name="T29" fmla="*/ 32 h 112"/>
                    <a:gd name="T30" fmla="*/ 24 w 40"/>
                    <a:gd name="T31" fmla="*/ 8 h 112"/>
                    <a:gd name="T32" fmla="*/ 16 w 40"/>
                    <a:gd name="T33" fmla="*/ 0 h 112"/>
                    <a:gd name="T34" fmla="*/ 8 w 40"/>
                    <a:gd name="T3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12">
                      <a:moveTo>
                        <a:pt x="8" y="0"/>
                      </a:moveTo>
                      <a:lnTo>
                        <a:pt x="16" y="16"/>
                      </a:lnTo>
                      <a:lnTo>
                        <a:pt x="8" y="32"/>
                      </a:lnTo>
                      <a:lnTo>
                        <a:pt x="8" y="40"/>
                      </a:lnTo>
                      <a:lnTo>
                        <a:pt x="0" y="64"/>
                      </a:lnTo>
                      <a:lnTo>
                        <a:pt x="8" y="64"/>
                      </a:lnTo>
                      <a:lnTo>
                        <a:pt x="8" y="72"/>
                      </a:lnTo>
                      <a:lnTo>
                        <a:pt x="24" y="72"/>
                      </a:lnTo>
                      <a:lnTo>
                        <a:pt x="16" y="96"/>
                      </a:lnTo>
                      <a:lnTo>
                        <a:pt x="32" y="112"/>
                      </a:lnTo>
                      <a:lnTo>
                        <a:pt x="40" y="96"/>
                      </a:lnTo>
                      <a:lnTo>
                        <a:pt x="40" y="80"/>
                      </a:lnTo>
                      <a:lnTo>
                        <a:pt x="24" y="56"/>
                      </a:lnTo>
                      <a:lnTo>
                        <a:pt x="24" y="40"/>
                      </a:lnTo>
                      <a:lnTo>
                        <a:pt x="32" y="32"/>
                      </a:lnTo>
                      <a:lnTo>
                        <a:pt x="24" y="8"/>
                      </a:lnTo>
                      <a:lnTo>
                        <a:pt x="16"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2" name="Freeform 230">
                  <a:extLst>
                    <a:ext uri="{FF2B5EF4-FFF2-40B4-BE49-F238E27FC236}">
                      <a16:creationId xmlns:a16="http://schemas.microsoft.com/office/drawing/2014/main" id="{35CF7899-0263-43AE-9FD2-9A037AE01C73}"/>
                    </a:ext>
                  </a:extLst>
                </p:cNvPr>
                <p:cNvSpPr>
                  <a:spLocks/>
                </p:cNvSpPr>
                <p:nvPr/>
              </p:nvSpPr>
              <p:spPr bwMode="auto">
                <a:xfrm>
                  <a:off x="3189" y="2955"/>
                  <a:ext cx="130" cy="150"/>
                </a:xfrm>
                <a:custGeom>
                  <a:avLst/>
                  <a:gdLst>
                    <a:gd name="T0" fmla="*/ 56 w 104"/>
                    <a:gd name="T1" fmla="*/ 104 h 112"/>
                    <a:gd name="T2" fmla="*/ 40 w 104"/>
                    <a:gd name="T3" fmla="*/ 96 h 112"/>
                    <a:gd name="T4" fmla="*/ 32 w 104"/>
                    <a:gd name="T5" fmla="*/ 80 h 112"/>
                    <a:gd name="T6" fmla="*/ 16 w 104"/>
                    <a:gd name="T7" fmla="*/ 64 h 112"/>
                    <a:gd name="T8" fmla="*/ 0 w 104"/>
                    <a:gd name="T9" fmla="*/ 40 h 112"/>
                    <a:gd name="T10" fmla="*/ 24 w 104"/>
                    <a:gd name="T11" fmla="*/ 40 h 112"/>
                    <a:gd name="T12" fmla="*/ 48 w 104"/>
                    <a:gd name="T13" fmla="*/ 16 h 112"/>
                    <a:gd name="T14" fmla="*/ 56 w 104"/>
                    <a:gd name="T15" fmla="*/ 8 h 112"/>
                    <a:gd name="T16" fmla="*/ 72 w 104"/>
                    <a:gd name="T17" fmla="*/ 0 h 112"/>
                    <a:gd name="T18" fmla="*/ 72 w 104"/>
                    <a:gd name="T19" fmla="*/ 8 h 112"/>
                    <a:gd name="T20" fmla="*/ 80 w 104"/>
                    <a:gd name="T21" fmla="*/ 8 h 112"/>
                    <a:gd name="T22" fmla="*/ 104 w 104"/>
                    <a:gd name="T23" fmla="*/ 16 h 112"/>
                    <a:gd name="T24" fmla="*/ 104 w 104"/>
                    <a:gd name="T25" fmla="*/ 32 h 112"/>
                    <a:gd name="T26" fmla="*/ 104 w 104"/>
                    <a:gd name="T27" fmla="*/ 72 h 112"/>
                    <a:gd name="T28" fmla="*/ 80 w 104"/>
                    <a:gd name="T29" fmla="*/ 112 h 112"/>
                    <a:gd name="T30" fmla="*/ 72 w 104"/>
                    <a:gd name="T31" fmla="*/ 104 h 112"/>
                    <a:gd name="T32" fmla="*/ 56 w 104"/>
                    <a:gd name="T3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2">
                      <a:moveTo>
                        <a:pt x="56" y="104"/>
                      </a:moveTo>
                      <a:lnTo>
                        <a:pt x="40" y="96"/>
                      </a:lnTo>
                      <a:lnTo>
                        <a:pt x="32" y="80"/>
                      </a:lnTo>
                      <a:lnTo>
                        <a:pt x="16" y="64"/>
                      </a:lnTo>
                      <a:lnTo>
                        <a:pt x="0" y="40"/>
                      </a:lnTo>
                      <a:lnTo>
                        <a:pt x="24" y="40"/>
                      </a:lnTo>
                      <a:lnTo>
                        <a:pt x="48" y="16"/>
                      </a:lnTo>
                      <a:lnTo>
                        <a:pt x="56" y="8"/>
                      </a:lnTo>
                      <a:lnTo>
                        <a:pt x="72" y="0"/>
                      </a:lnTo>
                      <a:lnTo>
                        <a:pt x="72" y="8"/>
                      </a:lnTo>
                      <a:lnTo>
                        <a:pt x="80" y="8"/>
                      </a:lnTo>
                      <a:lnTo>
                        <a:pt x="104" y="16"/>
                      </a:lnTo>
                      <a:lnTo>
                        <a:pt x="104" y="32"/>
                      </a:lnTo>
                      <a:lnTo>
                        <a:pt x="104" y="72"/>
                      </a:lnTo>
                      <a:lnTo>
                        <a:pt x="80" y="112"/>
                      </a:lnTo>
                      <a:lnTo>
                        <a:pt x="72" y="104"/>
                      </a:lnTo>
                      <a:lnTo>
                        <a:pt x="56" y="10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3" name="Freeform 231">
                  <a:extLst>
                    <a:ext uri="{FF2B5EF4-FFF2-40B4-BE49-F238E27FC236}">
                      <a16:creationId xmlns:a16="http://schemas.microsoft.com/office/drawing/2014/main" id="{DA6ED08E-BF65-4792-8215-7C5B779945DF}"/>
                    </a:ext>
                  </a:extLst>
                </p:cNvPr>
                <p:cNvSpPr>
                  <a:spLocks/>
                </p:cNvSpPr>
                <p:nvPr/>
              </p:nvSpPr>
              <p:spPr bwMode="auto">
                <a:xfrm>
                  <a:off x="3049" y="3095"/>
                  <a:ext cx="260" cy="255"/>
                </a:xfrm>
                <a:custGeom>
                  <a:avLst/>
                  <a:gdLst>
                    <a:gd name="T0" fmla="*/ 168 w 208"/>
                    <a:gd name="T1" fmla="*/ 0 h 192"/>
                    <a:gd name="T2" fmla="*/ 184 w 208"/>
                    <a:gd name="T3" fmla="*/ 0 h 192"/>
                    <a:gd name="T4" fmla="*/ 192 w 208"/>
                    <a:gd name="T5" fmla="*/ 8 h 192"/>
                    <a:gd name="T6" fmla="*/ 200 w 208"/>
                    <a:gd name="T7" fmla="*/ 56 h 192"/>
                    <a:gd name="T8" fmla="*/ 192 w 208"/>
                    <a:gd name="T9" fmla="*/ 56 h 192"/>
                    <a:gd name="T10" fmla="*/ 184 w 208"/>
                    <a:gd name="T11" fmla="*/ 72 h 192"/>
                    <a:gd name="T12" fmla="*/ 192 w 208"/>
                    <a:gd name="T13" fmla="*/ 72 h 192"/>
                    <a:gd name="T14" fmla="*/ 200 w 208"/>
                    <a:gd name="T15" fmla="*/ 64 h 192"/>
                    <a:gd name="T16" fmla="*/ 208 w 208"/>
                    <a:gd name="T17" fmla="*/ 64 h 192"/>
                    <a:gd name="T18" fmla="*/ 208 w 208"/>
                    <a:gd name="T19" fmla="*/ 72 h 192"/>
                    <a:gd name="T20" fmla="*/ 200 w 208"/>
                    <a:gd name="T21" fmla="*/ 96 h 192"/>
                    <a:gd name="T22" fmla="*/ 192 w 208"/>
                    <a:gd name="T23" fmla="*/ 104 h 192"/>
                    <a:gd name="T24" fmla="*/ 176 w 208"/>
                    <a:gd name="T25" fmla="*/ 128 h 192"/>
                    <a:gd name="T26" fmla="*/ 152 w 208"/>
                    <a:gd name="T27" fmla="*/ 160 h 192"/>
                    <a:gd name="T28" fmla="*/ 128 w 208"/>
                    <a:gd name="T29" fmla="*/ 176 h 192"/>
                    <a:gd name="T30" fmla="*/ 104 w 208"/>
                    <a:gd name="T31" fmla="*/ 184 h 192"/>
                    <a:gd name="T32" fmla="*/ 72 w 208"/>
                    <a:gd name="T33" fmla="*/ 176 h 192"/>
                    <a:gd name="T34" fmla="*/ 40 w 208"/>
                    <a:gd name="T35" fmla="*/ 192 h 192"/>
                    <a:gd name="T36" fmla="*/ 32 w 208"/>
                    <a:gd name="T37" fmla="*/ 192 h 192"/>
                    <a:gd name="T38" fmla="*/ 24 w 208"/>
                    <a:gd name="T39" fmla="*/ 176 h 192"/>
                    <a:gd name="T40" fmla="*/ 24 w 208"/>
                    <a:gd name="T41" fmla="*/ 184 h 192"/>
                    <a:gd name="T42" fmla="*/ 16 w 208"/>
                    <a:gd name="T43" fmla="*/ 160 h 192"/>
                    <a:gd name="T44" fmla="*/ 24 w 208"/>
                    <a:gd name="T45" fmla="*/ 160 h 192"/>
                    <a:gd name="T46" fmla="*/ 16 w 208"/>
                    <a:gd name="T47" fmla="*/ 144 h 192"/>
                    <a:gd name="T48" fmla="*/ 0 w 208"/>
                    <a:gd name="T49" fmla="*/ 104 h 192"/>
                    <a:gd name="T50" fmla="*/ 0 w 208"/>
                    <a:gd name="T51" fmla="*/ 96 h 192"/>
                    <a:gd name="T52" fmla="*/ 0 w 208"/>
                    <a:gd name="T53" fmla="*/ 88 h 192"/>
                    <a:gd name="T54" fmla="*/ 8 w 208"/>
                    <a:gd name="T55" fmla="*/ 96 h 192"/>
                    <a:gd name="T56" fmla="*/ 16 w 208"/>
                    <a:gd name="T57" fmla="*/ 104 h 192"/>
                    <a:gd name="T58" fmla="*/ 32 w 208"/>
                    <a:gd name="T59" fmla="*/ 104 h 192"/>
                    <a:gd name="T60" fmla="*/ 40 w 208"/>
                    <a:gd name="T61" fmla="*/ 96 h 192"/>
                    <a:gd name="T62" fmla="*/ 40 w 208"/>
                    <a:gd name="T63" fmla="*/ 40 h 192"/>
                    <a:gd name="T64" fmla="*/ 56 w 208"/>
                    <a:gd name="T65" fmla="*/ 48 h 192"/>
                    <a:gd name="T66" fmla="*/ 48 w 208"/>
                    <a:gd name="T67" fmla="*/ 64 h 192"/>
                    <a:gd name="T68" fmla="*/ 56 w 208"/>
                    <a:gd name="T69" fmla="*/ 72 h 192"/>
                    <a:gd name="T70" fmla="*/ 72 w 208"/>
                    <a:gd name="T71" fmla="*/ 64 h 192"/>
                    <a:gd name="T72" fmla="*/ 88 w 208"/>
                    <a:gd name="T73" fmla="*/ 48 h 192"/>
                    <a:gd name="T74" fmla="*/ 104 w 208"/>
                    <a:gd name="T75" fmla="*/ 48 h 192"/>
                    <a:gd name="T76" fmla="*/ 112 w 208"/>
                    <a:gd name="T77" fmla="*/ 48 h 192"/>
                    <a:gd name="T78" fmla="*/ 144 w 208"/>
                    <a:gd name="T79" fmla="*/ 16 h 192"/>
                    <a:gd name="T80" fmla="*/ 168 w 208"/>
                    <a:gd name="T8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192">
                      <a:moveTo>
                        <a:pt x="168" y="0"/>
                      </a:moveTo>
                      <a:lnTo>
                        <a:pt x="184" y="0"/>
                      </a:lnTo>
                      <a:lnTo>
                        <a:pt x="192" y="8"/>
                      </a:lnTo>
                      <a:lnTo>
                        <a:pt x="200" y="56"/>
                      </a:lnTo>
                      <a:lnTo>
                        <a:pt x="192" y="56"/>
                      </a:lnTo>
                      <a:lnTo>
                        <a:pt x="184" y="72"/>
                      </a:lnTo>
                      <a:lnTo>
                        <a:pt x="192" y="72"/>
                      </a:lnTo>
                      <a:lnTo>
                        <a:pt x="200" y="64"/>
                      </a:lnTo>
                      <a:lnTo>
                        <a:pt x="208" y="64"/>
                      </a:lnTo>
                      <a:lnTo>
                        <a:pt x="208" y="72"/>
                      </a:lnTo>
                      <a:lnTo>
                        <a:pt x="200" y="96"/>
                      </a:lnTo>
                      <a:lnTo>
                        <a:pt x="192" y="104"/>
                      </a:lnTo>
                      <a:lnTo>
                        <a:pt x="176" y="128"/>
                      </a:lnTo>
                      <a:lnTo>
                        <a:pt x="152" y="160"/>
                      </a:lnTo>
                      <a:lnTo>
                        <a:pt x="128" y="176"/>
                      </a:lnTo>
                      <a:lnTo>
                        <a:pt x="104" y="184"/>
                      </a:lnTo>
                      <a:lnTo>
                        <a:pt x="72" y="176"/>
                      </a:lnTo>
                      <a:lnTo>
                        <a:pt x="40" y="192"/>
                      </a:lnTo>
                      <a:lnTo>
                        <a:pt x="32" y="192"/>
                      </a:lnTo>
                      <a:lnTo>
                        <a:pt x="24" y="176"/>
                      </a:lnTo>
                      <a:lnTo>
                        <a:pt x="24" y="184"/>
                      </a:lnTo>
                      <a:lnTo>
                        <a:pt x="16" y="160"/>
                      </a:lnTo>
                      <a:lnTo>
                        <a:pt x="24" y="160"/>
                      </a:lnTo>
                      <a:lnTo>
                        <a:pt x="16" y="144"/>
                      </a:lnTo>
                      <a:lnTo>
                        <a:pt x="0" y="104"/>
                      </a:lnTo>
                      <a:lnTo>
                        <a:pt x="0" y="96"/>
                      </a:lnTo>
                      <a:lnTo>
                        <a:pt x="0" y="88"/>
                      </a:lnTo>
                      <a:lnTo>
                        <a:pt x="8" y="96"/>
                      </a:lnTo>
                      <a:lnTo>
                        <a:pt x="16" y="104"/>
                      </a:lnTo>
                      <a:lnTo>
                        <a:pt x="32" y="104"/>
                      </a:lnTo>
                      <a:lnTo>
                        <a:pt x="40" y="96"/>
                      </a:lnTo>
                      <a:lnTo>
                        <a:pt x="40" y="40"/>
                      </a:lnTo>
                      <a:lnTo>
                        <a:pt x="56" y="48"/>
                      </a:lnTo>
                      <a:lnTo>
                        <a:pt x="48" y="64"/>
                      </a:lnTo>
                      <a:lnTo>
                        <a:pt x="56" y="72"/>
                      </a:lnTo>
                      <a:lnTo>
                        <a:pt x="72" y="64"/>
                      </a:lnTo>
                      <a:lnTo>
                        <a:pt x="88" y="48"/>
                      </a:lnTo>
                      <a:lnTo>
                        <a:pt x="104" y="48"/>
                      </a:lnTo>
                      <a:lnTo>
                        <a:pt x="112" y="48"/>
                      </a:lnTo>
                      <a:lnTo>
                        <a:pt x="144" y="16"/>
                      </a:lnTo>
                      <a:lnTo>
                        <a:pt x="16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4" name="Freeform 232">
                  <a:extLst>
                    <a:ext uri="{FF2B5EF4-FFF2-40B4-BE49-F238E27FC236}">
                      <a16:creationId xmlns:a16="http://schemas.microsoft.com/office/drawing/2014/main" id="{A7E79482-B196-4B1F-B520-7F994EC22E88}"/>
                    </a:ext>
                  </a:extLst>
                </p:cNvPr>
                <p:cNvSpPr>
                  <a:spLocks/>
                </p:cNvSpPr>
                <p:nvPr/>
              </p:nvSpPr>
              <p:spPr bwMode="auto">
                <a:xfrm>
                  <a:off x="2968" y="2988"/>
                  <a:ext cx="221" cy="245"/>
                </a:xfrm>
                <a:custGeom>
                  <a:avLst/>
                  <a:gdLst>
                    <a:gd name="T0" fmla="*/ 104 w 176"/>
                    <a:gd name="T1" fmla="*/ 120 h 184"/>
                    <a:gd name="T2" fmla="*/ 104 w 176"/>
                    <a:gd name="T3" fmla="*/ 80 h 184"/>
                    <a:gd name="T4" fmla="*/ 120 w 176"/>
                    <a:gd name="T5" fmla="*/ 72 h 184"/>
                    <a:gd name="T6" fmla="*/ 120 w 176"/>
                    <a:gd name="T7" fmla="*/ 24 h 184"/>
                    <a:gd name="T8" fmla="*/ 152 w 176"/>
                    <a:gd name="T9" fmla="*/ 16 h 184"/>
                    <a:gd name="T10" fmla="*/ 152 w 176"/>
                    <a:gd name="T11" fmla="*/ 24 h 184"/>
                    <a:gd name="T12" fmla="*/ 160 w 176"/>
                    <a:gd name="T13" fmla="*/ 16 h 184"/>
                    <a:gd name="T14" fmla="*/ 176 w 176"/>
                    <a:gd name="T15" fmla="*/ 16 h 184"/>
                    <a:gd name="T16" fmla="*/ 160 w 176"/>
                    <a:gd name="T17" fmla="*/ 8 h 184"/>
                    <a:gd name="T18" fmla="*/ 152 w 176"/>
                    <a:gd name="T19" fmla="*/ 8 h 184"/>
                    <a:gd name="T20" fmla="*/ 128 w 176"/>
                    <a:gd name="T21" fmla="*/ 16 h 184"/>
                    <a:gd name="T22" fmla="*/ 96 w 176"/>
                    <a:gd name="T23" fmla="*/ 16 h 184"/>
                    <a:gd name="T24" fmla="*/ 88 w 176"/>
                    <a:gd name="T25" fmla="*/ 8 h 184"/>
                    <a:gd name="T26" fmla="*/ 32 w 176"/>
                    <a:gd name="T27" fmla="*/ 8 h 184"/>
                    <a:gd name="T28" fmla="*/ 24 w 176"/>
                    <a:gd name="T29" fmla="*/ 0 h 184"/>
                    <a:gd name="T30" fmla="*/ 0 w 176"/>
                    <a:gd name="T31" fmla="*/ 8 h 184"/>
                    <a:gd name="T32" fmla="*/ 0 w 176"/>
                    <a:gd name="T33" fmla="*/ 16 h 184"/>
                    <a:gd name="T34" fmla="*/ 40 w 176"/>
                    <a:gd name="T35" fmla="*/ 80 h 184"/>
                    <a:gd name="T36" fmla="*/ 40 w 176"/>
                    <a:gd name="T37" fmla="*/ 104 h 184"/>
                    <a:gd name="T38" fmla="*/ 48 w 176"/>
                    <a:gd name="T39" fmla="*/ 160 h 184"/>
                    <a:gd name="T40" fmla="*/ 64 w 176"/>
                    <a:gd name="T41" fmla="*/ 176 h 184"/>
                    <a:gd name="T42" fmla="*/ 64 w 176"/>
                    <a:gd name="T43" fmla="*/ 168 h 184"/>
                    <a:gd name="T44" fmla="*/ 72 w 176"/>
                    <a:gd name="T45" fmla="*/ 176 h 184"/>
                    <a:gd name="T46" fmla="*/ 80 w 176"/>
                    <a:gd name="T47" fmla="*/ 184 h 184"/>
                    <a:gd name="T48" fmla="*/ 96 w 176"/>
                    <a:gd name="T49" fmla="*/ 184 h 184"/>
                    <a:gd name="T50" fmla="*/ 104 w 176"/>
                    <a:gd name="T51" fmla="*/ 176 h 184"/>
                    <a:gd name="T52" fmla="*/ 104 w 176"/>
                    <a:gd name="T53" fmla="*/ 12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6" h="184">
                      <a:moveTo>
                        <a:pt x="104" y="120"/>
                      </a:moveTo>
                      <a:lnTo>
                        <a:pt x="104" y="80"/>
                      </a:lnTo>
                      <a:lnTo>
                        <a:pt x="120" y="72"/>
                      </a:lnTo>
                      <a:lnTo>
                        <a:pt x="120" y="24"/>
                      </a:lnTo>
                      <a:lnTo>
                        <a:pt x="152" y="16"/>
                      </a:lnTo>
                      <a:lnTo>
                        <a:pt x="152" y="24"/>
                      </a:lnTo>
                      <a:lnTo>
                        <a:pt x="160" y="16"/>
                      </a:lnTo>
                      <a:lnTo>
                        <a:pt x="176" y="16"/>
                      </a:lnTo>
                      <a:lnTo>
                        <a:pt x="160" y="8"/>
                      </a:lnTo>
                      <a:lnTo>
                        <a:pt x="152" y="8"/>
                      </a:lnTo>
                      <a:lnTo>
                        <a:pt x="128" y="16"/>
                      </a:lnTo>
                      <a:lnTo>
                        <a:pt x="96" y="16"/>
                      </a:lnTo>
                      <a:lnTo>
                        <a:pt x="88" y="8"/>
                      </a:lnTo>
                      <a:lnTo>
                        <a:pt x="32" y="8"/>
                      </a:lnTo>
                      <a:lnTo>
                        <a:pt x="24" y="0"/>
                      </a:lnTo>
                      <a:lnTo>
                        <a:pt x="0" y="8"/>
                      </a:lnTo>
                      <a:lnTo>
                        <a:pt x="0" y="16"/>
                      </a:lnTo>
                      <a:lnTo>
                        <a:pt x="40" y="80"/>
                      </a:lnTo>
                      <a:lnTo>
                        <a:pt x="40" y="104"/>
                      </a:lnTo>
                      <a:lnTo>
                        <a:pt x="48" y="160"/>
                      </a:lnTo>
                      <a:lnTo>
                        <a:pt x="64" y="176"/>
                      </a:lnTo>
                      <a:lnTo>
                        <a:pt x="64" y="168"/>
                      </a:lnTo>
                      <a:lnTo>
                        <a:pt x="72" y="176"/>
                      </a:lnTo>
                      <a:lnTo>
                        <a:pt x="80" y="184"/>
                      </a:lnTo>
                      <a:lnTo>
                        <a:pt x="96" y="184"/>
                      </a:lnTo>
                      <a:lnTo>
                        <a:pt x="104" y="176"/>
                      </a:lnTo>
                      <a:lnTo>
                        <a:pt x="104"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5" name="Freeform 233">
                  <a:extLst>
                    <a:ext uri="{FF2B5EF4-FFF2-40B4-BE49-F238E27FC236}">
                      <a16:creationId xmlns:a16="http://schemas.microsoft.com/office/drawing/2014/main" id="{E772FB99-D372-4E20-BC17-0B1F092B39A0}"/>
                    </a:ext>
                  </a:extLst>
                </p:cNvPr>
                <p:cNvSpPr>
                  <a:spLocks/>
                </p:cNvSpPr>
                <p:nvPr/>
              </p:nvSpPr>
              <p:spPr bwMode="auto">
                <a:xfrm>
                  <a:off x="2968" y="2765"/>
                  <a:ext cx="211" cy="244"/>
                </a:xfrm>
                <a:custGeom>
                  <a:avLst/>
                  <a:gdLst>
                    <a:gd name="T0" fmla="*/ 24 w 168"/>
                    <a:gd name="T1" fmla="*/ 0 h 184"/>
                    <a:gd name="T2" fmla="*/ 56 w 168"/>
                    <a:gd name="T3" fmla="*/ 0 h 184"/>
                    <a:gd name="T4" fmla="*/ 64 w 168"/>
                    <a:gd name="T5" fmla="*/ 0 h 184"/>
                    <a:gd name="T6" fmla="*/ 72 w 168"/>
                    <a:gd name="T7" fmla="*/ 24 h 184"/>
                    <a:gd name="T8" fmla="*/ 80 w 168"/>
                    <a:gd name="T9" fmla="*/ 32 h 184"/>
                    <a:gd name="T10" fmla="*/ 104 w 168"/>
                    <a:gd name="T11" fmla="*/ 32 h 184"/>
                    <a:gd name="T12" fmla="*/ 104 w 168"/>
                    <a:gd name="T13" fmla="*/ 16 h 184"/>
                    <a:gd name="T14" fmla="*/ 120 w 168"/>
                    <a:gd name="T15" fmla="*/ 16 h 184"/>
                    <a:gd name="T16" fmla="*/ 136 w 168"/>
                    <a:gd name="T17" fmla="*/ 24 h 184"/>
                    <a:gd name="T18" fmla="*/ 136 w 168"/>
                    <a:gd name="T19" fmla="*/ 56 h 184"/>
                    <a:gd name="T20" fmla="*/ 144 w 168"/>
                    <a:gd name="T21" fmla="*/ 72 h 184"/>
                    <a:gd name="T22" fmla="*/ 136 w 168"/>
                    <a:gd name="T23" fmla="*/ 80 h 184"/>
                    <a:gd name="T24" fmla="*/ 168 w 168"/>
                    <a:gd name="T25" fmla="*/ 72 h 184"/>
                    <a:gd name="T26" fmla="*/ 160 w 168"/>
                    <a:gd name="T27" fmla="*/ 104 h 184"/>
                    <a:gd name="T28" fmla="*/ 168 w 168"/>
                    <a:gd name="T29" fmla="*/ 104 h 184"/>
                    <a:gd name="T30" fmla="*/ 136 w 168"/>
                    <a:gd name="T31" fmla="*/ 112 h 184"/>
                    <a:gd name="T32" fmla="*/ 136 w 168"/>
                    <a:gd name="T33" fmla="*/ 160 h 184"/>
                    <a:gd name="T34" fmla="*/ 152 w 168"/>
                    <a:gd name="T35" fmla="*/ 176 h 184"/>
                    <a:gd name="T36" fmla="*/ 128 w 168"/>
                    <a:gd name="T37" fmla="*/ 184 h 184"/>
                    <a:gd name="T38" fmla="*/ 96 w 168"/>
                    <a:gd name="T39" fmla="*/ 184 h 184"/>
                    <a:gd name="T40" fmla="*/ 88 w 168"/>
                    <a:gd name="T41" fmla="*/ 176 h 184"/>
                    <a:gd name="T42" fmla="*/ 32 w 168"/>
                    <a:gd name="T43" fmla="*/ 176 h 184"/>
                    <a:gd name="T44" fmla="*/ 24 w 168"/>
                    <a:gd name="T45" fmla="*/ 168 h 184"/>
                    <a:gd name="T46" fmla="*/ 0 w 168"/>
                    <a:gd name="T47" fmla="*/ 176 h 184"/>
                    <a:gd name="T48" fmla="*/ 0 w 168"/>
                    <a:gd name="T49" fmla="*/ 152 h 184"/>
                    <a:gd name="T50" fmla="*/ 16 w 168"/>
                    <a:gd name="T51" fmla="*/ 112 h 184"/>
                    <a:gd name="T52" fmla="*/ 24 w 168"/>
                    <a:gd name="T53" fmla="*/ 96 h 184"/>
                    <a:gd name="T54" fmla="*/ 32 w 168"/>
                    <a:gd name="T55" fmla="*/ 80 h 184"/>
                    <a:gd name="T56" fmla="*/ 16 w 168"/>
                    <a:gd name="T57" fmla="*/ 48 h 184"/>
                    <a:gd name="T58" fmla="*/ 24 w 168"/>
                    <a:gd name="T59" fmla="*/ 40 h 184"/>
                    <a:gd name="T60" fmla="*/ 8 w 168"/>
                    <a:gd name="T61" fmla="*/ 8 h 184"/>
                    <a:gd name="T62" fmla="*/ 24 w 168"/>
                    <a:gd name="T6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84">
                      <a:moveTo>
                        <a:pt x="24" y="0"/>
                      </a:moveTo>
                      <a:lnTo>
                        <a:pt x="56" y="0"/>
                      </a:lnTo>
                      <a:lnTo>
                        <a:pt x="64" y="0"/>
                      </a:lnTo>
                      <a:lnTo>
                        <a:pt x="72" y="24"/>
                      </a:lnTo>
                      <a:lnTo>
                        <a:pt x="80" y="32"/>
                      </a:lnTo>
                      <a:lnTo>
                        <a:pt x="104" y="32"/>
                      </a:lnTo>
                      <a:lnTo>
                        <a:pt x="104" y="16"/>
                      </a:lnTo>
                      <a:lnTo>
                        <a:pt x="120" y="16"/>
                      </a:lnTo>
                      <a:lnTo>
                        <a:pt x="136" y="24"/>
                      </a:lnTo>
                      <a:lnTo>
                        <a:pt x="136" y="56"/>
                      </a:lnTo>
                      <a:lnTo>
                        <a:pt x="144" y="72"/>
                      </a:lnTo>
                      <a:lnTo>
                        <a:pt x="136" y="80"/>
                      </a:lnTo>
                      <a:lnTo>
                        <a:pt x="168" y="72"/>
                      </a:lnTo>
                      <a:lnTo>
                        <a:pt x="160" y="104"/>
                      </a:lnTo>
                      <a:lnTo>
                        <a:pt x="168" y="104"/>
                      </a:lnTo>
                      <a:lnTo>
                        <a:pt x="136" y="112"/>
                      </a:lnTo>
                      <a:lnTo>
                        <a:pt x="136" y="160"/>
                      </a:lnTo>
                      <a:lnTo>
                        <a:pt x="152" y="176"/>
                      </a:lnTo>
                      <a:lnTo>
                        <a:pt x="128" y="184"/>
                      </a:lnTo>
                      <a:lnTo>
                        <a:pt x="96" y="184"/>
                      </a:lnTo>
                      <a:lnTo>
                        <a:pt x="88" y="176"/>
                      </a:lnTo>
                      <a:lnTo>
                        <a:pt x="32" y="176"/>
                      </a:lnTo>
                      <a:lnTo>
                        <a:pt x="24" y="168"/>
                      </a:lnTo>
                      <a:lnTo>
                        <a:pt x="0" y="176"/>
                      </a:lnTo>
                      <a:lnTo>
                        <a:pt x="0" y="152"/>
                      </a:lnTo>
                      <a:lnTo>
                        <a:pt x="16" y="112"/>
                      </a:lnTo>
                      <a:lnTo>
                        <a:pt x="24" y="96"/>
                      </a:lnTo>
                      <a:lnTo>
                        <a:pt x="32" y="80"/>
                      </a:lnTo>
                      <a:lnTo>
                        <a:pt x="16" y="48"/>
                      </a:lnTo>
                      <a:lnTo>
                        <a:pt x="24" y="40"/>
                      </a:lnTo>
                      <a:lnTo>
                        <a:pt x="8" y="8"/>
                      </a:lnTo>
                      <a:lnTo>
                        <a:pt x="24"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6" name="Freeform 234">
                  <a:extLst>
                    <a:ext uri="{FF2B5EF4-FFF2-40B4-BE49-F238E27FC236}">
                      <a16:creationId xmlns:a16="http://schemas.microsoft.com/office/drawing/2014/main" id="{C8788F14-3E62-40C6-BD45-2D3C5606170E}"/>
                    </a:ext>
                  </a:extLst>
                </p:cNvPr>
                <p:cNvSpPr>
                  <a:spLocks/>
                </p:cNvSpPr>
                <p:nvPr/>
              </p:nvSpPr>
              <p:spPr bwMode="auto">
                <a:xfrm>
                  <a:off x="2978" y="2733"/>
                  <a:ext cx="10" cy="32"/>
                </a:xfrm>
                <a:custGeom>
                  <a:avLst/>
                  <a:gdLst>
                    <a:gd name="T0" fmla="*/ 8 w 8"/>
                    <a:gd name="T1" fmla="*/ 8 h 24"/>
                    <a:gd name="T2" fmla="*/ 0 w 8"/>
                    <a:gd name="T3" fmla="*/ 8 h 24"/>
                    <a:gd name="T4" fmla="*/ 0 w 8"/>
                    <a:gd name="T5" fmla="*/ 24 h 24"/>
                    <a:gd name="T6" fmla="*/ 0 w 8"/>
                    <a:gd name="T7" fmla="*/ 16 h 24"/>
                    <a:gd name="T8" fmla="*/ 0 w 8"/>
                    <a:gd name="T9" fmla="*/ 8 h 24"/>
                    <a:gd name="T10" fmla="*/ 8 w 8"/>
                    <a:gd name="T11" fmla="*/ 0 h 24"/>
                    <a:gd name="T12" fmla="*/ 8 w 8"/>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8" y="8"/>
                      </a:moveTo>
                      <a:lnTo>
                        <a:pt x="0" y="8"/>
                      </a:lnTo>
                      <a:lnTo>
                        <a:pt x="0" y="24"/>
                      </a:lnTo>
                      <a:lnTo>
                        <a:pt x="0" y="16"/>
                      </a:lnTo>
                      <a:lnTo>
                        <a:pt x="0" y="8"/>
                      </a:lnTo>
                      <a:lnTo>
                        <a:pt x="8" y="0"/>
                      </a:lnTo>
                      <a:lnTo>
                        <a:pt x="8"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7" name="Freeform 235">
                  <a:extLst>
                    <a:ext uri="{FF2B5EF4-FFF2-40B4-BE49-F238E27FC236}">
                      <a16:creationId xmlns:a16="http://schemas.microsoft.com/office/drawing/2014/main" id="{A546D506-4F01-4E02-B7B4-31DB240C5F49}"/>
                    </a:ext>
                  </a:extLst>
                </p:cNvPr>
                <p:cNvSpPr>
                  <a:spLocks/>
                </p:cNvSpPr>
                <p:nvPr/>
              </p:nvSpPr>
              <p:spPr bwMode="auto">
                <a:xfrm>
                  <a:off x="2918" y="2381"/>
                  <a:ext cx="121" cy="234"/>
                </a:xfrm>
                <a:custGeom>
                  <a:avLst/>
                  <a:gdLst>
                    <a:gd name="T0" fmla="*/ 72 w 96"/>
                    <a:gd name="T1" fmla="*/ 0 h 176"/>
                    <a:gd name="T2" fmla="*/ 72 w 96"/>
                    <a:gd name="T3" fmla="*/ 8 h 176"/>
                    <a:gd name="T4" fmla="*/ 72 w 96"/>
                    <a:gd name="T5" fmla="*/ 24 h 176"/>
                    <a:gd name="T6" fmla="*/ 64 w 96"/>
                    <a:gd name="T7" fmla="*/ 32 h 176"/>
                    <a:gd name="T8" fmla="*/ 56 w 96"/>
                    <a:gd name="T9" fmla="*/ 64 h 176"/>
                    <a:gd name="T10" fmla="*/ 48 w 96"/>
                    <a:gd name="T11" fmla="*/ 72 h 176"/>
                    <a:gd name="T12" fmla="*/ 40 w 96"/>
                    <a:gd name="T13" fmla="*/ 96 h 176"/>
                    <a:gd name="T14" fmla="*/ 32 w 96"/>
                    <a:gd name="T15" fmla="*/ 104 h 176"/>
                    <a:gd name="T16" fmla="*/ 24 w 96"/>
                    <a:gd name="T17" fmla="*/ 96 h 176"/>
                    <a:gd name="T18" fmla="*/ 16 w 96"/>
                    <a:gd name="T19" fmla="*/ 96 h 176"/>
                    <a:gd name="T20" fmla="*/ 0 w 96"/>
                    <a:gd name="T21" fmla="*/ 128 h 176"/>
                    <a:gd name="T22" fmla="*/ 0 w 96"/>
                    <a:gd name="T23" fmla="*/ 136 h 176"/>
                    <a:gd name="T24" fmla="*/ 8 w 96"/>
                    <a:gd name="T25" fmla="*/ 136 h 176"/>
                    <a:gd name="T26" fmla="*/ 16 w 96"/>
                    <a:gd name="T27" fmla="*/ 152 h 176"/>
                    <a:gd name="T28" fmla="*/ 16 w 96"/>
                    <a:gd name="T29" fmla="*/ 168 h 176"/>
                    <a:gd name="T30" fmla="*/ 32 w 96"/>
                    <a:gd name="T31" fmla="*/ 168 h 176"/>
                    <a:gd name="T32" fmla="*/ 64 w 96"/>
                    <a:gd name="T33" fmla="*/ 168 h 176"/>
                    <a:gd name="T34" fmla="*/ 96 w 96"/>
                    <a:gd name="T35" fmla="*/ 176 h 176"/>
                    <a:gd name="T36" fmla="*/ 96 w 96"/>
                    <a:gd name="T37" fmla="*/ 152 h 176"/>
                    <a:gd name="T38" fmla="*/ 80 w 96"/>
                    <a:gd name="T39" fmla="*/ 128 h 176"/>
                    <a:gd name="T40" fmla="*/ 80 w 96"/>
                    <a:gd name="T41" fmla="*/ 112 h 176"/>
                    <a:gd name="T42" fmla="*/ 88 w 96"/>
                    <a:gd name="T43" fmla="*/ 88 h 176"/>
                    <a:gd name="T44" fmla="*/ 80 w 96"/>
                    <a:gd name="T45" fmla="*/ 64 h 176"/>
                    <a:gd name="T46" fmla="*/ 72 w 96"/>
                    <a:gd name="T47" fmla="*/ 56 h 176"/>
                    <a:gd name="T48" fmla="*/ 72 w 96"/>
                    <a:gd name="T49" fmla="*/ 48 h 176"/>
                    <a:gd name="T50" fmla="*/ 88 w 96"/>
                    <a:gd name="T51" fmla="*/ 48 h 176"/>
                    <a:gd name="T52" fmla="*/ 80 w 96"/>
                    <a:gd name="T53" fmla="*/ 32 h 176"/>
                    <a:gd name="T54" fmla="*/ 80 w 96"/>
                    <a:gd name="T55" fmla="*/ 8 h 176"/>
                    <a:gd name="T56" fmla="*/ 72 w 96"/>
                    <a:gd name="T5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76">
                      <a:moveTo>
                        <a:pt x="72" y="0"/>
                      </a:moveTo>
                      <a:lnTo>
                        <a:pt x="72" y="8"/>
                      </a:lnTo>
                      <a:lnTo>
                        <a:pt x="72" y="24"/>
                      </a:lnTo>
                      <a:lnTo>
                        <a:pt x="64" y="32"/>
                      </a:lnTo>
                      <a:lnTo>
                        <a:pt x="56" y="64"/>
                      </a:lnTo>
                      <a:lnTo>
                        <a:pt x="48" y="72"/>
                      </a:lnTo>
                      <a:lnTo>
                        <a:pt x="40" y="96"/>
                      </a:lnTo>
                      <a:lnTo>
                        <a:pt x="32" y="104"/>
                      </a:lnTo>
                      <a:lnTo>
                        <a:pt x="24" y="96"/>
                      </a:lnTo>
                      <a:lnTo>
                        <a:pt x="16" y="96"/>
                      </a:lnTo>
                      <a:lnTo>
                        <a:pt x="0" y="128"/>
                      </a:lnTo>
                      <a:lnTo>
                        <a:pt x="0" y="136"/>
                      </a:lnTo>
                      <a:lnTo>
                        <a:pt x="8" y="136"/>
                      </a:lnTo>
                      <a:lnTo>
                        <a:pt x="16" y="152"/>
                      </a:lnTo>
                      <a:lnTo>
                        <a:pt x="16" y="168"/>
                      </a:lnTo>
                      <a:lnTo>
                        <a:pt x="32" y="168"/>
                      </a:lnTo>
                      <a:lnTo>
                        <a:pt x="64" y="168"/>
                      </a:lnTo>
                      <a:lnTo>
                        <a:pt x="96" y="176"/>
                      </a:lnTo>
                      <a:lnTo>
                        <a:pt x="96" y="152"/>
                      </a:lnTo>
                      <a:lnTo>
                        <a:pt x="80" y="128"/>
                      </a:lnTo>
                      <a:lnTo>
                        <a:pt x="80" y="112"/>
                      </a:lnTo>
                      <a:lnTo>
                        <a:pt x="88" y="88"/>
                      </a:lnTo>
                      <a:lnTo>
                        <a:pt x="80" y="64"/>
                      </a:lnTo>
                      <a:lnTo>
                        <a:pt x="72" y="56"/>
                      </a:lnTo>
                      <a:lnTo>
                        <a:pt x="72" y="48"/>
                      </a:lnTo>
                      <a:lnTo>
                        <a:pt x="88" y="48"/>
                      </a:lnTo>
                      <a:lnTo>
                        <a:pt x="80" y="32"/>
                      </a:lnTo>
                      <a:lnTo>
                        <a:pt x="80" y="8"/>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8" name="Freeform 236">
                  <a:extLst>
                    <a:ext uri="{FF2B5EF4-FFF2-40B4-BE49-F238E27FC236}">
                      <a16:creationId xmlns:a16="http://schemas.microsoft.com/office/drawing/2014/main" id="{9E914C8F-F0F0-476E-8780-86B0B1BBCAF5}"/>
                    </a:ext>
                  </a:extLst>
                </p:cNvPr>
                <p:cNvSpPr>
                  <a:spLocks/>
                </p:cNvSpPr>
                <p:nvPr/>
              </p:nvSpPr>
              <p:spPr bwMode="auto">
                <a:xfrm>
                  <a:off x="2958" y="2573"/>
                  <a:ext cx="130" cy="171"/>
                </a:xfrm>
                <a:custGeom>
                  <a:avLst/>
                  <a:gdLst>
                    <a:gd name="T0" fmla="*/ 24 w 104"/>
                    <a:gd name="T1" fmla="*/ 120 h 128"/>
                    <a:gd name="T2" fmla="*/ 24 w 104"/>
                    <a:gd name="T3" fmla="*/ 128 h 128"/>
                    <a:gd name="T4" fmla="*/ 32 w 104"/>
                    <a:gd name="T5" fmla="*/ 128 h 128"/>
                    <a:gd name="T6" fmla="*/ 40 w 104"/>
                    <a:gd name="T7" fmla="*/ 120 h 128"/>
                    <a:gd name="T8" fmla="*/ 48 w 104"/>
                    <a:gd name="T9" fmla="*/ 128 h 128"/>
                    <a:gd name="T10" fmla="*/ 64 w 104"/>
                    <a:gd name="T11" fmla="*/ 112 h 128"/>
                    <a:gd name="T12" fmla="*/ 72 w 104"/>
                    <a:gd name="T13" fmla="*/ 88 h 128"/>
                    <a:gd name="T14" fmla="*/ 88 w 104"/>
                    <a:gd name="T15" fmla="*/ 64 h 128"/>
                    <a:gd name="T16" fmla="*/ 96 w 104"/>
                    <a:gd name="T17" fmla="*/ 24 h 128"/>
                    <a:gd name="T18" fmla="*/ 104 w 104"/>
                    <a:gd name="T19" fmla="*/ 0 h 128"/>
                    <a:gd name="T20" fmla="*/ 88 w 104"/>
                    <a:gd name="T21" fmla="*/ 0 h 128"/>
                    <a:gd name="T22" fmla="*/ 80 w 104"/>
                    <a:gd name="T23" fmla="*/ 0 h 128"/>
                    <a:gd name="T24" fmla="*/ 72 w 104"/>
                    <a:gd name="T25" fmla="*/ 0 h 128"/>
                    <a:gd name="T26" fmla="*/ 64 w 104"/>
                    <a:gd name="T27" fmla="*/ 8 h 128"/>
                    <a:gd name="T28" fmla="*/ 64 w 104"/>
                    <a:gd name="T29" fmla="*/ 32 h 128"/>
                    <a:gd name="T30" fmla="*/ 32 w 104"/>
                    <a:gd name="T31" fmla="*/ 24 h 128"/>
                    <a:gd name="T32" fmla="*/ 40 w 104"/>
                    <a:gd name="T33" fmla="*/ 24 h 128"/>
                    <a:gd name="T34" fmla="*/ 40 w 104"/>
                    <a:gd name="T35" fmla="*/ 32 h 128"/>
                    <a:gd name="T36" fmla="*/ 40 w 104"/>
                    <a:gd name="T37" fmla="*/ 40 h 128"/>
                    <a:gd name="T38" fmla="*/ 40 w 104"/>
                    <a:gd name="T39" fmla="*/ 48 h 128"/>
                    <a:gd name="T40" fmla="*/ 40 w 104"/>
                    <a:gd name="T41" fmla="*/ 72 h 128"/>
                    <a:gd name="T42" fmla="*/ 40 w 104"/>
                    <a:gd name="T43" fmla="*/ 88 h 128"/>
                    <a:gd name="T44" fmla="*/ 24 w 104"/>
                    <a:gd name="T45" fmla="*/ 80 h 128"/>
                    <a:gd name="T46" fmla="*/ 8 w 104"/>
                    <a:gd name="T47" fmla="*/ 96 h 128"/>
                    <a:gd name="T48" fmla="*/ 8 w 104"/>
                    <a:gd name="T49" fmla="*/ 104 h 128"/>
                    <a:gd name="T50" fmla="*/ 0 w 104"/>
                    <a:gd name="T51" fmla="*/ 120 h 128"/>
                    <a:gd name="T52" fmla="*/ 16 w 104"/>
                    <a:gd name="T53" fmla="*/ 128 h 128"/>
                    <a:gd name="T54" fmla="*/ 24 w 104"/>
                    <a:gd name="T5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 h="128">
                      <a:moveTo>
                        <a:pt x="24" y="120"/>
                      </a:moveTo>
                      <a:lnTo>
                        <a:pt x="24" y="128"/>
                      </a:lnTo>
                      <a:lnTo>
                        <a:pt x="32" y="128"/>
                      </a:lnTo>
                      <a:lnTo>
                        <a:pt x="40" y="120"/>
                      </a:lnTo>
                      <a:lnTo>
                        <a:pt x="48" y="128"/>
                      </a:lnTo>
                      <a:lnTo>
                        <a:pt x="64" y="112"/>
                      </a:lnTo>
                      <a:lnTo>
                        <a:pt x="72" y="88"/>
                      </a:lnTo>
                      <a:lnTo>
                        <a:pt x="88" y="64"/>
                      </a:lnTo>
                      <a:lnTo>
                        <a:pt x="96" y="24"/>
                      </a:lnTo>
                      <a:lnTo>
                        <a:pt x="104" y="0"/>
                      </a:lnTo>
                      <a:lnTo>
                        <a:pt x="88" y="0"/>
                      </a:lnTo>
                      <a:lnTo>
                        <a:pt x="80" y="0"/>
                      </a:lnTo>
                      <a:lnTo>
                        <a:pt x="72" y="0"/>
                      </a:lnTo>
                      <a:lnTo>
                        <a:pt x="64" y="8"/>
                      </a:lnTo>
                      <a:lnTo>
                        <a:pt x="64" y="32"/>
                      </a:lnTo>
                      <a:lnTo>
                        <a:pt x="32" y="24"/>
                      </a:lnTo>
                      <a:lnTo>
                        <a:pt x="40" y="24"/>
                      </a:lnTo>
                      <a:lnTo>
                        <a:pt x="40" y="32"/>
                      </a:lnTo>
                      <a:lnTo>
                        <a:pt x="40" y="40"/>
                      </a:lnTo>
                      <a:lnTo>
                        <a:pt x="40" y="48"/>
                      </a:lnTo>
                      <a:lnTo>
                        <a:pt x="40" y="72"/>
                      </a:lnTo>
                      <a:lnTo>
                        <a:pt x="40" y="88"/>
                      </a:lnTo>
                      <a:lnTo>
                        <a:pt x="24" y="80"/>
                      </a:lnTo>
                      <a:lnTo>
                        <a:pt x="8" y="96"/>
                      </a:lnTo>
                      <a:lnTo>
                        <a:pt x="8" y="104"/>
                      </a:lnTo>
                      <a:lnTo>
                        <a:pt x="0" y="120"/>
                      </a:lnTo>
                      <a:lnTo>
                        <a:pt x="16" y="128"/>
                      </a:lnTo>
                      <a:lnTo>
                        <a:pt x="24"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09" name="Freeform 237">
                  <a:extLst>
                    <a:ext uri="{FF2B5EF4-FFF2-40B4-BE49-F238E27FC236}">
                      <a16:creationId xmlns:a16="http://schemas.microsoft.com/office/drawing/2014/main" id="{C383C6E1-A016-45A3-9AE9-DF2372249618}"/>
                    </a:ext>
                  </a:extLst>
                </p:cNvPr>
                <p:cNvSpPr>
                  <a:spLocks/>
                </p:cNvSpPr>
                <p:nvPr/>
              </p:nvSpPr>
              <p:spPr bwMode="auto">
                <a:xfrm>
                  <a:off x="2918" y="2604"/>
                  <a:ext cx="91" cy="129"/>
                </a:xfrm>
                <a:custGeom>
                  <a:avLst/>
                  <a:gdLst>
                    <a:gd name="T0" fmla="*/ 72 w 72"/>
                    <a:gd name="T1" fmla="*/ 0 h 96"/>
                    <a:gd name="T2" fmla="*/ 72 w 72"/>
                    <a:gd name="T3" fmla="*/ 8 h 96"/>
                    <a:gd name="T4" fmla="*/ 72 w 72"/>
                    <a:gd name="T5" fmla="*/ 16 h 96"/>
                    <a:gd name="T6" fmla="*/ 72 w 72"/>
                    <a:gd name="T7" fmla="*/ 24 h 96"/>
                    <a:gd name="T8" fmla="*/ 72 w 72"/>
                    <a:gd name="T9" fmla="*/ 48 h 96"/>
                    <a:gd name="T10" fmla="*/ 72 w 72"/>
                    <a:gd name="T11" fmla="*/ 64 h 96"/>
                    <a:gd name="T12" fmla="*/ 56 w 72"/>
                    <a:gd name="T13" fmla="*/ 56 h 96"/>
                    <a:gd name="T14" fmla="*/ 40 w 72"/>
                    <a:gd name="T15" fmla="*/ 72 h 96"/>
                    <a:gd name="T16" fmla="*/ 40 w 72"/>
                    <a:gd name="T17" fmla="*/ 80 h 96"/>
                    <a:gd name="T18" fmla="*/ 32 w 72"/>
                    <a:gd name="T19" fmla="*/ 96 h 96"/>
                    <a:gd name="T20" fmla="*/ 16 w 72"/>
                    <a:gd name="T21" fmla="*/ 72 h 96"/>
                    <a:gd name="T22" fmla="*/ 0 w 72"/>
                    <a:gd name="T23" fmla="*/ 40 h 96"/>
                    <a:gd name="T24" fmla="*/ 8 w 72"/>
                    <a:gd name="T25" fmla="*/ 40 h 96"/>
                    <a:gd name="T26" fmla="*/ 8 w 72"/>
                    <a:gd name="T27" fmla="*/ 32 h 96"/>
                    <a:gd name="T28" fmla="*/ 16 w 72"/>
                    <a:gd name="T29" fmla="*/ 16 h 96"/>
                    <a:gd name="T30" fmla="*/ 32 w 72"/>
                    <a:gd name="T31" fmla="*/ 16 h 96"/>
                    <a:gd name="T32" fmla="*/ 32 w 72"/>
                    <a:gd name="T33" fmla="*/ 0 h 96"/>
                    <a:gd name="T34" fmla="*/ 64 w 72"/>
                    <a:gd name="T35" fmla="*/ 0 h 96"/>
                    <a:gd name="T36" fmla="*/ 72 w 72"/>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96">
                      <a:moveTo>
                        <a:pt x="72" y="0"/>
                      </a:moveTo>
                      <a:lnTo>
                        <a:pt x="72" y="8"/>
                      </a:lnTo>
                      <a:lnTo>
                        <a:pt x="72" y="16"/>
                      </a:lnTo>
                      <a:lnTo>
                        <a:pt x="72" y="24"/>
                      </a:lnTo>
                      <a:lnTo>
                        <a:pt x="72" y="48"/>
                      </a:lnTo>
                      <a:lnTo>
                        <a:pt x="72" y="64"/>
                      </a:lnTo>
                      <a:lnTo>
                        <a:pt x="56" y="56"/>
                      </a:lnTo>
                      <a:lnTo>
                        <a:pt x="40" y="72"/>
                      </a:lnTo>
                      <a:lnTo>
                        <a:pt x="40" y="80"/>
                      </a:lnTo>
                      <a:lnTo>
                        <a:pt x="32" y="96"/>
                      </a:lnTo>
                      <a:lnTo>
                        <a:pt x="16" y="72"/>
                      </a:lnTo>
                      <a:lnTo>
                        <a:pt x="0" y="40"/>
                      </a:lnTo>
                      <a:lnTo>
                        <a:pt x="8" y="40"/>
                      </a:lnTo>
                      <a:lnTo>
                        <a:pt x="8" y="32"/>
                      </a:lnTo>
                      <a:lnTo>
                        <a:pt x="16" y="16"/>
                      </a:lnTo>
                      <a:lnTo>
                        <a:pt x="32" y="16"/>
                      </a:lnTo>
                      <a:lnTo>
                        <a:pt x="32" y="0"/>
                      </a:lnTo>
                      <a:lnTo>
                        <a:pt x="64" y="0"/>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0" name="Freeform 238">
                  <a:extLst>
                    <a:ext uri="{FF2B5EF4-FFF2-40B4-BE49-F238E27FC236}">
                      <a16:creationId xmlns:a16="http://schemas.microsoft.com/office/drawing/2014/main" id="{016CC2AE-FE97-4A26-8086-4E35931EBBAE}"/>
                    </a:ext>
                  </a:extLst>
                </p:cNvPr>
                <p:cNvSpPr>
                  <a:spLocks/>
                </p:cNvSpPr>
                <p:nvPr/>
              </p:nvSpPr>
              <p:spPr bwMode="auto">
                <a:xfrm>
                  <a:off x="2928" y="2604"/>
                  <a:ext cx="30" cy="23"/>
                </a:xfrm>
                <a:custGeom>
                  <a:avLst/>
                  <a:gdLst>
                    <a:gd name="T0" fmla="*/ 24 w 24"/>
                    <a:gd name="T1" fmla="*/ 16 h 16"/>
                    <a:gd name="T2" fmla="*/ 24 w 24"/>
                    <a:gd name="T3" fmla="*/ 0 h 16"/>
                    <a:gd name="T4" fmla="*/ 8 w 24"/>
                    <a:gd name="T5" fmla="*/ 0 h 16"/>
                    <a:gd name="T6" fmla="*/ 0 w 24"/>
                    <a:gd name="T7" fmla="*/ 16 h 16"/>
                    <a:gd name="T8" fmla="*/ 24 w 24"/>
                    <a:gd name="T9" fmla="*/ 16 h 16"/>
                  </a:gdLst>
                  <a:ahLst/>
                  <a:cxnLst>
                    <a:cxn ang="0">
                      <a:pos x="T0" y="T1"/>
                    </a:cxn>
                    <a:cxn ang="0">
                      <a:pos x="T2" y="T3"/>
                    </a:cxn>
                    <a:cxn ang="0">
                      <a:pos x="T4" y="T5"/>
                    </a:cxn>
                    <a:cxn ang="0">
                      <a:pos x="T6" y="T7"/>
                    </a:cxn>
                    <a:cxn ang="0">
                      <a:pos x="T8" y="T9"/>
                    </a:cxn>
                  </a:cxnLst>
                  <a:rect l="0" t="0" r="r" b="b"/>
                  <a:pathLst>
                    <a:path w="24" h="16">
                      <a:moveTo>
                        <a:pt x="24" y="16"/>
                      </a:moveTo>
                      <a:lnTo>
                        <a:pt x="24" y="0"/>
                      </a:lnTo>
                      <a:lnTo>
                        <a:pt x="8" y="0"/>
                      </a:lnTo>
                      <a:lnTo>
                        <a:pt x="0" y="16"/>
                      </a:lnTo>
                      <a:lnTo>
                        <a:pt x="24"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1" name="Freeform 239">
                  <a:extLst>
                    <a:ext uri="{FF2B5EF4-FFF2-40B4-BE49-F238E27FC236}">
                      <a16:creationId xmlns:a16="http://schemas.microsoft.com/office/drawing/2014/main" id="{75B1E5AE-7C32-4E0E-94AB-792AD5DA55EE}"/>
                    </a:ext>
                  </a:extLst>
                </p:cNvPr>
                <p:cNvSpPr>
                  <a:spLocks/>
                </p:cNvSpPr>
                <p:nvPr/>
              </p:nvSpPr>
              <p:spPr bwMode="auto">
                <a:xfrm>
                  <a:off x="2717" y="2424"/>
                  <a:ext cx="81" cy="128"/>
                </a:xfrm>
                <a:custGeom>
                  <a:avLst/>
                  <a:gdLst>
                    <a:gd name="T0" fmla="*/ 56 w 64"/>
                    <a:gd name="T1" fmla="*/ 64 h 96"/>
                    <a:gd name="T2" fmla="*/ 48 w 64"/>
                    <a:gd name="T3" fmla="*/ 32 h 96"/>
                    <a:gd name="T4" fmla="*/ 40 w 64"/>
                    <a:gd name="T5" fmla="*/ 0 h 96"/>
                    <a:gd name="T6" fmla="*/ 8 w 64"/>
                    <a:gd name="T7" fmla="*/ 0 h 96"/>
                    <a:gd name="T8" fmla="*/ 8 w 64"/>
                    <a:gd name="T9" fmla="*/ 24 h 96"/>
                    <a:gd name="T10" fmla="*/ 16 w 64"/>
                    <a:gd name="T11" fmla="*/ 40 h 96"/>
                    <a:gd name="T12" fmla="*/ 0 w 64"/>
                    <a:gd name="T13" fmla="*/ 64 h 96"/>
                    <a:gd name="T14" fmla="*/ 8 w 64"/>
                    <a:gd name="T15" fmla="*/ 88 h 96"/>
                    <a:gd name="T16" fmla="*/ 0 w 64"/>
                    <a:gd name="T17" fmla="*/ 88 h 96"/>
                    <a:gd name="T18" fmla="*/ 16 w 64"/>
                    <a:gd name="T19" fmla="*/ 96 h 96"/>
                    <a:gd name="T20" fmla="*/ 48 w 64"/>
                    <a:gd name="T21" fmla="*/ 80 h 96"/>
                    <a:gd name="T22" fmla="*/ 56 w 64"/>
                    <a:gd name="T23" fmla="*/ 80 h 96"/>
                    <a:gd name="T24" fmla="*/ 64 w 64"/>
                    <a:gd name="T25" fmla="*/ 72 h 96"/>
                    <a:gd name="T26" fmla="*/ 56 w 64"/>
                    <a:gd name="T27"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6">
                      <a:moveTo>
                        <a:pt x="56" y="64"/>
                      </a:moveTo>
                      <a:lnTo>
                        <a:pt x="48" y="32"/>
                      </a:lnTo>
                      <a:lnTo>
                        <a:pt x="40" y="0"/>
                      </a:lnTo>
                      <a:lnTo>
                        <a:pt x="8" y="0"/>
                      </a:lnTo>
                      <a:lnTo>
                        <a:pt x="8" y="24"/>
                      </a:lnTo>
                      <a:lnTo>
                        <a:pt x="16" y="40"/>
                      </a:lnTo>
                      <a:lnTo>
                        <a:pt x="0" y="64"/>
                      </a:lnTo>
                      <a:lnTo>
                        <a:pt x="8" y="88"/>
                      </a:lnTo>
                      <a:lnTo>
                        <a:pt x="0" y="88"/>
                      </a:lnTo>
                      <a:lnTo>
                        <a:pt x="16" y="96"/>
                      </a:lnTo>
                      <a:lnTo>
                        <a:pt x="48" y="80"/>
                      </a:lnTo>
                      <a:lnTo>
                        <a:pt x="56" y="80"/>
                      </a:lnTo>
                      <a:lnTo>
                        <a:pt x="64" y="72"/>
                      </a:lnTo>
                      <a:lnTo>
                        <a:pt x="56"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2" name="Freeform 240">
                  <a:extLst>
                    <a:ext uri="{FF2B5EF4-FFF2-40B4-BE49-F238E27FC236}">
                      <a16:creationId xmlns:a16="http://schemas.microsoft.com/office/drawing/2014/main" id="{2603F696-B2B5-46C3-8846-C54BF1A423A8}"/>
                    </a:ext>
                  </a:extLst>
                </p:cNvPr>
                <p:cNvSpPr>
                  <a:spLocks/>
                </p:cNvSpPr>
                <p:nvPr/>
              </p:nvSpPr>
              <p:spPr bwMode="auto">
                <a:xfrm>
                  <a:off x="2767" y="2424"/>
                  <a:ext cx="41" cy="96"/>
                </a:xfrm>
                <a:custGeom>
                  <a:avLst/>
                  <a:gdLst>
                    <a:gd name="T0" fmla="*/ 16 w 32"/>
                    <a:gd name="T1" fmla="*/ 64 h 72"/>
                    <a:gd name="T2" fmla="*/ 8 w 32"/>
                    <a:gd name="T3" fmla="*/ 32 h 72"/>
                    <a:gd name="T4" fmla="*/ 0 w 32"/>
                    <a:gd name="T5" fmla="*/ 0 h 72"/>
                    <a:gd name="T6" fmla="*/ 16 w 32"/>
                    <a:gd name="T7" fmla="*/ 0 h 72"/>
                    <a:gd name="T8" fmla="*/ 16 w 32"/>
                    <a:gd name="T9" fmla="*/ 8 h 72"/>
                    <a:gd name="T10" fmla="*/ 24 w 32"/>
                    <a:gd name="T11" fmla="*/ 16 h 72"/>
                    <a:gd name="T12" fmla="*/ 24 w 32"/>
                    <a:gd name="T13" fmla="*/ 40 h 72"/>
                    <a:gd name="T14" fmla="*/ 32 w 32"/>
                    <a:gd name="T15" fmla="*/ 72 h 72"/>
                    <a:gd name="T16" fmla="*/ 24 w 32"/>
                    <a:gd name="T17" fmla="*/ 72 h 72"/>
                    <a:gd name="T18" fmla="*/ 16 w 32"/>
                    <a:gd name="T19"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72">
                      <a:moveTo>
                        <a:pt x="16" y="64"/>
                      </a:moveTo>
                      <a:lnTo>
                        <a:pt x="8" y="32"/>
                      </a:lnTo>
                      <a:lnTo>
                        <a:pt x="0" y="0"/>
                      </a:lnTo>
                      <a:lnTo>
                        <a:pt x="16" y="0"/>
                      </a:lnTo>
                      <a:lnTo>
                        <a:pt x="16" y="8"/>
                      </a:lnTo>
                      <a:lnTo>
                        <a:pt x="24" y="16"/>
                      </a:lnTo>
                      <a:lnTo>
                        <a:pt x="24" y="40"/>
                      </a:lnTo>
                      <a:lnTo>
                        <a:pt x="32" y="72"/>
                      </a:lnTo>
                      <a:lnTo>
                        <a:pt x="24" y="72"/>
                      </a:lnTo>
                      <a:lnTo>
                        <a:pt x="16"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3" name="Freeform 241">
                  <a:extLst>
                    <a:ext uri="{FF2B5EF4-FFF2-40B4-BE49-F238E27FC236}">
                      <a16:creationId xmlns:a16="http://schemas.microsoft.com/office/drawing/2014/main" id="{AE2AB7E0-019D-4439-B00C-59FDC68CBE3A}"/>
                    </a:ext>
                  </a:extLst>
                </p:cNvPr>
                <p:cNvSpPr>
                  <a:spLocks/>
                </p:cNvSpPr>
                <p:nvPr/>
              </p:nvSpPr>
              <p:spPr bwMode="auto">
                <a:xfrm>
                  <a:off x="2818" y="2370"/>
                  <a:ext cx="191" cy="192"/>
                </a:xfrm>
                <a:custGeom>
                  <a:avLst/>
                  <a:gdLst>
                    <a:gd name="T0" fmla="*/ 152 w 152"/>
                    <a:gd name="T1" fmla="*/ 8 h 144"/>
                    <a:gd name="T2" fmla="*/ 144 w 152"/>
                    <a:gd name="T3" fmla="*/ 0 h 144"/>
                    <a:gd name="T4" fmla="*/ 136 w 152"/>
                    <a:gd name="T5" fmla="*/ 0 h 144"/>
                    <a:gd name="T6" fmla="*/ 128 w 152"/>
                    <a:gd name="T7" fmla="*/ 8 h 144"/>
                    <a:gd name="T8" fmla="*/ 104 w 152"/>
                    <a:gd name="T9" fmla="*/ 8 h 144"/>
                    <a:gd name="T10" fmla="*/ 88 w 152"/>
                    <a:gd name="T11" fmla="*/ 16 h 144"/>
                    <a:gd name="T12" fmla="*/ 72 w 152"/>
                    <a:gd name="T13" fmla="*/ 8 h 144"/>
                    <a:gd name="T14" fmla="*/ 56 w 152"/>
                    <a:gd name="T15" fmla="*/ 8 h 144"/>
                    <a:gd name="T16" fmla="*/ 40 w 152"/>
                    <a:gd name="T17" fmla="*/ 0 h 144"/>
                    <a:gd name="T18" fmla="*/ 24 w 152"/>
                    <a:gd name="T19" fmla="*/ 0 h 144"/>
                    <a:gd name="T20" fmla="*/ 16 w 152"/>
                    <a:gd name="T21" fmla="*/ 16 h 144"/>
                    <a:gd name="T22" fmla="*/ 16 w 152"/>
                    <a:gd name="T23" fmla="*/ 32 h 144"/>
                    <a:gd name="T24" fmla="*/ 16 w 152"/>
                    <a:gd name="T25" fmla="*/ 48 h 144"/>
                    <a:gd name="T26" fmla="*/ 0 w 152"/>
                    <a:gd name="T27" fmla="*/ 80 h 144"/>
                    <a:gd name="T28" fmla="*/ 0 w 152"/>
                    <a:gd name="T29" fmla="*/ 112 h 144"/>
                    <a:gd name="T30" fmla="*/ 16 w 152"/>
                    <a:gd name="T31" fmla="*/ 112 h 144"/>
                    <a:gd name="T32" fmla="*/ 32 w 152"/>
                    <a:gd name="T33" fmla="*/ 120 h 144"/>
                    <a:gd name="T34" fmla="*/ 40 w 152"/>
                    <a:gd name="T35" fmla="*/ 136 h 144"/>
                    <a:gd name="T36" fmla="*/ 40 w 152"/>
                    <a:gd name="T37" fmla="*/ 144 h 144"/>
                    <a:gd name="T38" fmla="*/ 80 w 152"/>
                    <a:gd name="T39" fmla="*/ 136 h 144"/>
                    <a:gd name="T40" fmla="*/ 96 w 152"/>
                    <a:gd name="T41" fmla="*/ 104 h 144"/>
                    <a:gd name="T42" fmla="*/ 104 w 152"/>
                    <a:gd name="T43" fmla="*/ 104 h 144"/>
                    <a:gd name="T44" fmla="*/ 112 w 152"/>
                    <a:gd name="T45" fmla="*/ 112 h 144"/>
                    <a:gd name="T46" fmla="*/ 120 w 152"/>
                    <a:gd name="T47" fmla="*/ 104 h 144"/>
                    <a:gd name="T48" fmla="*/ 128 w 152"/>
                    <a:gd name="T49" fmla="*/ 80 h 144"/>
                    <a:gd name="T50" fmla="*/ 136 w 152"/>
                    <a:gd name="T51" fmla="*/ 72 h 144"/>
                    <a:gd name="T52" fmla="*/ 144 w 152"/>
                    <a:gd name="T53" fmla="*/ 40 h 144"/>
                    <a:gd name="T54" fmla="*/ 152 w 152"/>
                    <a:gd name="T55" fmla="*/ 32 h 144"/>
                    <a:gd name="T56" fmla="*/ 152 w 152"/>
                    <a:gd name="T57" fmla="*/ 16 h 144"/>
                    <a:gd name="T58" fmla="*/ 152 w 152"/>
                    <a:gd name="T5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4">
                      <a:moveTo>
                        <a:pt x="152" y="8"/>
                      </a:moveTo>
                      <a:lnTo>
                        <a:pt x="144" y="0"/>
                      </a:lnTo>
                      <a:lnTo>
                        <a:pt x="136" y="0"/>
                      </a:lnTo>
                      <a:lnTo>
                        <a:pt x="128" y="8"/>
                      </a:lnTo>
                      <a:lnTo>
                        <a:pt x="104" y="8"/>
                      </a:lnTo>
                      <a:lnTo>
                        <a:pt x="88" y="16"/>
                      </a:lnTo>
                      <a:lnTo>
                        <a:pt x="72" y="8"/>
                      </a:lnTo>
                      <a:lnTo>
                        <a:pt x="56" y="8"/>
                      </a:lnTo>
                      <a:lnTo>
                        <a:pt x="40" y="0"/>
                      </a:lnTo>
                      <a:lnTo>
                        <a:pt x="24" y="0"/>
                      </a:lnTo>
                      <a:lnTo>
                        <a:pt x="16" y="16"/>
                      </a:lnTo>
                      <a:lnTo>
                        <a:pt x="16" y="32"/>
                      </a:lnTo>
                      <a:lnTo>
                        <a:pt x="16" y="48"/>
                      </a:lnTo>
                      <a:lnTo>
                        <a:pt x="0" y="80"/>
                      </a:lnTo>
                      <a:lnTo>
                        <a:pt x="0" y="112"/>
                      </a:lnTo>
                      <a:lnTo>
                        <a:pt x="16" y="112"/>
                      </a:lnTo>
                      <a:lnTo>
                        <a:pt x="32" y="120"/>
                      </a:lnTo>
                      <a:lnTo>
                        <a:pt x="40" y="136"/>
                      </a:lnTo>
                      <a:lnTo>
                        <a:pt x="40" y="144"/>
                      </a:lnTo>
                      <a:lnTo>
                        <a:pt x="80" y="136"/>
                      </a:lnTo>
                      <a:lnTo>
                        <a:pt x="96" y="104"/>
                      </a:lnTo>
                      <a:lnTo>
                        <a:pt x="104" y="104"/>
                      </a:lnTo>
                      <a:lnTo>
                        <a:pt x="112" y="112"/>
                      </a:lnTo>
                      <a:lnTo>
                        <a:pt x="120" y="104"/>
                      </a:lnTo>
                      <a:lnTo>
                        <a:pt x="128" y="80"/>
                      </a:lnTo>
                      <a:lnTo>
                        <a:pt x="136" y="72"/>
                      </a:lnTo>
                      <a:lnTo>
                        <a:pt x="144" y="40"/>
                      </a:lnTo>
                      <a:lnTo>
                        <a:pt x="152" y="32"/>
                      </a:lnTo>
                      <a:lnTo>
                        <a:pt x="152" y="16"/>
                      </a:lnTo>
                      <a:lnTo>
                        <a:pt x="152"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4" name="Freeform 242">
                  <a:extLst>
                    <a:ext uri="{FF2B5EF4-FFF2-40B4-BE49-F238E27FC236}">
                      <a16:creationId xmlns:a16="http://schemas.microsoft.com/office/drawing/2014/main" id="{3CDEB042-1935-4204-BF97-6820A7C90546}"/>
                    </a:ext>
                  </a:extLst>
                </p:cNvPr>
                <p:cNvSpPr>
                  <a:spLocks/>
                </p:cNvSpPr>
                <p:nvPr/>
              </p:nvSpPr>
              <p:spPr bwMode="auto">
                <a:xfrm>
                  <a:off x="2787" y="2391"/>
                  <a:ext cx="51" cy="129"/>
                </a:xfrm>
                <a:custGeom>
                  <a:avLst/>
                  <a:gdLst>
                    <a:gd name="T0" fmla="*/ 8 w 40"/>
                    <a:gd name="T1" fmla="*/ 64 h 96"/>
                    <a:gd name="T2" fmla="*/ 8 w 40"/>
                    <a:gd name="T3" fmla="*/ 40 h 96"/>
                    <a:gd name="T4" fmla="*/ 0 w 40"/>
                    <a:gd name="T5" fmla="*/ 32 h 96"/>
                    <a:gd name="T6" fmla="*/ 0 w 40"/>
                    <a:gd name="T7" fmla="*/ 24 h 96"/>
                    <a:gd name="T8" fmla="*/ 8 w 40"/>
                    <a:gd name="T9" fmla="*/ 16 h 96"/>
                    <a:gd name="T10" fmla="*/ 16 w 40"/>
                    <a:gd name="T11" fmla="*/ 16 h 96"/>
                    <a:gd name="T12" fmla="*/ 24 w 40"/>
                    <a:gd name="T13" fmla="*/ 8 h 96"/>
                    <a:gd name="T14" fmla="*/ 32 w 40"/>
                    <a:gd name="T15" fmla="*/ 0 h 96"/>
                    <a:gd name="T16" fmla="*/ 40 w 40"/>
                    <a:gd name="T17" fmla="*/ 16 h 96"/>
                    <a:gd name="T18" fmla="*/ 40 w 40"/>
                    <a:gd name="T19" fmla="*/ 32 h 96"/>
                    <a:gd name="T20" fmla="*/ 24 w 40"/>
                    <a:gd name="T21" fmla="*/ 64 h 96"/>
                    <a:gd name="T22" fmla="*/ 24 w 40"/>
                    <a:gd name="T23" fmla="*/ 96 h 96"/>
                    <a:gd name="T24" fmla="*/ 16 w 40"/>
                    <a:gd name="T25" fmla="*/ 96 h 96"/>
                    <a:gd name="T26" fmla="*/ 8 w 40"/>
                    <a:gd name="T27" fmla="*/ 6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96">
                      <a:moveTo>
                        <a:pt x="8" y="64"/>
                      </a:moveTo>
                      <a:lnTo>
                        <a:pt x="8" y="40"/>
                      </a:lnTo>
                      <a:lnTo>
                        <a:pt x="0" y="32"/>
                      </a:lnTo>
                      <a:lnTo>
                        <a:pt x="0" y="24"/>
                      </a:lnTo>
                      <a:lnTo>
                        <a:pt x="8" y="16"/>
                      </a:lnTo>
                      <a:lnTo>
                        <a:pt x="16" y="16"/>
                      </a:lnTo>
                      <a:lnTo>
                        <a:pt x="24" y="8"/>
                      </a:lnTo>
                      <a:lnTo>
                        <a:pt x="32" y="0"/>
                      </a:lnTo>
                      <a:lnTo>
                        <a:pt x="40" y="16"/>
                      </a:lnTo>
                      <a:lnTo>
                        <a:pt x="40" y="32"/>
                      </a:lnTo>
                      <a:lnTo>
                        <a:pt x="24" y="64"/>
                      </a:lnTo>
                      <a:lnTo>
                        <a:pt x="24" y="96"/>
                      </a:lnTo>
                      <a:lnTo>
                        <a:pt x="16" y="96"/>
                      </a:lnTo>
                      <a:lnTo>
                        <a:pt x="8"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5" name="Freeform 243">
                  <a:extLst>
                    <a:ext uri="{FF2B5EF4-FFF2-40B4-BE49-F238E27FC236}">
                      <a16:creationId xmlns:a16="http://schemas.microsoft.com/office/drawing/2014/main" id="{6760AD7A-0AB3-48B4-B454-FF079CCEB86F}"/>
                    </a:ext>
                  </a:extLst>
                </p:cNvPr>
                <p:cNvSpPr>
                  <a:spLocks/>
                </p:cNvSpPr>
                <p:nvPr/>
              </p:nvSpPr>
              <p:spPr bwMode="auto">
                <a:xfrm>
                  <a:off x="2627" y="2435"/>
                  <a:ext cx="110" cy="127"/>
                </a:xfrm>
                <a:custGeom>
                  <a:avLst/>
                  <a:gdLst>
                    <a:gd name="T0" fmla="*/ 80 w 88"/>
                    <a:gd name="T1" fmla="*/ 80 h 96"/>
                    <a:gd name="T2" fmla="*/ 72 w 88"/>
                    <a:gd name="T3" fmla="*/ 56 h 96"/>
                    <a:gd name="T4" fmla="*/ 88 w 88"/>
                    <a:gd name="T5" fmla="*/ 32 h 96"/>
                    <a:gd name="T6" fmla="*/ 80 w 88"/>
                    <a:gd name="T7" fmla="*/ 16 h 96"/>
                    <a:gd name="T8" fmla="*/ 72 w 88"/>
                    <a:gd name="T9" fmla="*/ 8 h 96"/>
                    <a:gd name="T10" fmla="*/ 56 w 88"/>
                    <a:gd name="T11" fmla="*/ 8 h 96"/>
                    <a:gd name="T12" fmla="*/ 48 w 88"/>
                    <a:gd name="T13" fmla="*/ 0 h 96"/>
                    <a:gd name="T14" fmla="*/ 40 w 88"/>
                    <a:gd name="T15" fmla="*/ 0 h 96"/>
                    <a:gd name="T16" fmla="*/ 32 w 88"/>
                    <a:gd name="T17" fmla="*/ 0 h 96"/>
                    <a:gd name="T18" fmla="*/ 24 w 88"/>
                    <a:gd name="T19" fmla="*/ 0 h 96"/>
                    <a:gd name="T20" fmla="*/ 16 w 88"/>
                    <a:gd name="T21" fmla="*/ 0 h 96"/>
                    <a:gd name="T22" fmla="*/ 8 w 88"/>
                    <a:gd name="T23" fmla="*/ 0 h 96"/>
                    <a:gd name="T24" fmla="*/ 8 w 88"/>
                    <a:gd name="T25" fmla="*/ 16 h 96"/>
                    <a:gd name="T26" fmla="*/ 16 w 88"/>
                    <a:gd name="T27" fmla="*/ 32 h 96"/>
                    <a:gd name="T28" fmla="*/ 8 w 88"/>
                    <a:gd name="T29" fmla="*/ 32 h 96"/>
                    <a:gd name="T30" fmla="*/ 8 w 88"/>
                    <a:gd name="T31" fmla="*/ 40 h 96"/>
                    <a:gd name="T32" fmla="*/ 0 w 88"/>
                    <a:gd name="T33" fmla="*/ 48 h 96"/>
                    <a:gd name="T34" fmla="*/ 8 w 88"/>
                    <a:gd name="T35" fmla="*/ 64 h 96"/>
                    <a:gd name="T36" fmla="*/ 16 w 88"/>
                    <a:gd name="T37" fmla="*/ 72 h 96"/>
                    <a:gd name="T38" fmla="*/ 16 w 88"/>
                    <a:gd name="T39" fmla="*/ 96 h 96"/>
                    <a:gd name="T40" fmla="*/ 40 w 88"/>
                    <a:gd name="T41" fmla="*/ 80 h 96"/>
                    <a:gd name="T42" fmla="*/ 56 w 88"/>
                    <a:gd name="T43" fmla="*/ 80 h 96"/>
                    <a:gd name="T44" fmla="*/ 72 w 88"/>
                    <a:gd name="T45" fmla="*/ 80 h 96"/>
                    <a:gd name="T46" fmla="*/ 80 w 88"/>
                    <a:gd name="T47"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 h="96">
                      <a:moveTo>
                        <a:pt x="80" y="80"/>
                      </a:moveTo>
                      <a:lnTo>
                        <a:pt x="72" y="56"/>
                      </a:lnTo>
                      <a:lnTo>
                        <a:pt x="88" y="32"/>
                      </a:lnTo>
                      <a:lnTo>
                        <a:pt x="80" y="16"/>
                      </a:lnTo>
                      <a:lnTo>
                        <a:pt x="72" y="8"/>
                      </a:lnTo>
                      <a:lnTo>
                        <a:pt x="56" y="8"/>
                      </a:lnTo>
                      <a:lnTo>
                        <a:pt x="48" y="0"/>
                      </a:lnTo>
                      <a:lnTo>
                        <a:pt x="40" y="0"/>
                      </a:lnTo>
                      <a:lnTo>
                        <a:pt x="32" y="0"/>
                      </a:lnTo>
                      <a:lnTo>
                        <a:pt x="24" y="0"/>
                      </a:lnTo>
                      <a:lnTo>
                        <a:pt x="16" y="0"/>
                      </a:lnTo>
                      <a:lnTo>
                        <a:pt x="8" y="0"/>
                      </a:lnTo>
                      <a:lnTo>
                        <a:pt x="8" y="16"/>
                      </a:lnTo>
                      <a:lnTo>
                        <a:pt x="16" y="32"/>
                      </a:lnTo>
                      <a:lnTo>
                        <a:pt x="8" y="32"/>
                      </a:lnTo>
                      <a:lnTo>
                        <a:pt x="8" y="40"/>
                      </a:lnTo>
                      <a:lnTo>
                        <a:pt x="0" y="48"/>
                      </a:lnTo>
                      <a:lnTo>
                        <a:pt x="8" y="64"/>
                      </a:lnTo>
                      <a:lnTo>
                        <a:pt x="16" y="72"/>
                      </a:lnTo>
                      <a:lnTo>
                        <a:pt x="16" y="96"/>
                      </a:lnTo>
                      <a:lnTo>
                        <a:pt x="40" y="80"/>
                      </a:lnTo>
                      <a:lnTo>
                        <a:pt x="56" y="80"/>
                      </a:lnTo>
                      <a:lnTo>
                        <a:pt x="72" y="80"/>
                      </a:lnTo>
                      <a:lnTo>
                        <a:pt x="80" y="8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6" name="Freeform 244">
                  <a:extLst>
                    <a:ext uri="{FF2B5EF4-FFF2-40B4-BE49-F238E27FC236}">
                      <a16:creationId xmlns:a16="http://schemas.microsoft.com/office/drawing/2014/main" id="{69110730-957B-4465-8259-6191FD69CEC7}"/>
                    </a:ext>
                  </a:extLst>
                </p:cNvPr>
                <p:cNvSpPr>
                  <a:spLocks/>
                </p:cNvSpPr>
                <p:nvPr/>
              </p:nvSpPr>
              <p:spPr bwMode="auto">
                <a:xfrm>
                  <a:off x="2577" y="2477"/>
                  <a:ext cx="70" cy="85"/>
                </a:xfrm>
                <a:custGeom>
                  <a:avLst/>
                  <a:gdLst>
                    <a:gd name="T0" fmla="*/ 40 w 56"/>
                    <a:gd name="T1" fmla="*/ 16 h 64"/>
                    <a:gd name="T2" fmla="*/ 48 w 56"/>
                    <a:gd name="T3" fmla="*/ 32 h 64"/>
                    <a:gd name="T4" fmla="*/ 56 w 56"/>
                    <a:gd name="T5" fmla="*/ 40 h 64"/>
                    <a:gd name="T6" fmla="*/ 56 w 56"/>
                    <a:gd name="T7" fmla="*/ 64 h 64"/>
                    <a:gd name="T8" fmla="*/ 48 w 56"/>
                    <a:gd name="T9" fmla="*/ 56 h 64"/>
                    <a:gd name="T10" fmla="*/ 0 w 56"/>
                    <a:gd name="T11" fmla="*/ 24 h 64"/>
                    <a:gd name="T12" fmla="*/ 16 w 56"/>
                    <a:gd name="T13" fmla="*/ 0 h 64"/>
                    <a:gd name="T14" fmla="*/ 24 w 56"/>
                    <a:gd name="T15" fmla="*/ 0 h 64"/>
                    <a:gd name="T16" fmla="*/ 32 w 56"/>
                    <a:gd name="T17" fmla="*/ 16 h 64"/>
                    <a:gd name="T18" fmla="*/ 40 w 56"/>
                    <a:gd name="T19"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4">
                      <a:moveTo>
                        <a:pt x="40" y="16"/>
                      </a:moveTo>
                      <a:lnTo>
                        <a:pt x="48" y="32"/>
                      </a:lnTo>
                      <a:lnTo>
                        <a:pt x="56" y="40"/>
                      </a:lnTo>
                      <a:lnTo>
                        <a:pt x="56" y="64"/>
                      </a:lnTo>
                      <a:lnTo>
                        <a:pt x="48" y="56"/>
                      </a:lnTo>
                      <a:lnTo>
                        <a:pt x="0" y="24"/>
                      </a:lnTo>
                      <a:lnTo>
                        <a:pt x="16" y="0"/>
                      </a:lnTo>
                      <a:lnTo>
                        <a:pt x="24" y="0"/>
                      </a:lnTo>
                      <a:lnTo>
                        <a:pt x="32" y="16"/>
                      </a:lnTo>
                      <a:lnTo>
                        <a:pt x="4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7" name="Freeform 245">
                  <a:extLst>
                    <a:ext uri="{FF2B5EF4-FFF2-40B4-BE49-F238E27FC236}">
                      <a16:creationId xmlns:a16="http://schemas.microsoft.com/office/drawing/2014/main" id="{80982BDF-7710-4831-BDCA-007A41FF99FD}"/>
                    </a:ext>
                  </a:extLst>
                </p:cNvPr>
                <p:cNvSpPr>
                  <a:spLocks/>
                </p:cNvSpPr>
                <p:nvPr/>
              </p:nvSpPr>
              <p:spPr bwMode="auto">
                <a:xfrm>
                  <a:off x="2487" y="2306"/>
                  <a:ext cx="100" cy="85"/>
                </a:xfrm>
                <a:custGeom>
                  <a:avLst/>
                  <a:gdLst>
                    <a:gd name="T0" fmla="*/ 72 w 80"/>
                    <a:gd name="T1" fmla="*/ 32 h 64"/>
                    <a:gd name="T2" fmla="*/ 80 w 80"/>
                    <a:gd name="T3" fmla="*/ 64 h 64"/>
                    <a:gd name="T4" fmla="*/ 48 w 80"/>
                    <a:gd name="T5" fmla="*/ 64 h 64"/>
                    <a:gd name="T6" fmla="*/ 8 w 80"/>
                    <a:gd name="T7" fmla="*/ 64 h 64"/>
                    <a:gd name="T8" fmla="*/ 8 w 80"/>
                    <a:gd name="T9" fmla="*/ 56 h 64"/>
                    <a:gd name="T10" fmla="*/ 24 w 80"/>
                    <a:gd name="T11" fmla="*/ 48 h 64"/>
                    <a:gd name="T12" fmla="*/ 40 w 80"/>
                    <a:gd name="T13" fmla="*/ 56 h 64"/>
                    <a:gd name="T14" fmla="*/ 48 w 80"/>
                    <a:gd name="T15" fmla="*/ 48 h 64"/>
                    <a:gd name="T16" fmla="*/ 24 w 80"/>
                    <a:gd name="T17" fmla="*/ 40 h 64"/>
                    <a:gd name="T18" fmla="*/ 8 w 80"/>
                    <a:gd name="T19" fmla="*/ 48 h 64"/>
                    <a:gd name="T20" fmla="*/ 8 w 80"/>
                    <a:gd name="T21" fmla="*/ 40 h 64"/>
                    <a:gd name="T22" fmla="*/ 0 w 80"/>
                    <a:gd name="T23" fmla="*/ 32 h 64"/>
                    <a:gd name="T24" fmla="*/ 16 w 80"/>
                    <a:gd name="T25" fmla="*/ 16 h 64"/>
                    <a:gd name="T26" fmla="*/ 24 w 80"/>
                    <a:gd name="T27" fmla="*/ 8 h 64"/>
                    <a:gd name="T28" fmla="*/ 40 w 80"/>
                    <a:gd name="T29" fmla="*/ 0 h 64"/>
                    <a:gd name="T30" fmla="*/ 56 w 80"/>
                    <a:gd name="T31" fmla="*/ 16 h 64"/>
                    <a:gd name="T32" fmla="*/ 72 w 80"/>
                    <a:gd name="T3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64">
                      <a:moveTo>
                        <a:pt x="72" y="32"/>
                      </a:moveTo>
                      <a:lnTo>
                        <a:pt x="80" y="64"/>
                      </a:lnTo>
                      <a:lnTo>
                        <a:pt x="48" y="64"/>
                      </a:lnTo>
                      <a:lnTo>
                        <a:pt x="8" y="64"/>
                      </a:lnTo>
                      <a:lnTo>
                        <a:pt x="8" y="56"/>
                      </a:lnTo>
                      <a:lnTo>
                        <a:pt x="24" y="48"/>
                      </a:lnTo>
                      <a:lnTo>
                        <a:pt x="40" y="56"/>
                      </a:lnTo>
                      <a:lnTo>
                        <a:pt x="48" y="48"/>
                      </a:lnTo>
                      <a:lnTo>
                        <a:pt x="24" y="40"/>
                      </a:lnTo>
                      <a:lnTo>
                        <a:pt x="8" y="48"/>
                      </a:lnTo>
                      <a:lnTo>
                        <a:pt x="8" y="40"/>
                      </a:lnTo>
                      <a:lnTo>
                        <a:pt x="0" y="32"/>
                      </a:lnTo>
                      <a:lnTo>
                        <a:pt x="16" y="16"/>
                      </a:lnTo>
                      <a:lnTo>
                        <a:pt x="24" y="8"/>
                      </a:lnTo>
                      <a:lnTo>
                        <a:pt x="40" y="0"/>
                      </a:lnTo>
                      <a:lnTo>
                        <a:pt x="56" y="16"/>
                      </a:lnTo>
                      <a:lnTo>
                        <a:pt x="72"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8" name="Freeform 246">
                  <a:extLst>
                    <a:ext uri="{FF2B5EF4-FFF2-40B4-BE49-F238E27FC236}">
                      <a16:creationId xmlns:a16="http://schemas.microsoft.com/office/drawing/2014/main" id="{84B93155-E995-4CEC-ACE1-AB353567A840}"/>
                    </a:ext>
                  </a:extLst>
                </p:cNvPr>
                <p:cNvSpPr>
                  <a:spLocks/>
                </p:cNvSpPr>
                <p:nvPr/>
              </p:nvSpPr>
              <p:spPr bwMode="auto">
                <a:xfrm>
                  <a:off x="2497" y="2093"/>
                  <a:ext cx="201" cy="256"/>
                </a:xfrm>
                <a:custGeom>
                  <a:avLst/>
                  <a:gdLst>
                    <a:gd name="T0" fmla="*/ 64 w 160"/>
                    <a:gd name="T1" fmla="*/ 192 h 192"/>
                    <a:gd name="T2" fmla="*/ 48 w 160"/>
                    <a:gd name="T3" fmla="*/ 176 h 192"/>
                    <a:gd name="T4" fmla="*/ 32 w 160"/>
                    <a:gd name="T5" fmla="*/ 160 h 192"/>
                    <a:gd name="T6" fmla="*/ 16 w 160"/>
                    <a:gd name="T7" fmla="*/ 168 h 192"/>
                    <a:gd name="T8" fmla="*/ 8 w 160"/>
                    <a:gd name="T9" fmla="*/ 176 h 192"/>
                    <a:gd name="T10" fmla="*/ 8 w 160"/>
                    <a:gd name="T11" fmla="*/ 144 h 192"/>
                    <a:gd name="T12" fmla="*/ 8 w 160"/>
                    <a:gd name="T13" fmla="*/ 120 h 192"/>
                    <a:gd name="T14" fmla="*/ 8 w 160"/>
                    <a:gd name="T15" fmla="*/ 104 h 192"/>
                    <a:gd name="T16" fmla="*/ 0 w 160"/>
                    <a:gd name="T17" fmla="*/ 96 h 192"/>
                    <a:gd name="T18" fmla="*/ 8 w 160"/>
                    <a:gd name="T19" fmla="*/ 88 h 192"/>
                    <a:gd name="T20" fmla="*/ 56 w 160"/>
                    <a:gd name="T21" fmla="*/ 88 h 192"/>
                    <a:gd name="T22" fmla="*/ 56 w 160"/>
                    <a:gd name="T23" fmla="*/ 64 h 192"/>
                    <a:gd name="T24" fmla="*/ 72 w 160"/>
                    <a:gd name="T25" fmla="*/ 56 h 192"/>
                    <a:gd name="T26" fmla="*/ 72 w 160"/>
                    <a:gd name="T27" fmla="*/ 16 h 192"/>
                    <a:gd name="T28" fmla="*/ 112 w 160"/>
                    <a:gd name="T29" fmla="*/ 16 h 192"/>
                    <a:gd name="T30" fmla="*/ 112 w 160"/>
                    <a:gd name="T31" fmla="*/ 0 h 192"/>
                    <a:gd name="T32" fmla="*/ 160 w 160"/>
                    <a:gd name="T33" fmla="*/ 32 h 192"/>
                    <a:gd name="T34" fmla="*/ 136 w 160"/>
                    <a:gd name="T35" fmla="*/ 32 h 192"/>
                    <a:gd name="T36" fmla="*/ 152 w 160"/>
                    <a:gd name="T37" fmla="*/ 176 h 192"/>
                    <a:gd name="T38" fmla="*/ 88 w 160"/>
                    <a:gd name="T39" fmla="*/ 176 h 192"/>
                    <a:gd name="T40" fmla="*/ 80 w 160"/>
                    <a:gd name="T41" fmla="*/ 184 h 192"/>
                    <a:gd name="T42" fmla="*/ 72 w 160"/>
                    <a:gd name="T43" fmla="*/ 176 h 192"/>
                    <a:gd name="T44" fmla="*/ 64 w 160"/>
                    <a:gd name="T4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0" h="192">
                      <a:moveTo>
                        <a:pt x="64" y="192"/>
                      </a:moveTo>
                      <a:lnTo>
                        <a:pt x="48" y="176"/>
                      </a:lnTo>
                      <a:lnTo>
                        <a:pt x="32" y="160"/>
                      </a:lnTo>
                      <a:lnTo>
                        <a:pt x="16" y="168"/>
                      </a:lnTo>
                      <a:lnTo>
                        <a:pt x="8" y="176"/>
                      </a:lnTo>
                      <a:lnTo>
                        <a:pt x="8" y="144"/>
                      </a:lnTo>
                      <a:lnTo>
                        <a:pt x="8" y="120"/>
                      </a:lnTo>
                      <a:lnTo>
                        <a:pt x="8" y="104"/>
                      </a:lnTo>
                      <a:lnTo>
                        <a:pt x="0" y="96"/>
                      </a:lnTo>
                      <a:lnTo>
                        <a:pt x="8" y="88"/>
                      </a:lnTo>
                      <a:lnTo>
                        <a:pt x="56" y="88"/>
                      </a:lnTo>
                      <a:lnTo>
                        <a:pt x="56" y="64"/>
                      </a:lnTo>
                      <a:lnTo>
                        <a:pt x="72" y="56"/>
                      </a:lnTo>
                      <a:lnTo>
                        <a:pt x="72" y="16"/>
                      </a:lnTo>
                      <a:lnTo>
                        <a:pt x="112" y="16"/>
                      </a:lnTo>
                      <a:lnTo>
                        <a:pt x="112" y="0"/>
                      </a:lnTo>
                      <a:lnTo>
                        <a:pt x="160" y="32"/>
                      </a:lnTo>
                      <a:lnTo>
                        <a:pt x="136" y="32"/>
                      </a:lnTo>
                      <a:lnTo>
                        <a:pt x="152" y="176"/>
                      </a:lnTo>
                      <a:lnTo>
                        <a:pt x="88" y="176"/>
                      </a:lnTo>
                      <a:lnTo>
                        <a:pt x="80" y="184"/>
                      </a:lnTo>
                      <a:lnTo>
                        <a:pt x="72" y="176"/>
                      </a:lnTo>
                      <a:lnTo>
                        <a:pt x="64" y="19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19" name="Freeform 247">
                  <a:extLst>
                    <a:ext uri="{FF2B5EF4-FFF2-40B4-BE49-F238E27FC236}">
                      <a16:creationId xmlns:a16="http://schemas.microsoft.com/office/drawing/2014/main" id="{1F532F26-638E-4455-BDEF-B15CD4AAFA9F}"/>
                    </a:ext>
                  </a:extLst>
                </p:cNvPr>
                <p:cNvSpPr>
                  <a:spLocks/>
                </p:cNvSpPr>
                <p:nvPr/>
              </p:nvSpPr>
              <p:spPr bwMode="auto">
                <a:xfrm>
                  <a:off x="2497" y="2082"/>
                  <a:ext cx="140" cy="140"/>
                </a:xfrm>
                <a:custGeom>
                  <a:avLst/>
                  <a:gdLst>
                    <a:gd name="T0" fmla="*/ 112 w 112"/>
                    <a:gd name="T1" fmla="*/ 0 h 104"/>
                    <a:gd name="T2" fmla="*/ 112 w 112"/>
                    <a:gd name="T3" fmla="*/ 8 h 104"/>
                    <a:gd name="T4" fmla="*/ 112 w 112"/>
                    <a:gd name="T5" fmla="*/ 24 h 104"/>
                    <a:gd name="T6" fmla="*/ 72 w 112"/>
                    <a:gd name="T7" fmla="*/ 24 h 104"/>
                    <a:gd name="T8" fmla="*/ 72 w 112"/>
                    <a:gd name="T9" fmla="*/ 64 h 104"/>
                    <a:gd name="T10" fmla="*/ 56 w 112"/>
                    <a:gd name="T11" fmla="*/ 72 h 104"/>
                    <a:gd name="T12" fmla="*/ 56 w 112"/>
                    <a:gd name="T13" fmla="*/ 96 h 104"/>
                    <a:gd name="T14" fmla="*/ 8 w 112"/>
                    <a:gd name="T15" fmla="*/ 96 h 104"/>
                    <a:gd name="T16" fmla="*/ 0 w 112"/>
                    <a:gd name="T17" fmla="*/ 104 h 104"/>
                    <a:gd name="T18" fmla="*/ 0 w 112"/>
                    <a:gd name="T19" fmla="*/ 88 h 104"/>
                    <a:gd name="T20" fmla="*/ 32 w 112"/>
                    <a:gd name="T21" fmla="*/ 48 h 104"/>
                    <a:gd name="T22" fmla="*/ 40 w 112"/>
                    <a:gd name="T23" fmla="*/ 24 h 104"/>
                    <a:gd name="T24" fmla="*/ 48 w 112"/>
                    <a:gd name="T25" fmla="*/ 16 h 104"/>
                    <a:gd name="T26" fmla="*/ 56 w 112"/>
                    <a:gd name="T27" fmla="*/ 0 h 104"/>
                    <a:gd name="T28" fmla="*/ 112 w 112"/>
                    <a:gd name="T2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4">
                      <a:moveTo>
                        <a:pt x="112" y="0"/>
                      </a:moveTo>
                      <a:lnTo>
                        <a:pt x="112" y="8"/>
                      </a:lnTo>
                      <a:lnTo>
                        <a:pt x="112" y="24"/>
                      </a:lnTo>
                      <a:lnTo>
                        <a:pt x="72" y="24"/>
                      </a:lnTo>
                      <a:lnTo>
                        <a:pt x="72" y="64"/>
                      </a:lnTo>
                      <a:lnTo>
                        <a:pt x="56" y="72"/>
                      </a:lnTo>
                      <a:lnTo>
                        <a:pt x="56" y="96"/>
                      </a:lnTo>
                      <a:lnTo>
                        <a:pt x="8" y="96"/>
                      </a:lnTo>
                      <a:lnTo>
                        <a:pt x="0" y="104"/>
                      </a:lnTo>
                      <a:lnTo>
                        <a:pt x="0" y="88"/>
                      </a:lnTo>
                      <a:lnTo>
                        <a:pt x="32" y="48"/>
                      </a:lnTo>
                      <a:lnTo>
                        <a:pt x="40" y="24"/>
                      </a:lnTo>
                      <a:lnTo>
                        <a:pt x="48" y="16"/>
                      </a:lnTo>
                      <a:lnTo>
                        <a:pt x="56" y="0"/>
                      </a:lnTo>
                      <a:lnTo>
                        <a:pt x="11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0" name="Freeform 248">
                  <a:extLst>
                    <a:ext uri="{FF2B5EF4-FFF2-40B4-BE49-F238E27FC236}">
                      <a16:creationId xmlns:a16="http://schemas.microsoft.com/office/drawing/2014/main" id="{9CA81530-CFF1-46A6-8718-DB81F99D0EB1}"/>
                    </a:ext>
                  </a:extLst>
                </p:cNvPr>
                <p:cNvSpPr>
                  <a:spLocks/>
                </p:cNvSpPr>
                <p:nvPr/>
              </p:nvSpPr>
              <p:spPr bwMode="auto">
                <a:xfrm>
                  <a:off x="2899" y="1892"/>
                  <a:ext cx="59" cy="138"/>
                </a:xfrm>
                <a:custGeom>
                  <a:avLst/>
                  <a:gdLst>
                    <a:gd name="T0" fmla="*/ 48 w 48"/>
                    <a:gd name="T1" fmla="*/ 64 h 104"/>
                    <a:gd name="T2" fmla="*/ 48 w 48"/>
                    <a:gd name="T3" fmla="*/ 80 h 104"/>
                    <a:gd name="T4" fmla="*/ 32 w 48"/>
                    <a:gd name="T5" fmla="*/ 88 h 104"/>
                    <a:gd name="T6" fmla="*/ 32 w 48"/>
                    <a:gd name="T7" fmla="*/ 104 h 104"/>
                    <a:gd name="T8" fmla="*/ 24 w 48"/>
                    <a:gd name="T9" fmla="*/ 104 h 104"/>
                    <a:gd name="T10" fmla="*/ 24 w 48"/>
                    <a:gd name="T11" fmla="*/ 80 h 104"/>
                    <a:gd name="T12" fmla="*/ 8 w 48"/>
                    <a:gd name="T13" fmla="*/ 72 h 104"/>
                    <a:gd name="T14" fmla="*/ 0 w 48"/>
                    <a:gd name="T15" fmla="*/ 56 h 104"/>
                    <a:gd name="T16" fmla="*/ 16 w 48"/>
                    <a:gd name="T17" fmla="*/ 40 h 104"/>
                    <a:gd name="T18" fmla="*/ 16 w 48"/>
                    <a:gd name="T19" fmla="*/ 16 h 104"/>
                    <a:gd name="T20" fmla="*/ 16 w 48"/>
                    <a:gd name="T21" fmla="*/ 8 h 104"/>
                    <a:gd name="T22" fmla="*/ 32 w 48"/>
                    <a:gd name="T23" fmla="*/ 0 h 104"/>
                    <a:gd name="T24" fmla="*/ 32 w 48"/>
                    <a:gd name="T25" fmla="*/ 8 h 104"/>
                    <a:gd name="T26" fmla="*/ 40 w 48"/>
                    <a:gd name="T27" fmla="*/ 8 h 104"/>
                    <a:gd name="T28" fmla="*/ 48 w 48"/>
                    <a:gd name="T29" fmla="*/ 8 h 104"/>
                    <a:gd name="T30" fmla="*/ 40 w 48"/>
                    <a:gd name="T31" fmla="*/ 16 h 104"/>
                    <a:gd name="T32" fmla="*/ 48 w 48"/>
                    <a:gd name="T33" fmla="*/ 32 h 104"/>
                    <a:gd name="T34" fmla="*/ 32 w 48"/>
                    <a:gd name="T35" fmla="*/ 48 h 104"/>
                    <a:gd name="T36" fmla="*/ 32 w 48"/>
                    <a:gd name="T37" fmla="*/ 56 h 104"/>
                    <a:gd name="T38" fmla="*/ 48 w 48"/>
                    <a:gd name="T39" fmla="*/ 56 h 104"/>
                    <a:gd name="T40" fmla="*/ 48 w 48"/>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104">
                      <a:moveTo>
                        <a:pt x="48" y="64"/>
                      </a:moveTo>
                      <a:lnTo>
                        <a:pt x="48" y="80"/>
                      </a:lnTo>
                      <a:lnTo>
                        <a:pt x="32" y="88"/>
                      </a:lnTo>
                      <a:lnTo>
                        <a:pt x="32" y="104"/>
                      </a:lnTo>
                      <a:lnTo>
                        <a:pt x="24" y="104"/>
                      </a:lnTo>
                      <a:lnTo>
                        <a:pt x="24" y="80"/>
                      </a:lnTo>
                      <a:lnTo>
                        <a:pt x="8" y="72"/>
                      </a:lnTo>
                      <a:lnTo>
                        <a:pt x="0" y="56"/>
                      </a:lnTo>
                      <a:lnTo>
                        <a:pt x="16" y="40"/>
                      </a:lnTo>
                      <a:lnTo>
                        <a:pt x="16" y="16"/>
                      </a:lnTo>
                      <a:lnTo>
                        <a:pt x="16" y="8"/>
                      </a:lnTo>
                      <a:lnTo>
                        <a:pt x="32" y="0"/>
                      </a:lnTo>
                      <a:lnTo>
                        <a:pt x="32" y="8"/>
                      </a:lnTo>
                      <a:lnTo>
                        <a:pt x="40" y="8"/>
                      </a:lnTo>
                      <a:lnTo>
                        <a:pt x="48" y="8"/>
                      </a:lnTo>
                      <a:lnTo>
                        <a:pt x="40" y="16"/>
                      </a:lnTo>
                      <a:lnTo>
                        <a:pt x="48" y="32"/>
                      </a:lnTo>
                      <a:lnTo>
                        <a:pt x="32" y="48"/>
                      </a:lnTo>
                      <a:lnTo>
                        <a:pt x="32" y="56"/>
                      </a:lnTo>
                      <a:lnTo>
                        <a:pt x="48" y="56"/>
                      </a:lnTo>
                      <a:lnTo>
                        <a:pt x="48"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1" name="Freeform 249">
                  <a:extLst>
                    <a:ext uri="{FF2B5EF4-FFF2-40B4-BE49-F238E27FC236}">
                      <a16:creationId xmlns:a16="http://schemas.microsoft.com/office/drawing/2014/main" id="{7721E4A0-CD05-4DF8-AFAF-036E5FD59924}"/>
                    </a:ext>
                  </a:extLst>
                </p:cNvPr>
                <p:cNvSpPr>
                  <a:spLocks/>
                </p:cNvSpPr>
                <p:nvPr/>
              </p:nvSpPr>
              <p:spPr bwMode="auto">
                <a:xfrm>
                  <a:off x="2566" y="1923"/>
                  <a:ext cx="191" cy="159"/>
                </a:xfrm>
                <a:custGeom>
                  <a:avLst/>
                  <a:gdLst>
                    <a:gd name="T0" fmla="*/ 152 w 152"/>
                    <a:gd name="T1" fmla="*/ 16 h 120"/>
                    <a:gd name="T2" fmla="*/ 152 w 152"/>
                    <a:gd name="T3" fmla="*/ 56 h 120"/>
                    <a:gd name="T4" fmla="*/ 120 w 152"/>
                    <a:gd name="T5" fmla="*/ 64 h 120"/>
                    <a:gd name="T6" fmla="*/ 120 w 152"/>
                    <a:gd name="T7" fmla="*/ 72 h 120"/>
                    <a:gd name="T8" fmla="*/ 104 w 152"/>
                    <a:gd name="T9" fmla="*/ 88 h 120"/>
                    <a:gd name="T10" fmla="*/ 64 w 152"/>
                    <a:gd name="T11" fmla="*/ 96 h 120"/>
                    <a:gd name="T12" fmla="*/ 56 w 152"/>
                    <a:gd name="T13" fmla="*/ 104 h 120"/>
                    <a:gd name="T14" fmla="*/ 56 w 152"/>
                    <a:gd name="T15" fmla="*/ 120 h 120"/>
                    <a:gd name="T16" fmla="*/ 0 w 152"/>
                    <a:gd name="T17" fmla="*/ 120 h 120"/>
                    <a:gd name="T18" fmla="*/ 24 w 152"/>
                    <a:gd name="T19" fmla="*/ 112 h 120"/>
                    <a:gd name="T20" fmla="*/ 40 w 152"/>
                    <a:gd name="T21" fmla="*/ 96 h 120"/>
                    <a:gd name="T22" fmla="*/ 48 w 152"/>
                    <a:gd name="T23" fmla="*/ 80 h 120"/>
                    <a:gd name="T24" fmla="*/ 48 w 152"/>
                    <a:gd name="T25" fmla="*/ 64 h 120"/>
                    <a:gd name="T26" fmla="*/ 56 w 152"/>
                    <a:gd name="T27" fmla="*/ 48 h 120"/>
                    <a:gd name="T28" fmla="*/ 64 w 152"/>
                    <a:gd name="T29" fmla="*/ 40 h 120"/>
                    <a:gd name="T30" fmla="*/ 88 w 152"/>
                    <a:gd name="T31" fmla="*/ 24 h 120"/>
                    <a:gd name="T32" fmla="*/ 96 w 152"/>
                    <a:gd name="T33" fmla="*/ 0 h 120"/>
                    <a:gd name="T34" fmla="*/ 104 w 152"/>
                    <a:gd name="T35" fmla="*/ 0 h 120"/>
                    <a:gd name="T36" fmla="*/ 112 w 152"/>
                    <a:gd name="T37" fmla="*/ 8 h 120"/>
                    <a:gd name="T38" fmla="*/ 136 w 152"/>
                    <a:gd name="T39" fmla="*/ 8 h 120"/>
                    <a:gd name="T40" fmla="*/ 144 w 152"/>
                    <a:gd name="T41" fmla="*/ 8 h 120"/>
                    <a:gd name="T42" fmla="*/ 152 w 152"/>
                    <a:gd name="T43"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2" h="120">
                      <a:moveTo>
                        <a:pt x="152" y="16"/>
                      </a:moveTo>
                      <a:lnTo>
                        <a:pt x="152" y="56"/>
                      </a:lnTo>
                      <a:lnTo>
                        <a:pt x="120" y="64"/>
                      </a:lnTo>
                      <a:lnTo>
                        <a:pt x="120" y="72"/>
                      </a:lnTo>
                      <a:lnTo>
                        <a:pt x="104" y="88"/>
                      </a:lnTo>
                      <a:lnTo>
                        <a:pt x="64" y="96"/>
                      </a:lnTo>
                      <a:lnTo>
                        <a:pt x="56" y="104"/>
                      </a:lnTo>
                      <a:lnTo>
                        <a:pt x="56" y="120"/>
                      </a:lnTo>
                      <a:lnTo>
                        <a:pt x="0" y="120"/>
                      </a:lnTo>
                      <a:lnTo>
                        <a:pt x="24" y="112"/>
                      </a:lnTo>
                      <a:lnTo>
                        <a:pt x="40" y="96"/>
                      </a:lnTo>
                      <a:lnTo>
                        <a:pt x="48" y="80"/>
                      </a:lnTo>
                      <a:lnTo>
                        <a:pt x="48" y="64"/>
                      </a:lnTo>
                      <a:lnTo>
                        <a:pt x="56" y="48"/>
                      </a:lnTo>
                      <a:lnTo>
                        <a:pt x="64" y="40"/>
                      </a:lnTo>
                      <a:lnTo>
                        <a:pt x="88" y="24"/>
                      </a:lnTo>
                      <a:lnTo>
                        <a:pt x="96" y="0"/>
                      </a:lnTo>
                      <a:lnTo>
                        <a:pt x="104" y="0"/>
                      </a:lnTo>
                      <a:lnTo>
                        <a:pt x="112" y="8"/>
                      </a:lnTo>
                      <a:lnTo>
                        <a:pt x="136" y="8"/>
                      </a:lnTo>
                      <a:lnTo>
                        <a:pt x="144" y="8"/>
                      </a:lnTo>
                      <a:lnTo>
                        <a:pt x="152"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2" name="Freeform 250">
                  <a:extLst>
                    <a:ext uri="{FF2B5EF4-FFF2-40B4-BE49-F238E27FC236}">
                      <a16:creationId xmlns:a16="http://schemas.microsoft.com/office/drawing/2014/main" id="{016F1527-D5F6-43B2-A034-76F47CDC9331}"/>
                    </a:ext>
                  </a:extLst>
                </p:cNvPr>
                <p:cNvSpPr>
                  <a:spLocks/>
                </p:cNvSpPr>
                <p:nvPr/>
              </p:nvSpPr>
              <p:spPr bwMode="auto">
                <a:xfrm>
                  <a:off x="3470" y="2391"/>
                  <a:ext cx="30" cy="33"/>
                </a:xfrm>
                <a:custGeom>
                  <a:avLst/>
                  <a:gdLst>
                    <a:gd name="T0" fmla="*/ 16 w 24"/>
                    <a:gd name="T1" fmla="*/ 16 h 24"/>
                    <a:gd name="T2" fmla="*/ 24 w 24"/>
                    <a:gd name="T3" fmla="*/ 8 h 24"/>
                    <a:gd name="T4" fmla="*/ 16 w 24"/>
                    <a:gd name="T5" fmla="*/ 0 h 24"/>
                    <a:gd name="T6" fmla="*/ 8 w 24"/>
                    <a:gd name="T7" fmla="*/ 8 h 24"/>
                    <a:gd name="T8" fmla="*/ 0 w 24"/>
                    <a:gd name="T9" fmla="*/ 24 h 24"/>
                    <a:gd name="T10" fmla="*/ 16 w 24"/>
                    <a:gd name="T11" fmla="*/ 24 h 24"/>
                    <a:gd name="T12" fmla="*/ 16 w 24"/>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16" y="16"/>
                      </a:moveTo>
                      <a:lnTo>
                        <a:pt x="24" y="8"/>
                      </a:lnTo>
                      <a:lnTo>
                        <a:pt x="16" y="0"/>
                      </a:lnTo>
                      <a:lnTo>
                        <a:pt x="8" y="8"/>
                      </a:lnTo>
                      <a:lnTo>
                        <a:pt x="0" y="24"/>
                      </a:lnTo>
                      <a:lnTo>
                        <a:pt x="16" y="24"/>
                      </a:lnTo>
                      <a:lnTo>
                        <a:pt x="16"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3" name="Freeform 251">
                  <a:extLst>
                    <a:ext uri="{FF2B5EF4-FFF2-40B4-BE49-F238E27FC236}">
                      <a16:creationId xmlns:a16="http://schemas.microsoft.com/office/drawing/2014/main" id="{1E815FD7-947D-4C4E-8088-CE7CABE01245}"/>
                    </a:ext>
                  </a:extLst>
                </p:cNvPr>
                <p:cNvSpPr>
                  <a:spLocks/>
                </p:cNvSpPr>
                <p:nvPr/>
              </p:nvSpPr>
              <p:spPr bwMode="auto">
                <a:xfrm>
                  <a:off x="3460" y="2402"/>
                  <a:ext cx="170" cy="277"/>
                </a:xfrm>
                <a:custGeom>
                  <a:avLst/>
                  <a:gdLst>
                    <a:gd name="T0" fmla="*/ 8 w 136"/>
                    <a:gd name="T1" fmla="*/ 120 h 208"/>
                    <a:gd name="T2" fmla="*/ 0 w 136"/>
                    <a:gd name="T3" fmla="*/ 144 h 208"/>
                    <a:gd name="T4" fmla="*/ 0 w 136"/>
                    <a:gd name="T5" fmla="*/ 192 h 208"/>
                    <a:gd name="T6" fmla="*/ 8 w 136"/>
                    <a:gd name="T7" fmla="*/ 208 h 208"/>
                    <a:gd name="T8" fmla="*/ 32 w 136"/>
                    <a:gd name="T9" fmla="*/ 176 h 208"/>
                    <a:gd name="T10" fmla="*/ 72 w 136"/>
                    <a:gd name="T11" fmla="*/ 144 h 208"/>
                    <a:gd name="T12" fmla="*/ 88 w 136"/>
                    <a:gd name="T13" fmla="*/ 120 h 208"/>
                    <a:gd name="T14" fmla="*/ 104 w 136"/>
                    <a:gd name="T15" fmla="*/ 96 h 208"/>
                    <a:gd name="T16" fmla="*/ 128 w 136"/>
                    <a:gd name="T17" fmla="*/ 24 h 208"/>
                    <a:gd name="T18" fmla="*/ 136 w 136"/>
                    <a:gd name="T19" fmla="*/ 8 h 208"/>
                    <a:gd name="T20" fmla="*/ 128 w 136"/>
                    <a:gd name="T21" fmla="*/ 0 h 208"/>
                    <a:gd name="T22" fmla="*/ 120 w 136"/>
                    <a:gd name="T23" fmla="*/ 8 h 208"/>
                    <a:gd name="T24" fmla="*/ 104 w 136"/>
                    <a:gd name="T25" fmla="*/ 16 h 208"/>
                    <a:gd name="T26" fmla="*/ 80 w 136"/>
                    <a:gd name="T27" fmla="*/ 16 h 208"/>
                    <a:gd name="T28" fmla="*/ 48 w 136"/>
                    <a:gd name="T29" fmla="*/ 24 h 208"/>
                    <a:gd name="T30" fmla="*/ 40 w 136"/>
                    <a:gd name="T31" fmla="*/ 24 h 208"/>
                    <a:gd name="T32" fmla="*/ 24 w 136"/>
                    <a:gd name="T33" fmla="*/ 8 h 208"/>
                    <a:gd name="T34" fmla="*/ 24 w 136"/>
                    <a:gd name="T35" fmla="*/ 16 h 208"/>
                    <a:gd name="T36" fmla="*/ 24 w 136"/>
                    <a:gd name="T37" fmla="*/ 24 h 208"/>
                    <a:gd name="T38" fmla="*/ 40 w 136"/>
                    <a:gd name="T39" fmla="*/ 48 h 208"/>
                    <a:gd name="T40" fmla="*/ 80 w 136"/>
                    <a:gd name="T41" fmla="*/ 64 h 208"/>
                    <a:gd name="T42" fmla="*/ 88 w 136"/>
                    <a:gd name="T43" fmla="*/ 64 h 208"/>
                    <a:gd name="T44" fmla="*/ 56 w 136"/>
                    <a:gd name="T45" fmla="*/ 104 h 208"/>
                    <a:gd name="T46" fmla="*/ 32 w 136"/>
                    <a:gd name="T47" fmla="*/ 112 h 208"/>
                    <a:gd name="T48" fmla="*/ 8 w 136"/>
                    <a:gd name="T49"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208">
                      <a:moveTo>
                        <a:pt x="8" y="120"/>
                      </a:moveTo>
                      <a:lnTo>
                        <a:pt x="0" y="144"/>
                      </a:lnTo>
                      <a:lnTo>
                        <a:pt x="0" y="192"/>
                      </a:lnTo>
                      <a:lnTo>
                        <a:pt x="8" y="208"/>
                      </a:lnTo>
                      <a:lnTo>
                        <a:pt x="32" y="176"/>
                      </a:lnTo>
                      <a:lnTo>
                        <a:pt x="72" y="144"/>
                      </a:lnTo>
                      <a:lnTo>
                        <a:pt x="88" y="120"/>
                      </a:lnTo>
                      <a:lnTo>
                        <a:pt x="104" y="96"/>
                      </a:lnTo>
                      <a:lnTo>
                        <a:pt x="128" y="24"/>
                      </a:lnTo>
                      <a:lnTo>
                        <a:pt x="136" y="8"/>
                      </a:lnTo>
                      <a:lnTo>
                        <a:pt x="128" y="0"/>
                      </a:lnTo>
                      <a:lnTo>
                        <a:pt x="120" y="8"/>
                      </a:lnTo>
                      <a:lnTo>
                        <a:pt x="104" y="16"/>
                      </a:lnTo>
                      <a:lnTo>
                        <a:pt x="80" y="16"/>
                      </a:lnTo>
                      <a:lnTo>
                        <a:pt x="48" y="24"/>
                      </a:lnTo>
                      <a:lnTo>
                        <a:pt x="40" y="24"/>
                      </a:lnTo>
                      <a:lnTo>
                        <a:pt x="24" y="8"/>
                      </a:lnTo>
                      <a:lnTo>
                        <a:pt x="24" y="16"/>
                      </a:lnTo>
                      <a:lnTo>
                        <a:pt x="24" y="24"/>
                      </a:lnTo>
                      <a:lnTo>
                        <a:pt x="40" y="48"/>
                      </a:lnTo>
                      <a:lnTo>
                        <a:pt x="80" y="64"/>
                      </a:lnTo>
                      <a:lnTo>
                        <a:pt x="88" y="64"/>
                      </a:lnTo>
                      <a:lnTo>
                        <a:pt x="56" y="104"/>
                      </a:lnTo>
                      <a:lnTo>
                        <a:pt x="32" y="112"/>
                      </a:lnTo>
                      <a:lnTo>
                        <a:pt x="8"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4" name="Freeform 252">
                  <a:extLst>
                    <a:ext uri="{FF2B5EF4-FFF2-40B4-BE49-F238E27FC236}">
                      <a16:creationId xmlns:a16="http://schemas.microsoft.com/office/drawing/2014/main" id="{20B5E202-CE1A-4F32-AFC3-A5BD317AB707}"/>
                    </a:ext>
                  </a:extLst>
                </p:cNvPr>
                <p:cNvSpPr>
                  <a:spLocks/>
                </p:cNvSpPr>
                <p:nvPr/>
              </p:nvSpPr>
              <p:spPr bwMode="auto">
                <a:xfrm>
                  <a:off x="2497" y="2360"/>
                  <a:ext cx="49" cy="21"/>
                </a:xfrm>
                <a:custGeom>
                  <a:avLst/>
                  <a:gdLst>
                    <a:gd name="T0" fmla="*/ 0 w 40"/>
                    <a:gd name="T1" fmla="*/ 16 h 16"/>
                    <a:gd name="T2" fmla="*/ 16 w 40"/>
                    <a:gd name="T3" fmla="*/ 8 h 16"/>
                    <a:gd name="T4" fmla="*/ 32 w 40"/>
                    <a:gd name="T5" fmla="*/ 16 h 16"/>
                    <a:gd name="T6" fmla="*/ 40 w 40"/>
                    <a:gd name="T7" fmla="*/ 8 h 16"/>
                    <a:gd name="T8" fmla="*/ 16 w 40"/>
                    <a:gd name="T9" fmla="*/ 0 h 16"/>
                    <a:gd name="T10" fmla="*/ 0 w 40"/>
                    <a:gd name="T11" fmla="*/ 8 h 16"/>
                    <a:gd name="T12" fmla="*/ 0 w 4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40" h="16">
                      <a:moveTo>
                        <a:pt x="0" y="16"/>
                      </a:moveTo>
                      <a:lnTo>
                        <a:pt x="16" y="8"/>
                      </a:lnTo>
                      <a:lnTo>
                        <a:pt x="32" y="16"/>
                      </a:lnTo>
                      <a:lnTo>
                        <a:pt x="40" y="8"/>
                      </a:lnTo>
                      <a:lnTo>
                        <a:pt x="16" y="0"/>
                      </a:lnTo>
                      <a:lnTo>
                        <a:pt x="0"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5" name="Freeform 253">
                  <a:extLst>
                    <a:ext uri="{FF2B5EF4-FFF2-40B4-BE49-F238E27FC236}">
                      <a16:creationId xmlns:a16="http://schemas.microsoft.com/office/drawing/2014/main" id="{2A6B59E5-4D64-438D-A1BD-0A3A5AB638FF}"/>
                    </a:ext>
                  </a:extLst>
                </p:cNvPr>
                <p:cNvSpPr>
                  <a:spLocks/>
                </p:cNvSpPr>
                <p:nvPr/>
              </p:nvSpPr>
              <p:spPr bwMode="auto">
                <a:xfrm>
                  <a:off x="2497" y="2391"/>
                  <a:ext cx="49" cy="33"/>
                </a:xfrm>
                <a:custGeom>
                  <a:avLst/>
                  <a:gdLst>
                    <a:gd name="T0" fmla="*/ 40 w 40"/>
                    <a:gd name="T1" fmla="*/ 0 h 24"/>
                    <a:gd name="T2" fmla="*/ 40 w 40"/>
                    <a:gd name="T3" fmla="*/ 16 h 24"/>
                    <a:gd name="T4" fmla="*/ 24 w 40"/>
                    <a:gd name="T5" fmla="*/ 16 h 24"/>
                    <a:gd name="T6" fmla="*/ 24 w 40"/>
                    <a:gd name="T7" fmla="*/ 24 h 24"/>
                    <a:gd name="T8" fmla="*/ 16 w 40"/>
                    <a:gd name="T9" fmla="*/ 24 h 24"/>
                    <a:gd name="T10" fmla="*/ 16 w 40"/>
                    <a:gd name="T11" fmla="*/ 8 h 24"/>
                    <a:gd name="T12" fmla="*/ 8 w 40"/>
                    <a:gd name="T13" fmla="*/ 8 h 24"/>
                    <a:gd name="T14" fmla="*/ 0 w 40"/>
                    <a:gd name="T15" fmla="*/ 0 h 24"/>
                    <a:gd name="T16" fmla="*/ 40 w 4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40" y="0"/>
                      </a:moveTo>
                      <a:lnTo>
                        <a:pt x="40" y="16"/>
                      </a:lnTo>
                      <a:lnTo>
                        <a:pt x="24" y="16"/>
                      </a:lnTo>
                      <a:lnTo>
                        <a:pt x="24" y="24"/>
                      </a:lnTo>
                      <a:lnTo>
                        <a:pt x="16" y="24"/>
                      </a:lnTo>
                      <a:lnTo>
                        <a:pt x="16" y="8"/>
                      </a:lnTo>
                      <a:lnTo>
                        <a:pt x="8" y="8"/>
                      </a:lnTo>
                      <a:lnTo>
                        <a:pt x="0" y="0"/>
                      </a:lnTo>
                      <a:lnTo>
                        <a:pt x="4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6" name="Freeform 254">
                  <a:extLst>
                    <a:ext uri="{FF2B5EF4-FFF2-40B4-BE49-F238E27FC236}">
                      <a16:creationId xmlns:a16="http://schemas.microsoft.com/office/drawing/2014/main" id="{51E1A71C-ED01-4525-BAE0-899CC89E1BFE}"/>
                    </a:ext>
                  </a:extLst>
                </p:cNvPr>
                <p:cNvSpPr>
                  <a:spLocks/>
                </p:cNvSpPr>
                <p:nvPr/>
              </p:nvSpPr>
              <p:spPr bwMode="auto">
                <a:xfrm>
                  <a:off x="2546" y="2445"/>
                  <a:ext cx="51" cy="63"/>
                </a:xfrm>
                <a:custGeom>
                  <a:avLst/>
                  <a:gdLst>
                    <a:gd name="T0" fmla="*/ 0 w 40"/>
                    <a:gd name="T1" fmla="*/ 8 h 48"/>
                    <a:gd name="T2" fmla="*/ 8 w 40"/>
                    <a:gd name="T3" fmla="*/ 32 h 48"/>
                    <a:gd name="T4" fmla="*/ 24 w 40"/>
                    <a:gd name="T5" fmla="*/ 48 h 48"/>
                    <a:gd name="T6" fmla="*/ 40 w 40"/>
                    <a:gd name="T7" fmla="*/ 24 h 48"/>
                    <a:gd name="T8" fmla="*/ 40 w 40"/>
                    <a:gd name="T9" fmla="*/ 16 h 48"/>
                    <a:gd name="T10" fmla="*/ 32 w 40"/>
                    <a:gd name="T11" fmla="*/ 0 h 48"/>
                    <a:gd name="T12" fmla="*/ 16 w 40"/>
                    <a:gd name="T13" fmla="*/ 0 h 48"/>
                    <a:gd name="T14" fmla="*/ 0 w 40"/>
                    <a:gd name="T15" fmla="*/ 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8">
                      <a:moveTo>
                        <a:pt x="0" y="8"/>
                      </a:moveTo>
                      <a:lnTo>
                        <a:pt x="8" y="32"/>
                      </a:lnTo>
                      <a:lnTo>
                        <a:pt x="24" y="48"/>
                      </a:lnTo>
                      <a:lnTo>
                        <a:pt x="40" y="24"/>
                      </a:lnTo>
                      <a:lnTo>
                        <a:pt x="40" y="16"/>
                      </a:lnTo>
                      <a:lnTo>
                        <a:pt x="32" y="0"/>
                      </a:lnTo>
                      <a:lnTo>
                        <a:pt x="1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7" name="Freeform 255">
                  <a:extLst>
                    <a:ext uri="{FF2B5EF4-FFF2-40B4-BE49-F238E27FC236}">
                      <a16:creationId xmlns:a16="http://schemas.microsoft.com/office/drawing/2014/main" id="{F14FA783-8D72-4197-BA3B-FED77D8DAA71}"/>
                    </a:ext>
                  </a:extLst>
                </p:cNvPr>
                <p:cNvSpPr>
                  <a:spLocks/>
                </p:cNvSpPr>
                <p:nvPr/>
              </p:nvSpPr>
              <p:spPr bwMode="auto">
                <a:xfrm>
                  <a:off x="3259" y="2690"/>
                  <a:ext cx="30" cy="43"/>
                </a:xfrm>
                <a:custGeom>
                  <a:avLst/>
                  <a:gdLst>
                    <a:gd name="T0" fmla="*/ 0 w 24"/>
                    <a:gd name="T1" fmla="*/ 8 h 32"/>
                    <a:gd name="T2" fmla="*/ 24 w 24"/>
                    <a:gd name="T3" fmla="*/ 0 h 32"/>
                    <a:gd name="T4" fmla="*/ 24 w 24"/>
                    <a:gd name="T5" fmla="*/ 16 h 32"/>
                    <a:gd name="T6" fmla="*/ 8 w 24"/>
                    <a:gd name="T7" fmla="*/ 32 h 32"/>
                    <a:gd name="T8" fmla="*/ 8 w 24"/>
                    <a:gd name="T9" fmla="*/ 16 h 32"/>
                    <a:gd name="T10" fmla="*/ 0 w 24"/>
                    <a:gd name="T11" fmla="*/ 8 h 32"/>
                  </a:gdLst>
                  <a:ahLst/>
                  <a:cxnLst>
                    <a:cxn ang="0">
                      <a:pos x="T0" y="T1"/>
                    </a:cxn>
                    <a:cxn ang="0">
                      <a:pos x="T2" y="T3"/>
                    </a:cxn>
                    <a:cxn ang="0">
                      <a:pos x="T4" y="T5"/>
                    </a:cxn>
                    <a:cxn ang="0">
                      <a:pos x="T6" y="T7"/>
                    </a:cxn>
                    <a:cxn ang="0">
                      <a:pos x="T8" y="T9"/>
                    </a:cxn>
                    <a:cxn ang="0">
                      <a:pos x="T10" y="T11"/>
                    </a:cxn>
                  </a:cxnLst>
                  <a:rect l="0" t="0" r="r" b="b"/>
                  <a:pathLst>
                    <a:path w="24" h="32">
                      <a:moveTo>
                        <a:pt x="0" y="8"/>
                      </a:moveTo>
                      <a:lnTo>
                        <a:pt x="24" y="0"/>
                      </a:lnTo>
                      <a:lnTo>
                        <a:pt x="24" y="16"/>
                      </a:lnTo>
                      <a:lnTo>
                        <a:pt x="8" y="32"/>
                      </a:lnTo>
                      <a:lnTo>
                        <a:pt x="8" y="16"/>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8" name="Freeform 256">
                  <a:extLst>
                    <a:ext uri="{FF2B5EF4-FFF2-40B4-BE49-F238E27FC236}">
                      <a16:creationId xmlns:a16="http://schemas.microsoft.com/office/drawing/2014/main" id="{214C5EED-4322-4A1A-9003-FD1781B4AAAA}"/>
                    </a:ext>
                  </a:extLst>
                </p:cNvPr>
                <p:cNvSpPr>
                  <a:spLocks/>
                </p:cNvSpPr>
                <p:nvPr/>
              </p:nvSpPr>
              <p:spPr bwMode="auto">
                <a:xfrm>
                  <a:off x="3259" y="2669"/>
                  <a:ext cx="30" cy="31"/>
                </a:xfrm>
                <a:custGeom>
                  <a:avLst/>
                  <a:gdLst>
                    <a:gd name="T0" fmla="*/ 24 w 24"/>
                    <a:gd name="T1" fmla="*/ 16 h 24"/>
                    <a:gd name="T2" fmla="*/ 0 w 24"/>
                    <a:gd name="T3" fmla="*/ 24 h 24"/>
                    <a:gd name="T4" fmla="*/ 0 w 24"/>
                    <a:gd name="T5" fmla="*/ 16 h 24"/>
                    <a:gd name="T6" fmla="*/ 8 w 24"/>
                    <a:gd name="T7" fmla="*/ 0 h 24"/>
                    <a:gd name="T8" fmla="*/ 16 w 24"/>
                    <a:gd name="T9" fmla="*/ 0 h 24"/>
                    <a:gd name="T10" fmla="*/ 24 w 24"/>
                    <a:gd name="T11" fmla="*/ 8 h 24"/>
                    <a:gd name="T12" fmla="*/ 24 w 24"/>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6"/>
                      </a:moveTo>
                      <a:lnTo>
                        <a:pt x="0" y="24"/>
                      </a:lnTo>
                      <a:lnTo>
                        <a:pt x="0" y="16"/>
                      </a:lnTo>
                      <a:lnTo>
                        <a:pt x="8" y="0"/>
                      </a:lnTo>
                      <a:lnTo>
                        <a:pt x="16" y="0"/>
                      </a:lnTo>
                      <a:lnTo>
                        <a:pt x="24" y="8"/>
                      </a:lnTo>
                      <a:lnTo>
                        <a:pt x="24"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29" name="Freeform 257">
                  <a:extLst>
                    <a:ext uri="{FF2B5EF4-FFF2-40B4-BE49-F238E27FC236}">
                      <a16:creationId xmlns:a16="http://schemas.microsoft.com/office/drawing/2014/main" id="{B885C5F6-D21A-4535-9878-72A372D02827}"/>
                    </a:ext>
                  </a:extLst>
                </p:cNvPr>
                <p:cNvSpPr>
                  <a:spLocks/>
                </p:cNvSpPr>
                <p:nvPr/>
              </p:nvSpPr>
              <p:spPr bwMode="auto">
                <a:xfrm>
                  <a:off x="3279" y="3168"/>
                  <a:ext cx="20" cy="21"/>
                </a:xfrm>
                <a:custGeom>
                  <a:avLst/>
                  <a:gdLst>
                    <a:gd name="T0" fmla="*/ 16 w 16"/>
                    <a:gd name="T1" fmla="*/ 8 h 16"/>
                    <a:gd name="T2" fmla="*/ 16 w 16"/>
                    <a:gd name="T3" fmla="*/ 0 h 16"/>
                    <a:gd name="T4" fmla="*/ 8 w 16"/>
                    <a:gd name="T5" fmla="*/ 0 h 16"/>
                    <a:gd name="T6" fmla="*/ 0 w 16"/>
                    <a:gd name="T7" fmla="*/ 16 h 16"/>
                    <a:gd name="T8" fmla="*/ 8 w 16"/>
                    <a:gd name="T9" fmla="*/ 16 h 16"/>
                    <a:gd name="T10" fmla="*/ 16 w 16"/>
                    <a:gd name="T11" fmla="*/ 8 h 16"/>
                  </a:gdLst>
                  <a:ahLst/>
                  <a:cxnLst>
                    <a:cxn ang="0">
                      <a:pos x="T0" y="T1"/>
                    </a:cxn>
                    <a:cxn ang="0">
                      <a:pos x="T2" y="T3"/>
                    </a:cxn>
                    <a:cxn ang="0">
                      <a:pos x="T4" y="T5"/>
                    </a:cxn>
                    <a:cxn ang="0">
                      <a:pos x="T6" y="T7"/>
                    </a:cxn>
                    <a:cxn ang="0">
                      <a:pos x="T8" y="T9"/>
                    </a:cxn>
                    <a:cxn ang="0">
                      <a:pos x="T10" y="T11"/>
                    </a:cxn>
                  </a:cxnLst>
                  <a:rect l="0" t="0" r="r" b="b"/>
                  <a:pathLst>
                    <a:path w="16" h="16">
                      <a:moveTo>
                        <a:pt x="16" y="8"/>
                      </a:moveTo>
                      <a:lnTo>
                        <a:pt x="16" y="0"/>
                      </a:lnTo>
                      <a:lnTo>
                        <a:pt x="8" y="0"/>
                      </a:lnTo>
                      <a:lnTo>
                        <a:pt x="0" y="16"/>
                      </a:lnTo>
                      <a:lnTo>
                        <a:pt x="8" y="16"/>
                      </a:lnTo>
                      <a:lnTo>
                        <a:pt x="16"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0" name="Freeform 258">
                  <a:extLst>
                    <a:ext uri="{FF2B5EF4-FFF2-40B4-BE49-F238E27FC236}">
                      <a16:creationId xmlns:a16="http://schemas.microsoft.com/office/drawing/2014/main" id="{B43E9513-9CFA-45EF-B3EA-BCD791523744}"/>
                    </a:ext>
                  </a:extLst>
                </p:cNvPr>
                <p:cNvSpPr>
                  <a:spLocks/>
                </p:cNvSpPr>
                <p:nvPr/>
              </p:nvSpPr>
              <p:spPr bwMode="auto">
                <a:xfrm>
                  <a:off x="3099" y="3009"/>
                  <a:ext cx="160" cy="180"/>
                </a:xfrm>
                <a:custGeom>
                  <a:avLst/>
                  <a:gdLst>
                    <a:gd name="T0" fmla="*/ 72 w 128"/>
                    <a:gd name="T1" fmla="*/ 0 h 136"/>
                    <a:gd name="T2" fmla="*/ 88 w 128"/>
                    <a:gd name="T3" fmla="*/ 24 h 136"/>
                    <a:gd name="T4" fmla="*/ 104 w 128"/>
                    <a:gd name="T5" fmla="*/ 40 h 136"/>
                    <a:gd name="T6" fmla="*/ 112 w 128"/>
                    <a:gd name="T7" fmla="*/ 56 h 136"/>
                    <a:gd name="T8" fmla="*/ 128 w 128"/>
                    <a:gd name="T9" fmla="*/ 64 h 136"/>
                    <a:gd name="T10" fmla="*/ 104 w 128"/>
                    <a:gd name="T11" fmla="*/ 80 h 136"/>
                    <a:gd name="T12" fmla="*/ 72 w 128"/>
                    <a:gd name="T13" fmla="*/ 112 h 136"/>
                    <a:gd name="T14" fmla="*/ 64 w 128"/>
                    <a:gd name="T15" fmla="*/ 112 h 136"/>
                    <a:gd name="T16" fmla="*/ 48 w 128"/>
                    <a:gd name="T17" fmla="*/ 112 h 136"/>
                    <a:gd name="T18" fmla="*/ 32 w 128"/>
                    <a:gd name="T19" fmla="*/ 128 h 136"/>
                    <a:gd name="T20" fmla="*/ 16 w 128"/>
                    <a:gd name="T21" fmla="*/ 136 h 136"/>
                    <a:gd name="T22" fmla="*/ 8 w 128"/>
                    <a:gd name="T23" fmla="*/ 128 h 136"/>
                    <a:gd name="T24" fmla="*/ 16 w 128"/>
                    <a:gd name="T25" fmla="*/ 112 h 136"/>
                    <a:gd name="T26" fmla="*/ 0 w 128"/>
                    <a:gd name="T27" fmla="*/ 104 h 136"/>
                    <a:gd name="T28" fmla="*/ 0 w 128"/>
                    <a:gd name="T29" fmla="*/ 64 h 136"/>
                    <a:gd name="T30" fmla="*/ 16 w 128"/>
                    <a:gd name="T31" fmla="*/ 56 h 136"/>
                    <a:gd name="T32" fmla="*/ 16 w 128"/>
                    <a:gd name="T33" fmla="*/ 8 h 136"/>
                    <a:gd name="T34" fmla="*/ 48 w 128"/>
                    <a:gd name="T35" fmla="*/ 0 h 136"/>
                    <a:gd name="T36" fmla="*/ 48 w 128"/>
                    <a:gd name="T37" fmla="*/ 8 h 136"/>
                    <a:gd name="T38" fmla="*/ 56 w 128"/>
                    <a:gd name="T39" fmla="*/ 0 h 136"/>
                    <a:gd name="T40" fmla="*/ 72 w 128"/>
                    <a:gd name="T4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36">
                      <a:moveTo>
                        <a:pt x="72" y="0"/>
                      </a:moveTo>
                      <a:lnTo>
                        <a:pt x="88" y="24"/>
                      </a:lnTo>
                      <a:lnTo>
                        <a:pt x="104" y="40"/>
                      </a:lnTo>
                      <a:lnTo>
                        <a:pt x="112" y="56"/>
                      </a:lnTo>
                      <a:lnTo>
                        <a:pt x="128" y="64"/>
                      </a:lnTo>
                      <a:lnTo>
                        <a:pt x="104" y="80"/>
                      </a:lnTo>
                      <a:lnTo>
                        <a:pt x="72" y="112"/>
                      </a:lnTo>
                      <a:lnTo>
                        <a:pt x="64" y="112"/>
                      </a:lnTo>
                      <a:lnTo>
                        <a:pt x="48" y="112"/>
                      </a:lnTo>
                      <a:lnTo>
                        <a:pt x="32" y="128"/>
                      </a:lnTo>
                      <a:lnTo>
                        <a:pt x="16" y="136"/>
                      </a:lnTo>
                      <a:lnTo>
                        <a:pt x="8" y="128"/>
                      </a:lnTo>
                      <a:lnTo>
                        <a:pt x="16" y="112"/>
                      </a:lnTo>
                      <a:lnTo>
                        <a:pt x="0" y="104"/>
                      </a:lnTo>
                      <a:lnTo>
                        <a:pt x="0" y="64"/>
                      </a:lnTo>
                      <a:lnTo>
                        <a:pt x="16" y="56"/>
                      </a:lnTo>
                      <a:lnTo>
                        <a:pt x="16" y="8"/>
                      </a:lnTo>
                      <a:lnTo>
                        <a:pt x="48" y="0"/>
                      </a:lnTo>
                      <a:lnTo>
                        <a:pt x="48" y="8"/>
                      </a:lnTo>
                      <a:lnTo>
                        <a:pt x="56" y="0"/>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1" name="Freeform 259">
                  <a:extLst>
                    <a:ext uri="{FF2B5EF4-FFF2-40B4-BE49-F238E27FC236}">
                      <a16:creationId xmlns:a16="http://schemas.microsoft.com/office/drawing/2014/main" id="{98823905-4226-4C41-9632-3488DEBA9735}"/>
                    </a:ext>
                  </a:extLst>
                </p:cNvPr>
                <p:cNvSpPr>
                  <a:spLocks/>
                </p:cNvSpPr>
                <p:nvPr/>
              </p:nvSpPr>
              <p:spPr bwMode="auto">
                <a:xfrm>
                  <a:off x="3490" y="2892"/>
                  <a:ext cx="120" cy="266"/>
                </a:xfrm>
                <a:custGeom>
                  <a:avLst/>
                  <a:gdLst>
                    <a:gd name="T0" fmla="*/ 0 w 96"/>
                    <a:gd name="T1" fmla="*/ 144 h 200"/>
                    <a:gd name="T2" fmla="*/ 0 w 96"/>
                    <a:gd name="T3" fmla="*/ 184 h 200"/>
                    <a:gd name="T4" fmla="*/ 8 w 96"/>
                    <a:gd name="T5" fmla="*/ 200 h 200"/>
                    <a:gd name="T6" fmla="*/ 16 w 96"/>
                    <a:gd name="T7" fmla="*/ 200 h 200"/>
                    <a:gd name="T8" fmla="*/ 40 w 96"/>
                    <a:gd name="T9" fmla="*/ 192 h 200"/>
                    <a:gd name="T10" fmla="*/ 48 w 96"/>
                    <a:gd name="T11" fmla="*/ 192 h 200"/>
                    <a:gd name="T12" fmla="*/ 80 w 96"/>
                    <a:gd name="T13" fmla="*/ 96 h 200"/>
                    <a:gd name="T14" fmla="*/ 88 w 96"/>
                    <a:gd name="T15" fmla="*/ 48 h 200"/>
                    <a:gd name="T16" fmla="*/ 88 w 96"/>
                    <a:gd name="T17" fmla="*/ 56 h 200"/>
                    <a:gd name="T18" fmla="*/ 96 w 96"/>
                    <a:gd name="T19" fmla="*/ 48 h 200"/>
                    <a:gd name="T20" fmla="*/ 88 w 96"/>
                    <a:gd name="T21" fmla="*/ 8 h 200"/>
                    <a:gd name="T22" fmla="*/ 80 w 96"/>
                    <a:gd name="T23" fmla="*/ 0 h 200"/>
                    <a:gd name="T24" fmla="*/ 72 w 96"/>
                    <a:gd name="T25" fmla="*/ 16 h 200"/>
                    <a:gd name="T26" fmla="*/ 64 w 96"/>
                    <a:gd name="T27" fmla="*/ 24 h 200"/>
                    <a:gd name="T28" fmla="*/ 64 w 96"/>
                    <a:gd name="T29" fmla="*/ 40 h 200"/>
                    <a:gd name="T30" fmla="*/ 16 w 96"/>
                    <a:gd name="T31" fmla="*/ 56 h 200"/>
                    <a:gd name="T32" fmla="*/ 8 w 96"/>
                    <a:gd name="T33" fmla="*/ 80 h 200"/>
                    <a:gd name="T34" fmla="*/ 16 w 96"/>
                    <a:gd name="T35" fmla="*/ 120 h 200"/>
                    <a:gd name="T36" fmla="*/ 0 w 96"/>
                    <a:gd name="T37" fmla="*/ 14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200">
                      <a:moveTo>
                        <a:pt x="0" y="144"/>
                      </a:moveTo>
                      <a:lnTo>
                        <a:pt x="0" y="184"/>
                      </a:lnTo>
                      <a:lnTo>
                        <a:pt x="8" y="200"/>
                      </a:lnTo>
                      <a:lnTo>
                        <a:pt x="16" y="200"/>
                      </a:lnTo>
                      <a:lnTo>
                        <a:pt x="40" y="192"/>
                      </a:lnTo>
                      <a:lnTo>
                        <a:pt x="48" y="192"/>
                      </a:lnTo>
                      <a:lnTo>
                        <a:pt x="80" y="96"/>
                      </a:lnTo>
                      <a:lnTo>
                        <a:pt x="88" y="48"/>
                      </a:lnTo>
                      <a:lnTo>
                        <a:pt x="88" y="56"/>
                      </a:lnTo>
                      <a:lnTo>
                        <a:pt x="96" y="48"/>
                      </a:lnTo>
                      <a:lnTo>
                        <a:pt x="88" y="8"/>
                      </a:lnTo>
                      <a:lnTo>
                        <a:pt x="80" y="0"/>
                      </a:lnTo>
                      <a:lnTo>
                        <a:pt x="72" y="16"/>
                      </a:lnTo>
                      <a:lnTo>
                        <a:pt x="64" y="24"/>
                      </a:lnTo>
                      <a:lnTo>
                        <a:pt x="64" y="40"/>
                      </a:lnTo>
                      <a:lnTo>
                        <a:pt x="16" y="56"/>
                      </a:lnTo>
                      <a:lnTo>
                        <a:pt x="8" y="80"/>
                      </a:lnTo>
                      <a:lnTo>
                        <a:pt x="16" y="120"/>
                      </a:lnTo>
                      <a:lnTo>
                        <a:pt x="0" y="14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2" name="Freeform 260">
                  <a:extLst>
                    <a:ext uri="{FF2B5EF4-FFF2-40B4-BE49-F238E27FC236}">
                      <a16:creationId xmlns:a16="http://schemas.microsoft.com/office/drawing/2014/main" id="{EA514EEE-DA35-45E9-ABAA-F60404272012}"/>
                    </a:ext>
                  </a:extLst>
                </p:cNvPr>
                <p:cNvSpPr>
                  <a:spLocks/>
                </p:cNvSpPr>
                <p:nvPr/>
              </p:nvSpPr>
              <p:spPr bwMode="auto">
                <a:xfrm>
                  <a:off x="3660" y="2391"/>
                  <a:ext cx="20" cy="11"/>
                </a:xfrm>
                <a:custGeom>
                  <a:avLst/>
                  <a:gdLst>
                    <a:gd name="T0" fmla="*/ 0 w 16"/>
                    <a:gd name="T1" fmla="*/ 0 h 8"/>
                    <a:gd name="T2" fmla="*/ 8 w 16"/>
                    <a:gd name="T3" fmla="*/ 8 h 8"/>
                    <a:gd name="T4" fmla="*/ 16 w 16"/>
                    <a:gd name="T5" fmla="*/ 0 h 8"/>
                    <a:gd name="T6" fmla="*/ 8 w 16"/>
                    <a:gd name="T7" fmla="*/ 0 h 8"/>
                    <a:gd name="T8" fmla="*/ 0 w 16"/>
                    <a:gd name="T9" fmla="*/ 0 h 8"/>
                  </a:gdLst>
                  <a:ahLst/>
                  <a:cxnLst>
                    <a:cxn ang="0">
                      <a:pos x="T0" y="T1"/>
                    </a:cxn>
                    <a:cxn ang="0">
                      <a:pos x="T2" y="T3"/>
                    </a:cxn>
                    <a:cxn ang="0">
                      <a:pos x="T4" y="T5"/>
                    </a:cxn>
                    <a:cxn ang="0">
                      <a:pos x="T6" y="T7"/>
                    </a:cxn>
                    <a:cxn ang="0">
                      <a:pos x="T8" y="T9"/>
                    </a:cxn>
                  </a:cxnLst>
                  <a:rect l="0" t="0" r="r" b="b"/>
                  <a:pathLst>
                    <a:path w="16" h="8">
                      <a:moveTo>
                        <a:pt x="0" y="0"/>
                      </a:moveTo>
                      <a:lnTo>
                        <a:pt x="8" y="8"/>
                      </a:lnTo>
                      <a:lnTo>
                        <a:pt x="16" y="0"/>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3" name="Freeform 261">
                  <a:extLst>
                    <a:ext uri="{FF2B5EF4-FFF2-40B4-BE49-F238E27FC236}">
                      <a16:creationId xmlns:a16="http://schemas.microsoft.com/office/drawing/2014/main" id="{DD775305-5609-41C8-BA48-090373535554}"/>
                    </a:ext>
                  </a:extLst>
                </p:cNvPr>
                <p:cNvSpPr>
                  <a:spLocks/>
                </p:cNvSpPr>
                <p:nvPr/>
              </p:nvSpPr>
              <p:spPr bwMode="auto">
                <a:xfrm>
                  <a:off x="2507" y="2072"/>
                  <a:ext cx="10" cy="10"/>
                </a:xfrm>
                <a:custGeom>
                  <a:avLst/>
                  <a:gdLst>
                    <a:gd name="T0" fmla="*/ 0 w 8"/>
                    <a:gd name="T1" fmla="*/ 0 h 8"/>
                    <a:gd name="T2" fmla="*/ 0 w 8"/>
                    <a:gd name="T3" fmla="*/ 8 h 8"/>
                    <a:gd name="T4" fmla="*/ 8 w 8"/>
                    <a:gd name="T5" fmla="*/ 0 h 8"/>
                    <a:gd name="T6" fmla="*/ 0 w 8"/>
                    <a:gd name="T7" fmla="*/ 0 h 8"/>
                  </a:gdLst>
                  <a:ahLst/>
                  <a:cxnLst>
                    <a:cxn ang="0">
                      <a:pos x="T0" y="T1"/>
                    </a:cxn>
                    <a:cxn ang="0">
                      <a:pos x="T2" y="T3"/>
                    </a:cxn>
                    <a:cxn ang="0">
                      <a:pos x="T4" y="T5"/>
                    </a:cxn>
                    <a:cxn ang="0">
                      <a:pos x="T6" y="T7"/>
                    </a:cxn>
                  </a:cxnLst>
                  <a:rect l="0" t="0" r="r" b="b"/>
                  <a:pathLst>
                    <a:path w="8" h="8">
                      <a:moveTo>
                        <a:pt x="0" y="0"/>
                      </a:moveTo>
                      <a:lnTo>
                        <a:pt x="0" y="8"/>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4" name="Freeform 262">
                  <a:extLst>
                    <a:ext uri="{FF2B5EF4-FFF2-40B4-BE49-F238E27FC236}">
                      <a16:creationId xmlns:a16="http://schemas.microsoft.com/office/drawing/2014/main" id="{4C3B5393-3A75-4CFD-BD50-EB28285FB46F}"/>
                    </a:ext>
                  </a:extLst>
                </p:cNvPr>
                <p:cNvSpPr>
                  <a:spLocks/>
                </p:cNvSpPr>
                <p:nvPr/>
              </p:nvSpPr>
              <p:spPr bwMode="auto">
                <a:xfrm>
                  <a:off x="2546" y="2061"/>
                  <a:ext cx="20" cy="21"/>
                </a:xfrm>
                <a:custGeom>
                  <a:avLst/>
                  <a:gdLst>
                    <a:gd name="T0" fmla="*/ 0 w 16"/>
                    <a:gd name="T1" fmla="*/ 16 h 16"/>
                    <a:gd name="T2" fmla="*/ 8 w 16"/>
                    <a:gd name="T3" fmla="*/ 8 h 16"/>
                    <a:gd name="T4" fmla="*/ 8 w 16"/>
                    <a:gd name="T5" fmla="*/ 0 h 16"/>
                    <a:gd name="T6" fmla="*/ 16 w 16"/>
                    <a:gd name="T7" fmla="*/ 0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8" y="8"/>
                      </a:lnTo>
                      <a:lnTo>
                        <a:pt x="8" y="0"/>
                      </a:lnTo>
                      <a:lnTo>
                        <a:pt x="16"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5" name="Line 263">
                  <a:extLst>
                    <a:ext uri="{FF2B5EF4-FFF2-40B4-BE49-F238E27FC236}">
                      <a16:creationId xmlns:a16="http://schemas.microsoft.com/office/drawing/2014/main" id="{5431E598-CC9E-49CF-92A8-F0639FE15415}"/>
                    </a:ext>
                  </a:extLst>
                </p:cNvPr>
                <p:cNvSpPr>
                  <a:spLocks noChangeShapeType="1"/>
                </p:cNvSpPr>
                <p:nvPr/>
              </p:nvSpPr>
              <p:spPr bwMode="auto">
                <a:xfrm flipV="1">
                  <a:off x="2918" y="2583"/>
                  <a:ext cx="2"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336" name="Freeform 264">
                  <a:extLst>
                    <a:ext uri="{FF2B5EF4-FFF2-40B4-BE49-F238E27FC236}">
                      <a16:creationId xmlns:a16="http://schemas.microsoft.com/office/drawing/2014/main" id="{760CBA1E-8177-46CC-AA8A-F0373FD8A38B}"/>
                    </a:ext>
                  </a:extLst>
                </p:cNvPr>
                <p:cNvSpPr>
                  <a:spLocks/>
                </p:cNvSpPr>
                <p:nvPr/>
              </p:nvSpPr>
              <p:spPr bwMode="auto">
                <a:xfrm>
                  <a:off x="3220" y="3222"/>
                  <a:ext cx="29" cy="42"/>
                </a:xfrm>
                <a:custGeom>
                  <a:avLst/>
                  <a:gdLst>
                    <a:gd name="T0" fmla="*/ 24 w 24"/>
                    <a:gd name="T1" fmla="*/ 8 h 32"/>
                    <a:gd name="T2" fmla="*/ 24 w 24"/>
                    <a:gd name="T3" fmla="*/ 16 h 32"/>
                    <a:gd name="T4" fmla="*/ 8 w 24"/>
                    <a:gd name="T5" fmla="*/ 32 h 32"/>
                    <a:gd name="T6" fmla="*/ 0 w 24"/>
                    <a:gd name="T7" fmla="*/ 16 h 32"/>
                    <a:gd name="T8" fmla="*/ 16 w 24"/>
                    <a:gd name="T9" fmla="*/ 0 h 32"/>
                    <a:gd name="T10" fmla="*/ 24 w 24"/>
                    <a:gd name="T11" fmla="*/ 0 h 32"/>
                    <a:gd name="T12" fmla="*/ 24 w 24"/>
                    <a:gd name="T13" fmla="*/ 8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24" y="8"/>
                      </a:moveTo>
                      <a:lnTo>
                        <a:pt x="24" y="16"/>
                      </a:lnTo>
                      <a:lnTo>
                        <a:pt x="8" y="32"/>
                      </a:lnTo>
                      <a:lnTo>
                        <a:pt x="0" y="16"/>
                      </a:lnTo>
                      <a:lnTo>
                        <a:pt x="16" y="0"/>
                      </a:lnTo>
                      <a:lnTo>
                        <a:pt x="24" y="0"/>
                      </a:lnTo>
                      <a:lnTo>
                        <a:pt x="24"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1" name="Group 265">
                <a:extLst>
                  <a:ext uri="{FF2B5EF4-FFF2-40B4-BE49-F238E27FC236}">
                    <a16:creationId xmlns:a16="http://schemas.microsoft.com/office/drawing/2014/main" id="{41EB5BF6-FA8B-4C2D-87FB-04C659D659E6}"/>
                  </a:ext>
                </a:extLst>
              </p:cNvPr>
              <p:cNvGrpSpPr>
                <a:grpSpLocks/>
              </p:cNvGrpSpPr>
              <p:nvPr/>
            </p:nvGrpSpPr>
            <p:grpSpPr bwMode="auto">
              <a:xfrm>
                <a:off x="764" y="1429"/>
                <a:ext cx="620" cy="885"/>
                <a:chOff x="912" y="1934"/>
                <a:chExt cx="1273" cy="1819"/>
              </a:xfrm>
              <a:grpFill/>
            </p:grpSpPr>
            <p:sp>
              <p:nvSpPr>
                <p:cNvPr id="233" name="Freeform 266">
                  <a:extLst>
                    <a:ext uri="{FF2B5EF4-FFF2-40B4-BE49-F238E27FC236}">
                      <a16:creationId xmlns:a16="http://schemas.microsoft.com/office/drawing/2014/main" id="{933FB5D2-FD6A-477D-B236-E89418FA6935}"/>
                    </a:ext>
                  </a:extLst>
                </p:cNvPr>
                <p:cNvSpPr>
                  <a:spLocks/>
                </p:cNvSpPr>
                <p:nvPr/>
              </p:nvSpPr>
              <p:spPr bwMode="auto">
                <a:xfrm>
                  <a:off x="912" y="1988"/>
                  <a:ext cx="441" cy="361"/>
                </a:xfrm>
                <a:custGeom>
                  <a:avLst/>
                  <a:gdLst>
                    <a:gd name="T0" fmla="*/ 0 w 352"/>
                    <a:gd name="T1" fmla="*/ 48 h 272"/>
                    <a:gd name="T2" fmla="*/ 8 w 352"/>
                    <a:gd name="T3" fmla="*/ 72 h 272"/>
                    <a:gd name="T4" fmla="*/ 8 w 352"/>
                    <a:gd name="T5" fmla="*/ 80 h 272"/>
                    <a:gd name="T6" fmla="*/ 32 w 352"/>
                    <a:gd name="T7" fmla="*/ 104 h 272"/>
                    <a:gd name="T8" fmla="*/ 48 w 352"/>
                    <a:gd name="T9" fmla="*/ 136 h 272"/>
                    <a:gd name="T10" fmla="*/ 56 w 352"/>
                    <a:gd name="T11" fmla="*/ 144 h 272"/>
                    <a:gd name="T12" fmla="*/ 40 w 352"/>
                    <a:gd name="T13" fmla="*/ 96 h 272"/>
                    <a:gd name="T14" fmla="*/ 24 w 352"/>
                    <a:gd name="T15" fmla="*/ 16 h 272"/>
                    <a:gd name="T16" fmla="*/ 40 w 352"/>
                    <a:gd name="T17" fmla="*/ 24 h 272"/>
                    <a:gd name="T18" fmla="*/ 56 w 352"/>
                    <a:gd name="T19" fmla="*/ 72 h 272"/>
                    <a:gd name="T20" fmla="*/ 72 w 352"/>
                    <a:gd name="T21" fmla="*/ 96 h 272"/>
                    <a:gd name="T22" fmla="*/ 80 w 352"/>
                    <a:gd name="T23" fmla="*/ 112 h 272"/>
                    <a:gd name="T24" fmla="*/ 112 w 352"/>
                    <a:gd name="T25" fmla="*/ 168 h 272"/>
                    <a:gd name="T26" fmla="*/ 104 w 352"/>
                    <a:gd name="T27" fmla="*/ 192 h 272"/>
                    <a:gd name="T28" fmla="*/ 144 w 352"/>
                    <a:gd name="T29" fmla="*/ 224 h 272"/>
                    <a:gd name="T30" fmla="*/ 192 w 352"/>
                    <a:gd name="T31" fmla="*/ 248 h 272"/>
                    <a:gd name="T32" fmla="*/ 224 w 352"/>
                    <a:gd name="T33" fmla="*/ 248 h 272"/>
                    <a:gd name="T34" fmla="*/ 264 w 352"/>
                    <a:gd name="T35" fmla="*/ 272 h 272"/>
                    <a:gd name="T36" fmla="*/ 288 w 352"/>
                    <a:gd name="T37" fmla="*/ 248 h 272"/>
                    <a:gd name="T38" fmla="*/ 288 w 352"/>
                    <a:gd name="T39" fmla="*/ 224 h 272"/>
                    <a:gd name="T40" fmla="*/ 320 w 352"/>
                    <a:gd name="T41" fmla="*/ 216 h 272"/>
                    <a:gd name="T42" fmla="*/ 328 w 352"/>
                    <a:gd name="T43" fmla="*/ 216 h 272"/>
                    <a:gd name="T44" fmla="*/ 336 w 352"/>
                    <a:gd name="T45" fmla="*/ 168 h 272"/>
                    <a:gd name="T46" fmla="*/ 296 w 352"/>
                    <a:gd name="T47" fmla="*/ 200 h 272"/>
                    <a:gd name="T48" fmla="*/ 288 w 352"/>
                    <a:gd name="T49" fmla="*/ 216 h 272"/>
                    <a:gd name="T50" fmla="*/ 272 w 352"/>
                    <a:gd name="T51" fmla="*/ 216 h 272"/>
                    <a:gd name="T52" fmla="*/ 224 w 352"/>
                    <a:gd name="T53" fmla="*/ 200 h 272"/>
                    <a:gd name="T54" fmla="*/ 216 w 352"/>
                    <a:gd name="T55" fmla="*/ 128 h 272"/>
                    <a:gd name="T56" fmla="*/ 200 w 352"/>
                    <a:gd name="T57" fmla="*/ 96 h 272"/>
                    <a:gd name="T58" fmla="*/ 168 w 352"/>
                    <a:gd name="T59" fmla="*/ 40 h 272"/>
                    <a:gd name="T60" fmla="*/ 152 w 352"/>
                    <a:gd name="T61" fmla="*/ 56 h 272"/>
                    <a:gd name="T62" fmla="*/ 144 w 352"/>
                    <a:gd name="T63" fmla="*/ 32 h 272"/>
                    <a:gd name="T64" fmla="*/ 72 w 352"/>
                    <a:gd name="T65" fmla="*/ 24 h 272"/>
                    <a:gd name="T66" fmla="*/ 0 w 352"/>
                    <a:gd name="T67"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2" h="272">
                      <a:moveTo>
                        <a:pt x="0" y="0"/>
                      </a:moveTo>
                      <a:lnTo>
                        <a:pt x="0" y="48"/>
                      </a:lnTo>
                      <a:lnTo>
                        <a:pt x="16" y="64"/>
                      </a:lnTo>
                      <a:lnTo>
                        <a:pt x="8" y="72"/>
                      </a:lnTo>
                      <a:lnTo>
                        <a:pt x="0" y="72"/>
                      </a:lnTo>
                      <a:lnTo>
                        <a:pt x="8" y="80"/>
                      </a:lnTo>
                      <a:lnTo>
                        <a:pt x="32" y="96"/>
                      </a:lnTo>
                      <a:lnTo>
                        <a:pt x="32" y="104"/>
                      </a:lnTo>
                      <a:lnTo>
                        <a:pt x="24" y="120"/>
                      </a:lnTo>
                      <a:lnTo>
                        <a:pt x="48" y="136"/>
                      </a:lnTo>
                      <a:lnTo>
                        <a:pt x="48" y="152"/>
                      </a:lnTo>
                      <a:lnTo>
                        <a:pt x="56" y="144"/>
                      </a:lnTo>
                      <a:lnTo>
                        <a:pt x="48" y="128"/>
                      </a:lnTo>
                      <a:lnTo>
                        <a:pt x="40" y="96"/>
                      </a:lnTo>
                      <a:lnTo>
                        <a:pt x="16" y="40"/>
                      </a:lnTo>
                      <a:lnTo>
                        <a:pt x="24" y="16"/>
                      </a:lnTo>
                      <a:lnTo>
                        <a:pt x="40" y="16"/>
                      </a:lnTo>
                      <a:lnTo>
                        <a:pt x="40" y="24"/>
                      </a:lnTo>
                      <a:lnTo>
                        <a:pt x="48" y="56"/>
                      </a:lnTo>
                      <a:lnTo>
                        <a:pt x="56" y="72"/>
                      </a:lnTo>
                      <a:lnTo>
                        <a:pt x="56" y="80"/>
                      </a:lnTo>
                      <a:lnTo>
                        <a:pt x="72" y="96"/>
                      </a:lnTo>
                      <a:lnTo>
                        <a:pt x="64" y="104"/>
                      </a:lnTo>
                      <a:lnTo>
                        <a:pt x="80" y="112"/>
                      </a:lnTo>
                      <a:lnTo>
                        <a:pt x="104" y="152"/>
                      </a:lnTo>
                      <a:lnTo>
                        <a:pt x="112" y="168"/>
                      </a:lnTo>
                      <a:lnTo>
                        <a:pt x="96" y="184"/>
                      </a:lnTo>
                      <a:lnTo>
                        <a:pt x="104" y="192"/>
                      </a:lnTo>
                      <a:lnTo>
                        <a:pt x="120" y="216"/>
                      </a:lnTo>
                      <a:lnTo>
                        <a:pt x="144" y="224"/>
                      </a:lnTo>
                      <a:lnTo>
                        <a:pt x="152" y="232"/>
                      </a:lnTo>
                      <a:lnTo>
                        <a:pt x="192" y="248"/>
                      </a:lnTo>
                      <a:lnTo>
                        <a:pt x="208" y="256"/>
                      </a:lnTo>
                      <a:lnTo>
                        <a:pt x="224" y="248"/>
                      </a:lnTo>
                      <a:lnTo>
                        <a:pt x="240" y="248"/>
                      </a:lnTo>
                      <a:lnTo>
                        <a:pt x="264" y="272"/>
                      </a:lnTo>
                      <a:lnTo>
                        <a:pt x="280" y="248"/>
                      </a:lnTo>
                      <a:lnTo>
                        <a:pt x="288" y="248"/>
                      </a:lnTo>
                      <a:lnTo>
                        <a:pt x="280" y="232"/>
                      </a:lnTo>
                      <a:lnTo>
                        <a:pt x="288" y="224"/>
                      </a:lnTo>
                      <a:lnTo>
                        <a:pt x="312" y="224"/>
                      </a:lnTo>
                      <a:lnTo>
                        <a:pt x="320" y="216"/>
                      </a:lnTo>
                      <a:lnTo>
                        <a:pt x="328" y="224"/>
                      </a:lnTo>
                      <a:lnTo>
                        <a:pt x="328" y="216"/>
                      </a:lnTo>
                      <a:lnTo>
                        <a:pt x="352" y="168"/>
                      </a:lnTo>
                      <a:lnTo>
                        <a:pt x="336" y="168"/>
                      </a:lnTo>
                      <a:lnTo>
                        <a:pt x="304" y="176"/>
                      </a:lnTo>
                      <a:lnTo>
                        <a:pt x="296" y="200"/>
                      </a:lnTo>
                      <a:lnTo>
                        <a:pt x="280" y="208"/>
                      </a:lnTo>
                      <a:lnTo>
                        <a:pt x="288" y="216"/>
                      </a:lnTo>
                      <a:lnTo>
                        <a:pt x="280" y="216"/>
                      </a:lnTo>
                      <a:lnTo>
                        <a:pt x="272" y="216"/>
                      </a:lnTo>
                      <a:lnTo>
                        <a:pt x="240" y="216"/>
                      </a:lnTo>
                      <a:lnTo>
                        <a:pt x="224" y="200"/>
                      </a:lnTo>
                      <a:lnTo>
                        <a:pt x="208" y="152"/>
                      </a:lnTo>
                      <a:lnTo>
                        <a:pt x="216" y="128"/>
                      </a:lnTo>
                      <a:lnTo>
                        <a:pt x="224" y="104"/>
                      </a:lnTo>
                      <a:lnTo>
                        <a:pt x="200" y="96"/>
                      </a:lnTo>
                      <a:lnTo>
                        <a:pt x="184" y="48"/>
                      </a:lnTo>
                      <a:lnTo>
                        <a:pt x="168" y="40"/>
                      </a:lnTo>
                      <a:lnTo>
                        <a:pt x="160" y="56"/>
                      </a:lnTo>
                      <a:lnTo>
                        <a:pt x="152" y="56"/>
                      </a:lnTo>
                      <a:lnTo>
                        <a:pt x="144" y="40"/>
                      </a:lnTo>
                      <a:lnTo>
                        <a:pt x="144" y="32"/>
                      </a:lnTo>
                      <a:lnTo>
                        <a:pt x="136" y="16"/>
                      </a:lnTo>
                      <a:lnTo>
                        <a:pt x="72" y="24"/>
                      </a:lnTo>
                      <a:lnTo>
                        <a:pt x="32"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4" name="Freeform 267">
                  <a:extLst>
                    <a:ext uri="{FF2B5EF4-FFF2-40B4-BE49-F238E27FC236}">
                      <a16:creationId xmlns:a16="http://schemas.microsoft.com/office/drawing/2014/main" id="{26080FD0-1A48-426A-84C8-A9AB1401B397}"/>
                    </a:ext>
                  </a:extLst>
                </p:cNvPr>
                <p:cNvSpPr>
                  <a:spLocks/>
                </p:cNvSpPr>
                <p:nvPr/>
              </p:nvSpPr>
              <p:spPr bwMode="auto">
                <a:xfrm>
                  <a:off x="1243" y="2285"/>
                  <a:ext cx="71" cy="85"/>
                </a:xfrm>
                <a:custGeom>
                  <a:avLst/>
                  <a:gdLst>
                    <a:gd name="T0" fmla="*/ 32 w 56"/>
                    <a:gd name="T1" fmla="*/ 48 h 64"/>
                    <a:gd name="T2" fmla="*/ 24 w 56"/>
                    <a:gd name="T3" fmla="*/ 64 h 64"/>
                    <a:gd name="T4" fmla="*/ 0 w 56"/>
                    <a:gd name="T5" fmla="*/ 56 h 64"/>
                    <a:gd name="T6" fmla="*/ 0 w 56"/>
                    <a:gd name="T7" fmla="*/ 48 h 64"/>
                    <a:gd name="T8" fmla="*/ 16 w 56"/>
                    <a:gd name="T9" fmla="*/ 24 h 64"/>
                    <a:gd name="T10" fmla="*/ 24 w 56"/>
                    <a:gd name="T11" fmla="*/ 24 h 64"/>
                    <a:gd name="T12" fmla="*/ 16 w 56"/>
                    <a:gd name="T13" fmla="*/ 8 h 64"/>
                    <a:gd name="T14" fmla="*/ 24 w 56"/>
                    <a:gd name="T15" fmla="*/ 0 h 64"/>
                    <a:gd name="T16" fmla="*/ 48 w 56"/>
                    <a:gd name="T17" fmla="*/ 0 h 64"/>
                    <a:gd name="T18" fmla="*/ 40 w 56"/>
                    <a:gd name="T19" fmla="*/ 24 h 64"/>
                    <a:gd name="T20" fmla="*/ 48 w 56"/>
                    <a:gd name="T21" fmla="*/ 32 h 64"/>
                    <a:gd name="T22" fmla="*/ 56 w 56"/>
                    <a:gd name="T23" fmla="*/ 32 h 64"/>
                    <a:gd name="T24" fmla="*/ 32 w 56"/>
                    <a:gd name="T25"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4">
                      <a:moveTo>
                        <a:pt x="32" y="48"/>
                      </a:moveTo>
                      <a:lnTo>
                        <a:pt x="24" y="64"/>
                      </a:lnTo>
                      <a:lnTo>
                        <a:pt x="0" y="56"/>
                      </a:lnTo>
                      <a:lnTo>
                        <a:pt x="0" y="48"/>
                      </a:lnTo>
                      <a:lnTo>
                        <a:pt x="16" y="24"/>
                      </a:lnTo>
                      <a:lnTo>
                        <a:pt x="24" y="24"/>
                      </a:lnTo>
                      <a:lnTo>
                        <a:pt x="16" y="8"/>
                      </a:lnTo>
                      <a:lnTo>
                        <a:pt x="24" y="0"/>
                      </a:lnTo>
                      <a:lnTo>
                        <a:pt x="48" y="0"/>
                      </a:lnTo>
                      <a:lnTo>
                        <a:pt x="40" y="24"/>
                      </a:lnTo>
                      <a:lnTo>
                        <a:pt x="48" y="32"/>
                      </a:lnTo>
                      <a:lnTo>
                        <a:pt x="56" y="32"/>
                      </a:lnTo>
                      <a:lnTo>
                        <a:pt x="32"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5" name="Freeform 268">
                  <a:extLst>
                    <a:ext uri="{FF2B5EF4-FFF2-40B4-BE49-F238E27FC236}">
                      <a16:creationId xmlns:a16="http://schemas.microsoft.com/office/drawing/2014/main" id="{EBD6EB96-95A1-4D03-8446-2B11A1C58350}"/>
                    </a:ext>
                  </a:extLst>
                </p:cNvPr>
                <p:cNvSpPr>
                  <a:spLocks/>
                </p:cNvSpPr>
                <p:nvPr/>
              </p:nvSpPr>
              <p:spPr bwMode="auto">
                <a:xfrm>
                  <a:off x="1274" y="2349"/>
                  <a:ext cx="40" cy="32"/>
                </a:xfrm>
                <a:custGeom>
                  <a:avLst/>
                  <a:gdLst>
                    <a:gd name="T0" fmla="*/ 32 w 32"/>
                    <a:gd name="T1" fmla="*/ 16 h 24"/>
                    <a:gd name="T2" fmla="*/ 8 w 32"/>
                    <a:gd name="T3" fmla="*/ 0 h 24"/>
                    <a:gd name="T4" fmla="*/ 0 w 32"/>
                    <a:gd name="T5" fmla="*/ 16 h 24"/>
                    <a:gd name="T6" fmla="*/ 8 w 32"/>
                    <a:gd name="T7" fmla="*/ 16 h 24"/>
                    <a:gd name="T8" fmla="*/ 32 w 32"/>
                    <a:gd name="T9" fmla="*/ 24 h 24"/>
                    <a:gd name="T10" fmla="*/ 32 w 32"/>
                    <a:gd name="T11" fmla="*/ 16 h 24"/>
                  </a:gdLst>
                  <a:ahLst/>
                  <a:cxnLst>
                    <a:cxn ang="0">
                      <a:pos x="T0" y="T1"/>
                    </a:cxn>
                    <a:cxn ang="0">
                      <a:pos x="T2" y="T3"/>
                    </a:cxn>
                    <a:cxn ang="0">
                      <a:pos x="T4" y="T5"/>
                    </a:cxn>
                    <a:cxn ang="0">
                      <a:pos x="T6" y="T7"/>
                    </a:cxn>
                    <a:cxn ang="0">
                      <a:pos x="T8" y="T9"/>
                    </a:cxn>
                    <a:cxn ang="0">
                      <a:pos x="T10" y="T11"/>
                    </a:cxn>
                  </a:cxnLst>
                  <a:rect l="0" t="0" r="r" b="b"/>
                  <a:pathLst>
                    <a:path w="32" h="24">
                      <a:moveTo>
                        <a:pt x="32" y="16"/>
                      </a:moveTo>
                      <a:lnTo>
                        <a:pt x="8" y="0"/>
                      </a:lnTo>
                      <a:lnTo>
                        <a:pt x="0" y="16"/>
                      </a:lnTo>
                      <a:lnTo>
                        <a:pt x="8" y="16"/>
                      </a:lnTo>
                      <a:lnTo>
                        <a:pt x="32" y="24"/>
                      </a:lnTo>
                      <a:lnTo>
                        <a:pt x="32"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6" name="Freeform 269">
                  <a:extLst>
                    <a:ext uri="{FF2B5EF4-FFF2-40B4-BE49-F238E27FC236}">
                      <a16:creationId xmlns:a16="http://schemas.microsoft.com/office/drawing/2014/main" id="{279D8E55-DD40-49DE-A962-C4253C2EF438}"/>
                    </a:ext>
                  </a:extLst>
                </p:cNvPr>
                <p:cNvSpPr>
                  <a:spLocks/>
                </p:cNvSpPr>
                <p:nvPr/>
              </p:nvSpPr>
              <p:spPr bwMode="auto">
                <a:xfrm>
                  <a:off x="1434" y="2456"/>
                  <a:ext cx="10" cy="10"/>
                </a:xfrm>
                <a:custGeom>
                  <a:avLst/>
                  <a:gdLst>
                    <a:gd name="T0" fmla="*/ 0 w 8"/>
                    <a:gd name="T1" fmla="*/ 0 h 8"/>
                    <a:gd name="T2" fmla="*/ 8 w 8"/>
                    <a:gd name="T3" fmla="*/ 0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8" y="0"/>
                      </a:lnTo>
                      <a:lnTo>
                        <a:pt x="8"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7" name="Freeform 270">
                  <a:extLst>
                    <a:ext uri="{FF2B5EF4-FFF2-40B4-BE49-F238E27FC236}">
                      <a16:creationId xmlns:a16="http://schemas.microsoft.com/office/drawing/2014/main" id="{9670056B-F021-4A46-A048-0B5B688757C8}"/>
                    </a:ext>
                  </a:extLst>
                </p:cNvPr>
                <p:cNvSpPr>
                  <a:spLocks/>
                </p:cNvSpPr>
                <p:nvPr/>
              </p:nvSpPr>
              <p:spPr bwMode="auto">
                <a:xfrm>
                  <a:off x="1434" y="2456"/>
                  <a:ext cx="10" cy="10"/>
                </a:xfrm>
                <a:custGeom>
                  <a:avLst/>
                  <a:gdLst>
                    <a:gd name="T0" fmla="*/ 0 w 8"/>
                    <a:gd name="T1" fmla="*/ 0 h 8"/>
                    <a:gd name="T2" fmla="*/ 8 w 8"/>
                    <a:gd name="T3" fmla="*/ 0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8" y="0"/>
                      </a:lnTo>
                      <a:lnTo>
                        <a:pt x="8"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8" name="Freeform 271">
                  <a:extLst>
                    <a:ext uri="{FF2B5EF4-FFF2-40B4-BE49-F238E27FC236}">
                      <a16:creationId xmlns:a16="http://schemas.microsoft.com/office/drawing/2014/main" id="{26BDFB94-BBDB-49A5-BF08-71E197501E91}"/>
                    </a:ext>
                  </a:extLst>
                </p:cNvPr>
                <p:cNvSpPr>
                  <a:spLocks/>
                </p:cNvSpPr>
                <p:nvPr/>
              </p:nvSpPr>
              <p:spPr bwMode="auto">
                <a:xfrm>
                  <a:off x="1444" y="2456"/>
                  <a:ext cx="41" cy="42"/>
                </a:xfrm>
                <a:custGeom>
                  <a:avLst/>
                  <a:gdLst>
                    <a:gd name="T0" fmla="*/ 32 w 32"/>
                    <a:gd name="T1" fmla="*/ 16 h 32"/>
                    <a:gd name="T2" fmla="*/ 16 w 32"/>
                    <a:gd name="T3" fmla="*/ 0 h 32"/>
                    <a:gd name="T4" fmla="*/ 8 w 32"/>
                    <a:gd name="T5" fmla="*/ 0 h 32"/>
                    <a:gd name="T6" fmla="*/ 0 w 32"/>
                    <a:gd name="T7" fmla="*/ 0 h 32"/>
                    <a:gd name="T8" fmla="*/ 0 w 32"/>
                    <a:gd name="T9" fmla="*/ 8 h 32"/>
                    <a:gd name="T10" fmla="*/ 16 w 32"/>
                    <a:gd name="T11" fmla="*/ 16 h 32"/>
                    <a:gd name="T12" fmla="*/ 16 w 32"/>
                    <a:gd name="T13" fmla="*/ 24 h 32"/>
                    <a:gd name="T14" fmla="*/ 24 w 32"/>
                    <a:gd name="T15" fmla="*/ 32 h 32"/>
                    <a:gd name="T16" fmla="*/ 32 w 32"/>
                    <a:gd name="T17" fmla="*/ 24 h 32"/>
                    <a:gd name="T18" fmla="*/ 32 w 32"/>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2" y="16"/>
                      </a:moveTo>
                      <a:lnTo>
                        <a:pt x="16" y="0"/>
                      </a:lnTo>
                      <a:lnTo>
                        <a:pt x="8" y="0"/>
                      </a:lnTo>
                      <a:lnTo>
                        <a:pt x="0" y="0"/>
                      </a:lnTo>
                      <a:lnTo>
                        <a:pt x="0" y="8"/>
                      </a:lnTo>
                      <a:lnTo>
                        <a:pt x="16" y="16"/>
                      </a:lnTo>
                      <a:lnTo>
                        <a:pt x="16" y="24"/>
                      </a:lnTo>
                      <a:lnTo>
                        <a:pt x="24" y="32"/>
                      </a:lnTo>
                      <a:lnTo>
                        <a:pt x="32" y="24"/>
                      </a:lnTo>
                      <a:lnTo>
                        <a:pt x="32"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9" name="Freeform 272">
                  <a:extLst>
                    <a:ext uri="{FF2B5EF4-FFF2-40B4-BE49-F238E27FC236}">
                      <a16:creationId xmlns:a16="http://schemas.microsoft.com/office/drawing/2014/main" id="{FDAFCA5A-F703-4ADD-A5EB-1B262ADADE71}"/>
                    </a:ext>
                  </a:extLst>
                </p:cNvPr>
                <p:cNvSpPr>
                  <a:spLocks/>
                </p:cNvSpPr>
                <p:nvPr/>
              </p:nvSpPr>
              <p:spPr bwMode="auto">
                <a:xfrm>
                  <a:off x="1385" y="2456"/>
                  <a:ext cx="59" cy="42"/>
                </a:xfrm>
                <a:custGeom>
                  <a:avLst/>
                  <a:gdLst>
                    <a:gd name="T0" fmla="*/ 8 w 48"/>
                    <a:gd name="T1" fmla="*/ 0 h 32"/>
                    <a:gd name="T2" fmla="*/ 16 w 48"/>
                    <a:gd name="T3" fmla="*/ 8 h 32"/>
                    <a:gd name="T4" fmla="*/ 24 w 48"/>
                    <a:gd name="T5" fmla="*/ 8 h 32"/>
                    <a:gd name="T6" fmla="*/ 40 w 48"/>
                    <a:gd name="T7" fmla="*/ 0 h 32"/>
                    <a:gd name="T8" fmla="*/ 48 w 48"/>
                    <a:gd name="T9" fmla="*/ 8 h 32"/>
                    <a:gd name="T10" fmla="*/ 32 w 48"/>
                    <a:gd name="T11" fmla="*/ 16 h 32"/>
                    <a:gd name="T12" fmla="*/ 40 w 48"/>
                    <a:gd name="T13" fmla="*/ 32 h 32"/>
                    <a:gd name="T14" fmla="*/ 32 w 48"/>
                    <a:gd name="T15" fmla="*/ 32 h 32"/>
                    <a:gd name="T16" fmla="*/ 24 w 48"/>
                    <a:gd name="T17" fmla="*/ 24 h 32"/>
                    <a:gd name="T18" fmla="*/ 0 w 48"/>
                    <a:gd name="T19" fmla="*/ 16 h 32"/>
                    <a:gd name="T20" fmla="*/ 8 w 48"/>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8" y="0"/>
                      </a:moveTo>
                      <a:lnTo>
                        <a:pt x="16" y="8"/>
                      </a:lnTo>
                      <a:lnTo>
                        <a:pt x="24" y="8"/>
                      </a:lnTo>
                      <a:lnTo>
                        <a:pt x="40" y="0"/>
                      </a:lnTo>
                      <a:lnTo>
                        <a:pt x="48" y="8"/>
                      </a:lnTo>
                      <a:lnTo>
                        <a:pt x="32" y="16"/>
                      </a:lnTo>
                      <a:lnTo>
                        <a:pt x="40" y="32"/>
                      </a:lnTo>
                      <a:lnTo>
                        <a:pt x="32" y="32"/>
                      </a:lnTo>
                      <a:lnTo>
                        <a:pt x="24" y="24"/>
                      </a:lnTo>
                      <a:lnTo>
                        <a:pt x="0" y="16"/>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0" name="Freeform 273">
                  <a:extLst>
                    <a:ext uri="{FF2B5EF4-FFF2-40B4-BE49-F238E27FC236}">
                      <a16:creationId xmlns:a16="http://schemas.microsoft.com/office/drawing/2014/main" id="{7ED7B00A-58C9-414F-9F89-1A10ECB12FCF}"/>
                    </a:ext>
                  </a:extLst>
                </p:cNvPr>
                <p:cNvSpPr>
                  <a:spLocks/>
                </p:cNvSpPr>
                <p:nvPr/>
              </p:nvSpPr>
              <p:spPr bwMode="auto">
                <a:xfrm>
                  <a:off x="1344" y="2424"/>
                  <a:ext cx="50" cy="53"/>
                </a:xfrm>
                <a:custGeom>
                  <a:avLst/>
                  <a:gdLst>
                    <a:gd name="T0" fmla="*/ 40 w 40"/>
                    <a:gd name="T1" fmla="*/ 24 h 40"/>
                    <a:gd name="T2" fmla="*/ 32 w 40"/>
                    <a:gd name="T3" fmla="*/ 16 h 40"/>
                    <a:gd name="T4" fmla="*/ 24 w 40"/>
                    <a:gd name="T5" fmla="*/ 0 h 40"/>
                    <a:gd name="T6" fmla="*/ 0 w 40"/>
                    <a:gd name="T7" fmla="*/ 0 h 40"/>
                    <a:gd name="T8" fmla="*/ 0 w 40"/>
                    <a:gd name="T9" fmla="*/ 16 h 40"/>
                    <a:gd name="T10" fmla="*/ 8 w 40"/>
                    <a:gd name="T11" fmla="*/ 24 h 40"/>
                    <a:gd name="T12" fmla="*/ 8 w 40"/>
                    <a:gd name="T13" fmla="*/ 16 h 40"/>
                    <a:gd name="T14" fmla="*/ 24 w 40"/>
                    <a:gd name="T15" fmla="*/ 32 h 40"/>
                    <a:gd name="T16" fmla="*/ 24 w 40"/>
                    <a:gd name="T17" fmla="*/ 40 h 40"/>
                    <a:gd name="T18" fmla="*/ 32 w 40"/>
                    <a:gd name="T19" fmla="*/ 40 h 40"/>
                    <a:gd name="T20" fmla="*/ 40 w 40"/>
                    <a:gd name="T21"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0">
                      <a:moveTo>
                        <a:pt x="40" y="24"/>
                      </a:moveTo>
                      <a:lnTo>
                        <a:pt x="32" y="16"/>
                      </a:lnTo>
                      <a:lnTo>
                        <a:pt x="24" y="0"/>
                      </a:lnTo>
                      <a:lnTo>
                        <a:pt x="0" y="0"/>
                      </a:lnTo>
                      <a:lnTo>
                        <a:pt x="0" y="16"/>
                      </a:lnTo>
                      <a:lnTo>
                        <a:pt x="8" y="24"/>
                      </a:lnTo>
                      <a:lnTo>
                        <a:pt x="8" y="16"/>
                      </a:lnTo>
                      <a:lnTo>
                        <a:pt x="24" y="32"/>
                      </a:lnTo>
                      <a:lnTo>
                        <a:pt x="24" y="40"/>
                      </a:lnTo>
                      <a:lnTo>
                        <a:pt x="32" y="40"/>
                      </a:lnTo>
                      <a:lnTo>
                        <a:pt x="4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1" name="Freeform 274">
                  <a:extLst>
                    <a:ext uri="{FF2B5EF4-FFF2-40B4-BE49-F238E27FC236}">
                      <a16:creationId xmlns:a16="http://schemas.microsoft.com/office/drawing/2014/main" id="{DE18C7C6-87B1-46A8-B6B2-7A46515C0569}"/>
                    </a:ext>
                  </a:extLst>
                </p:cNvPr>
                <p:cNvSpPr>
                  <a:spLocks/>
                </p:cNvSpPr>
                <p:nvPr/>
              </p:nvSpPr>
              <p:spPr bwMode="auto">
                <a:xfrm>
                  <a:off x="1324" y="2339"/>
                  <a:ext cx="70" cy="85"/>
                </a:xfrm>
                <a:custGeom>
                  <a:avLst/>
                  <a:gdLst>
                    <a:gd name="T0" fmla="*/ 40 w 56"/>
                    <a:gd name="T1" fmla="*/ 64 h 64"/>
                    <a:gd name="T2" fmla="*/ 56 w 56"/>
                    <a:gd name="T3" fmla="*/ 16 h 64"/>
                    <a:gd name="T4" fmla="*/ 56 w 56"/>
                    <a:gd name="T5" fmla="*/ 0 h 64"/>
                    <a:gd name="T6" fmla="*/ 32 w 56"/>
                    <a:gd name="T7" fmla="*/ 8 h 64"/>
                    <a:gd name="T8" fmla="*/ 0 w 56"/>
                    <a:gd name="T9" fmla="*/ 32 h 64"/>
                    <a:gd name="T10" fmla="*/ 0 w 56"/>
                    <a:gd name="T11" fmla="*/ 40 h 64"/>
                    <a:gd name="T12" fmla="*/ 16 w 56"/>
                    <a:gd name="T13" fmla="*/ 64 h 64"/>
                    <a:gd name="T14" fmla="*/ 40 w 56"/>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64">
                      <a:moveTo>
                        <a:pt x="40" y="64"/>
                      </a:moveTo>
                      <a:lnTo>
                        <a:pt x="56" y="16"/>
                      </a:lnTo>
                      <a:lnTo>
                        <a:pt x="56" y="0"/>
                      </a:lnTo>
                      <a:lnTo>
                        <a:pt x="32" y="8"/>
                      </a:lnTo>
                      <a:lnTo>
                        <a:pt x="0" y="32"/>
                      </a:lnTo>
                      <a:lnTo>
                        <a:pt x="0" y="40"/>
                      </a:lnTo>
                      <a:lnTo>
                        <a:pt x="16" y="64"/>
                      </a:lnTo>
                      <a:lnTo>
                        <a:pt x="40"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2" name="Freeform 275">
                  <a:extLst>
                    <a:ext uri="{FF2B5EF4-FFF2-40B4-BE49-F238E27FC236}">
                      <a16:creationId xmlns:a16="http://schemas.microsoft.com/office/drawing/2014/main" id="{00C8405F-D998-4AA1-BC08-2D47F69E8F94}"/>
                    </a:ext>
                  </a:extLst>
                </p:cNvPr>
                <p:cNvSpPr>
                  <a:spLocks/>
                </p:cNvSpPr>
                <p:nvPr/>
              </p:nvSpPr>
              <p:spPr bwMode="auto">
                <a:xfrm>
                  <a:off x="1284" y="2328"/>
                  <a:ext cx="110" cy="53"/>
                </a:xfrm>
                <a:custGeom>
                  <a:avLst/>
                  <a:gdLst>
                    <a:gd name="T0" fmla="*/ 24 w 88"/>
                    <a:gd name="T1" fmla="*/ 0 h 40"/>
                    <a:gd name="T2" fmla="*/ 64 w 88"/>
                    <a:gd name="T3" fmla="*/ 0 h 40"/>
                    <a:gd name="T4" fmla="*/ 88 w 88"/>
                    <a:gd name="T5" fmla="*/ 8 h 40"/>
                    <a:gd name="T6" fmla="*/ 64 w 88"/>
                    <a:gd name="T7" fmla="*/ 16 h 40"/>
                    <a:gd name="T8" fmla="*/ 32 w 88"/>
                    <a:gd name="T9" fmla="*/ 40 h 40"/>
                    <a:gd name="T10" fmla="*/ 24 w 88"/>
                    <a:gd name="T11" fmla="*/ 32 h 40"/>
                    <a:gd name="T12" fmla="*/ 0 w 88"/>
                    <a:gd name="T13" fmla="*/ 16 h 40"/>
                    <a:gd name="T14" fmla="*/ 24 w 8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40">
                      <a:moveTo>
                        <a:pt x="24" y="0"/>
                      </a:moveTo>
                      <a:lnTo>
                        <a:pt x="64" y="0"/>
                      </a:lnTo>
                      <a:lnTo>
                        <a:pt x="88" y="8"/>
                      </a:lnTo>
                      <a:lnTo>
                        <a:pt x="64" y="16"/>
                      </a:lnTo>
                      <a:lnTo>
                        <a:pt x="32" y="40"/>
                      </a:lnTo>
                      <a:lnTo>
                        <a:pt x="24" y="32"/>
                      </a:lnTo>
                      <a:lnTo>
                        <a:pt x="0" y="16"/>
                      </a:lnTo>
                      <a:lnTo>
                        <a:pt x="24"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3" name="Freeform 276">
                  <a:extLst>
                    <a:ext uri="{FF2B5EF4-FFF2-40B4-BE49-F238E27FC236}">
                      <a16:creationId xmlns:a16="http://schemas.microsoft.com/office/drawing/2014/main" id="{C31DF77E-4781-4B51-8CDB-DCDA46378BB7}"/>
                    </a:ext>
                  </a:extLst>
                </p:cNvPr>
                <p:cNvSpPr>
                  <a:spLocks/>
                </p:cNvSpPr>
                <p:nvPr/>
              </p:nvSpPr>
              <p:spPr bwMode="auto">
                <a:xfrm>
                  <a:off x="1585" y="2243"/>
                  <a:ext cx="60" cy="52"/>
                </a:xfrm>
                <a:custGeom>
                  <a:avLst/>
                  <a:gdLst>
                    <a:gd name="T0" fmla="*/ 8 w 48"/>
                    <a:gd name="T1" fmla="*/ 0 h 40"/>
                    <a:gd name="T2" fmla="*/ 32 w 48"/>
                    <a:gd name="T3" fmla="*/ 8 h 40"/>
                    <a:gd name="T4" fmla="*/ 40 w 48"/>
                    <a:gd name="T5" fmla="*/ 8 h 40"/>
                    <a:gd name="T6" fmla="*/ 32 w 48"/>
                    <a:gd name="T7" fmla="*/ 16 h 40"/>
                    <a:gd name="T8" fmla="*/ 48 w 48"/>
                    <a:gd name="T9" fmla="*/ 16 h 40"/>
                    <a:gd name="T10" fmla="*/ 48 w 48"/>
                    <a:gd name="T11" fmla="*/ 24 h 40"/>
                    <a:gd name="T12" fmla="*/ 48 w 48"/>
                    <a:gd name="T13" fmla="*/ 32 h 40"/>
                    <a:gd name="T14" fmla="*/ 40 w 48"/>
                    <a:gd name="T15" fmla="*/ 24 h 40"/>
                    <a:gd name="T16" fmla="*/ 16 w 48"/>
                    <a:gd name="T17" fmla="*/ 24 h 40"/>
                    <a:gd name="T18" fmla="*/ 24 w 48"/>
                    <a:gd name="T19" fmla="*/ 24 h 40"/>
                    <a:gd name="T20" fmla="*/ 16 w 48"/>
                    <a:gd name="T21" fmla="*/ 24 h 40"/>
                    <a:gd name="T22" fmla="*/ 8 w 48"/>
                    <a:gd name="T23" fmla="*/ 40 h 40"/>
                    <a:gd name="T24" fmla="*/ 0 w 48"/>
                    <a:gd name="T25" fmla="*/ 32 h 40"/>
                    <a:gd name="T26" fmla="*/ 8 w 48"/>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0">
                      <a:moveTo>
                        <a:pt x="8" y="0"/>
                      </a:moveTo>
                      <a:lnTo>
                        <a:pt x="32" y="8"/>
                      </a:lnTo>
                      <a:lnTo>
                        <a:pt x="40" y="8"/>
                      </a:lnTo>
                      <a:lnTo>
                        <a:pt x="32" y="16"/>
                      </a:lnTo>
                      <a:lnTo>
                        <a:pt x="48" y="16"/>
                      </a:lnTo>
                      <a:lnTo>
                        <a:pt x="48" y="24"/>
                      </a:lnTo>
                      <a:lnTo>
                        <a:pt x="48" y="32"/>
                      </a:lnTo>
                      <a:lnTo>
                        <a:pt x="40" y="24"/>
                      </a:lnTo>
                      <a:lnTo>
                        <a:pt x="16" y="24"/>
                      </a:lnTo>
                      <a:lnTo>
                        <a:pt x="24" y="24"/>
                      </a:lnTo>
                      <a:lnTo>
                        <a:pt x="16" y="24"/>
                      </a:lnTo>
                      <a:lnTo>
                        <a:pt x="8" y="40"/>
                      </a:lnTo>
                      <a:lnTo>
                        <a:pt x="0" y="32"/>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4" name="Freeform 277">
                  <a:extLst>
                    <a:ext uri="{FF2B5EF4-FFF2-40B4-BE49-F238E27FC236}">
                      <a16:creationId xmlns:a16="http://schemas.microsoft.com/office/drawing/2014/main" id="{A0AD561A-D8F2-4659-9522-9125C32574CB}"/>
                    </a:ext>
                  </a:extLst>
                </p:cNvPr>
                <p:cNvSpPr>
                  <a:spLocks/>
                </p:cNvSpPr>
                <p:nvPr/>
              </p:nvSpPr>
              <p:spPr bwMode="auto">
                <a:xfrm>
                  <a:off x="1544" y="2243"/>
                  <a:ext cx="51" cy="42"/>
                </a:xfrm>
                <a:custGeom>
                  <a:avLst/>
                  <a:gdLst>
                    <a:gd name="T0" fmla="*/ 40 w 40"/>
                    <a:gd name="T1" fmla="*/ 0 h 32"/>
                    <a:gd name="T2" fmla="*/ 24 w 40"/>
                    <a:gd name="T3" fmla="*/ 0 h 32"/>
                    <a:gd name="T4" fmla="*/ 16 w 40"/>
                    <a:gd name="T5" fmla="*/ 8 h 32"/>
                    <a:gd name="T6" fmla="*/ 24 w 40"/>
                    <a:gd name="T7" fmla="*/ 8 h 32"/>
                    <a:gd name="T8" fmla="*/ 32 w 40"/>
                    <a:gd name="T9" fmla="*/ 24 h 32"/>
                    <a:gd name="T10" fmla="*/ 16 w 40"/>
                    <a:gd name="T11" fmla="*/ 24 h 32"/>
                    <a:gd name="T12" fmla="*/ 8 w 40"/>
                    <a:gd name="T13" fmla="*/ 24 h 32"/>
                    <a:gd name="T14" fmla="*/ 0 w 40"/>
                    <a:gd name="T15" fmla="*/ 24 h 32"/>
                    <a:gd name="T16" fmla="*/ 8 w 40"/>
                    <a:gd name="T17" fmla="*/ 32 h 32"/>
                    <a:gd name="T18" fmla="*/ 32 w 40"/>
                    <a:gd name="T19" fmla="*/ 32 h 32"/>
                    <a:gd name="T20" fmla="*/ 40 w 40"/>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2">
                      <a:moveTo>
                        <a:pt x="40" y="0"/>
                      </a:moveTo>
                      <a:lnTo>
                        <a:pt x="24" y="0"/>
                      </a:lnTo>
                      <a:lnTo>
                        <a:pt x="16" y="8"/>
                      </a:lnTo>
                      <a:lnTo>
                        <a:pt x="24" y="8"/>
                      </a:lnTo>
                      <a:lnTo>
                        <a:pt x="32" y="24"/>
                      </a:lnTo>
                      <a:lnTo>
                        <a:pt x="16" y="24"/>
                      </a:lnTo>
                      <a:lnTo>
                        <a:pt x="8" y="24"/>
                      </a:lnTo>
                      <a:lnTo>
                        <a:pt x="0" y="24"/>
                      </a:lnTo>
                      <a:lnTo>
                        <a:pt x="8" y="32"/>
                      </a:lnTo>
                      <a:lnTo>
                        <a:pt x="32" y="32"/>
                      </a:lnTo>
                      <a:lnTo>
                        <a:pt x="4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5" name="Freeform 278">
                  <a:extLst>
                    <a:ext uri="{FF2B5EF4-FFF2-40B4-BE49-F238E27FC236}">
                      <a16:creationId xmlns:a16="http://schemas.microsoft.com/office/drawing/2014/main" id="{4770BC0E-FAE8-44DE-9B11-34F2AF2B4047}"/>
                    </a:ext>
                  </a:extLst>
                </p:cNvPr>
                <p:cNvSpPr>
                  <a:spLocks/>
                </p:cNvSpPr>
                <p:nvPr/>
              </p:nvSpPr>
              <p:spPr bwMode="auto">
                <a:xfrm>
                  <a:off x="1856" y="3254"/>
                  <a:ext cx="79" cy="96"/>
                </a:xfrm>
                <a:custGeom>
                  <a:avLst/>
                  <a:gdLst>
                    <a:gd name="T0" fmla="*/ 0 w 64"/>
                    <a:gd name="T1" fmla="*/ 56 h 72"/>
                    <a:gd name="T2" fmla="*/ 0 w 64"/>
                    <a:gd name="T3" fmla="*/ 0 h 72"/>
                    <a:gd name="T4" fmla="*/ 8 w 64"/>
                    <a:gd name="T5" fmla="*/ 0 h 72"/>
                    <a:gd name="T6" fmla="*/ 24 w 64"/>
                    <a:gd name="T7" fmla="*/ 16 h 72"/>
                    <a:gd name="T8" fmla="*/ 24 w 64"/>
                    <a:gd name="T9" fmla="*/ 8 h 72"/>
                    <a:gd name="T10" fmla="*/ 56 w 64"/>
                    <a:gd name="T11" fmla="*/ 24 h 72"/>
                    <a:gd name="T12" fmla="*/ 64 w 64"/>
                    <a:gd name="T13" fmla="*/ 40 h 72"/>
                    <a:gd name="T14" fmla="*/ 64 w 64"/>
                    <a:gd name="T15" fmla="*/ 56 h 72"/>
                    <a:gd name="T16" fmla="*/ 56 w 64"/>
                    <a:gd name="T17" fmla="*/ 64 h 72"/>
                    <a:gd name="T18" fmla="*/ 32 w 64"/>
                    <a:gd name="T19" fmla="*/ 72 h 72"/>
                    <a:gd name="T20" fmla="*/ 0 w 64"/>
                    <a:gd name="T2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72">
                      <a:moveTo>
                        <a:pt x="0" y="56"/>
                      </a:moveTo>
                      <a:lnTo>
                        <a:pt x="0" y="0"/>
                      </a:lnTo>
                      <a:lnTo>
                        <a:pt x="8" y="0"/>
                      </a:lnTo>
                      <a:lnTo>
                        <a:pt x="24" y="16"/>
                      </a:lnTo>
                      <a:lnTo>
                        <a:pt x="24" y="8"/>
                      </a:lnTo>
                      <a:lnTo>
                        <a:pt x="56" y="24"/>
                      </a:lnTo>
                      <a:lnTo>
                        <a:pt x="64" y="40"/>
                      </a:lnTo>
                      <a:lnTo>
                        <a:pt x="64" y="56"/>
                      </a:lnTo>
                      <a:lnTo>
                        <a:pt x="56" y="64"/>
                      </a:lnTo>
                      <a:lnTo>
                        <a:pt x="32" y="72"/>
                      </a:lnTo>
                      <a:lnTo>
                        <a:pt x="0" y="5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6" name="Freeform 279">
                  <a:extLst>
                    <a:ext uri="{FF2B5EF4-FFF2-40B4-BE49-F238E27FC236}">
                      <a16:creationId xmlns:a16="http://schemas.microsoft.com/office/drawing/2014/main" id="{E065B964-E922-40B9-88A4-00BFDADDC0AD}"/>
                    </a:ext>
                  </a:extLst>
                </p:cNvPr>
                <p:cNvSpPr>
                  <a:spLocks/>
                </p:cNvSpPr>
                <p:nvPr/>
              </p:nvSpPr>
              <p:spPr bwMode="auto">
                <a:xfrm>
                  <a:off x="1544" y="2541"/>
                  <a:ext cx="641" cy="788"/>
                </a:xfrm>
                <a:custGeom>
                  <a:avLst/>
                  <a:gdLst>
                    <a:gd name="T0" fmla="*/ 272 w 512"/>
                    <a:gd name="T1" fmla="*/ 48 h 592"/>
                    <a:gd name="T2" fmla="*/ 232 w 512"/>
                    <a:gd name="T3" fmla="*/ 40 h 592"/>
                    <a:gd name="T4" fmla="*/ 224 w 512"/>
                    <a:gd name="T5" fmla="*/ 48 h 592"/>
                    <a:gd name="T6" fmla="*/ 192 w 512"/>
                    <a:gd name="T7" fmla="*/ 56 h 592"/>
                    <a:gd name="T8" fmla="*/ 176 w 512"/>
                    <a:gd name="T9" fmla="*/ 40 h 592"/>
                    <a:gd name="T10" fmla="*/ 176 w 512"/>
                    <a:gd name="T11" fmla="*/ 0 h 592"/>
                    <a:gd name="T12" fmla="*/ 168 w 512"/>
                    <a:gd name="T13" fmla="*/ 8 h 592"/>
                    <a:gd name="T14" fmla="*/ 112 w 512"/>
                    <a:gd name="T15" fmla="*/ 16 h 592"/>
                    <a:gd name="T16" fmla="*/ 120 w 512"/>
                    <a:gd name="T17" fmla="*/ 40 h 592"/>
                    <a:gd name="T18" fmla="*/ 104 w 512"/>
                    <a:gd name="T19" fmla="*/ 64 h 592"/>
                    <a:gd name="T20" fmla="*/ 88 w 512"/>
                    <a:gd name="T21" fmla="*/ 56 h 592"/>
                    <a:gd name="T22" fmla="*/ 48 w 512"/>
                    <a:gd name="T23" fmla="*/ 56 h 592"/>
                    <a:gd name="T24" fmla="*/ 56 w 512"/>
                    <a:gd name="T25" fmla="*/ 72 h 592"/>
                    <a:gd name="T26" fmla="*/ 48 w 512"/>
                    <a:gd name="T27" fmla="*/ 96 h 592"/>
                    <a:gd name="T28" fmla="*/ 16 w 512"/>
                    <a:gd name="T29" fmla="*/ 152 h 592"/>
                    <a:gd name="T30" fmla="*/ 0 w 512"/>
                    <a:gd name="T31" fmla="*/ 192 h 592"/>
                    <a:gd name="T32" fmla="*/ 24 w 512"/>
                    <a:gd name="T33" fmla="*/ 232 h 592"/>
                    <a:gd name="T34" fmla="*/ 40 w 512"/>
                    <a:gd name="T35" fmla="*/ 240 h 592"/>
                    <a:gd name="T36" fmla="*/ 72 w 512"/>
                    <a:gd name="T37" fmla="*/ 248 h 592"/>
                    <a:gd name="T38" fmla="*/ 112 w 512"/>
                    <a:gd name="T39" fmla="*/ 224 h 592"/>
                    <a:gd name="T40" fmla="*/ 120 w 512"/>
                    <a:gd name="T41" fmla="*/ 264 h 592"/>
                    <a:gd name="T42" fmla="*/ 184 w 512"/>
                    <a:gd name="T43" fmla="*/ 304 h 592"/>
                    <a:gd name="T44" fmla="*/ 184 w 512"/>
                    <a:gd name="T45" fmla="*/ 320 h 592"/>
                    <a:gd name="T46" fmla="*/ 208 w 512"/>
                    <a:gd name="T47" fmla="*/ 336 h 592"/>
                    <a:gd name="T48" fmla="*/ 216 w 512"/>
                    <a:gd name="T49" fmla="*/ 384 h 592"/>
                    <a:gd name="T50" fmla="*/ 248 w 512"/>
                    <a:gd name="T51" fmla="*/ 416 h 592"/>
                    <a:gd name="T52" fmla="*/ 256 w 512"/>
                    <a:gd name="T53" fmla="*/ 440 h 592"/>
                    <a:gd name="T54" fmla="*/ 272 w 512"/>
                    <a:gd name="T55" fmla="*/ 464 h 592"/>
                    <a:gd name="T56" fmla="*/ 288 w 512"/>
                    <a:gd name="T57" fmla="*/ 488 h 592"/>
                    <a:gd name="T58" fmla="*/ 248 w 512"/>
                    <a:gd name="T59" fmla="*/ 536 h 592"/>
                    <a:gd name="T60" fmla="*/ 272 w 512"/>
                    <a:gd name="T61" fmla="*/ 552 h 592"/>
                    <a:gd name="T62" fmla="*/ 304 w 512"/>
                    <a:gd name="T63" fmla="*/ 560 h 592"/>
                    <a:gd name="T64" fmla="*/ 312 w 512"/>
                    <a:gd name="T65" fmla="*/ 592 h 592"/>
                    <a:gd name="T66" fmla="*/ 336 w 512"/>
                    <a:gd name="T67" fmla="*/ 552 h 592"/>
                    <a:gd name="T68" fmla="*/ 360 w 512"/>
                    <a:gd name="T69" fmla="*/ 512 h 592"/>
                    <a:gd name="T70" fmla="*/ 376 w 512"/>
                    <a:gd name="T71" fmla="*/ 448 h 592"/>
                    <a:gd name="T72" fmla="*/ 392 w 512"/>
                    <a:gd name="T73" fmla="*/ 440 h 592"/>
                    <a:gd name="T74" fmla="*/ 400 w 512"/>
                    <a:gd name="T75" fmla="*/ 432 h 592"/>
                    <a:gd name="T76" fmla="*/ 432 w 512"/>
                    <a:gd name="T77" fmla="*/ 424 h 592"/>
                    <a:gd name="T78" fmla="*/ 448 w 512"/>
                    <a:gd name="T79" fmla="*/ 408 h 592"/>
                    <a:gd name="T80" fmla="*/ 464 w 512"/>
                    <a:gd name="T81" fmla="*/ 376 h 592"/>
                    <a:gd name="T82" fmla="*/ 464 w 512"/>
                    <a:gd name="T83" fmla="*/ 344 h 592"/>
                    <a:gd name="T84" fmla="*/ 504 w 512"/>
                    <a:gd name="T85" fmla="*/ 224 h 592"/>
                    <a:gd name="T86" fmla="*/ 512 w 512"/>
                    <a:gd name="T87" fmla="*/ 184 h 592"/>
                    <a:gd name="T88" fmla="*/ 488 w 512"/>
                    <a:gd name="T89" fmla="*/ 152 h 592"/>
                    <a:gd name="T90" fmla="*/ 424 w 512"/>
                    <a:gd name="T91" fmla="*/ 128 h 592"/>
                    <a:gd name="T92" fmla="*/ 384 w 512"/>
                    <a:gd name="T93" fmla="*/ 120 h 592"/>
                    <a:gd name="T94" fmla="*/ 384 w 512"/>
                    <a:gd name="T95" fmla="*/ 104 h 592"/>
                    <a:gd name="T96" fmla="*/ 368 w 512"/>
                    <a:gd name="T97" fmla="*/ 96 h 592"/>
                    <a:gd name="T98" fmla="*/ 336 w 512"/>
                    <a:gd name="T99" fmla="*/ 88 h 592"/>
                    <a:gd name="T100" fmla="*/ 336 w 512"/>
                    <a:gd name="T101" fmla="*/ 80 h 592"/>
                    <a:gd name="T102" fmla="*/ 304 w 512"/>
                    <a:gd name="T103" fmla="*/ 88 h 592"/>
                    <a:gd name="T104" fmla="*/ 296 w 512"/>
                    <a:gd name="T105" fmla="*/ 96 h 592"/>
                    <a:gd name="T106" fmla="*/ 312 w 512"/>
                    <a:gd name="T107" fmla="*/ 64 h 592"/>
                    <a:gd name="T108" fmla="*/ 304 w 512"/>
                    <a:gd name="T109" fmla="*/ 48 h 592"/>
                    <a:gd name="T110" fmla="*/ 288 w 512"/>
                    <a:gd name="T111" fmla="*/ 1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2" h="592">
                      <a:moveTo>
                        <a:pt x="288" y="16"/>
                      </a:moveTo>
                      <a:lnTo>
                        <a:pt x="272" y="48"/>
                      </a:lnTo>
                      <a:lnTo>
                        <a:pt x="256" y="48"/>
                      </a:lnTo>
                      <a:lnTo>
                        <a:pt x="232" y="40"/>
                      </a:lnTo>
                      <a:lnTo>
                        <a:pt x="232" y="48"/>
                      </a:lnTo>
                      <a:lnTo>
                        <a:pt x="224" y="48"/>
                      </a:lnTo>
                      <a:lnTo>
                        <a:pt x="216" y="48"/>
                      </a:lnTo>
                      <a:lnTo>
                        <a:pt x="192" y="56"/>
                      </a:lnTo>
                      <a:lnTo>
                        <a:pt x="184" y="56"/>
                      </a:lnTo>
                      <a:lnTo>
                        <a:pt x="176" y="40"/>
                      </a:lnTo>
                      <a:lnTo>
                        <a:pt x="184" y="16"/>
                      </a:lnTo>
                      <a:lnTo>
                        <a:pt x="176" y="0"/>
                      </a:lnTo>
                      <a:lnTo>
                        <a:pt x="168" y="0"/>
                      </a:lnTo>
                      <a:lnTo>
                        <a:pt x="168" y="8"/>
                      </a:lnTo>
                      <a:lnTo>
                        <a:pt x="136" y="24"/>
                      </a:lnTo>
                      <a:lnTo>
                        <a:pt x="112" y="16"/>
                      </a:lnTo>
                      <a:lnTo>
                        <a:pt x="120" y="24"/>
                      </a:lnTo>
                      <a:lnTo>
                        <a:pt x="120" y="40"/>
                      </a:lnTo>
                      <a:lnTo>
                        <a:pt x="128" y="48"/>
                      </a:lnTo>
                      <a:lnTo>
                        <a:pt x="104" y="64"/>
                      </a:lnTo>
                      <a:lnTo>
                        <a:pt x="88" y="64"/>
                      </a:lnTo>
                      <a:lnTo>
                        <a:pt x="88" y="56"/>
                      </a:lnTo>
                      <a:lnTo>
                        <a:pt x="80" y="48"/>
                      </a:lnTo>
                      <a:lnTo>
                        <a:pt x="48" y="56"/>
                      </a:lnTo>
                      <a:lnTo>
                        <a:pt x="48" y="64"/>
                      </a:lnTo>
                      <a:lnTo>
                        <a:pt x="56" y="72"/>
                      </a:lnTo>
                      <a:lnTo>
                        <a:pt x="40" y="72"/>
                      </a:lnTo>
                      <a:lnTo>
                        <a:pt x="48" y="96"/>
                      </a:lnTo>
                      <a:lnTo>
                        <a:pt x="48" y="144"/>
                      </a:lnTo>
                      <a:lnTo>
                        <a:pt x="16" y="152"/>
                      </a:lnTo>
                      <a:lnTo>
                        <a:pt x="8" y="168"/>
                      </a:lnTo>
                      <a:lnTo>
                        <a:pt x="0" y="192"/>
                      </a:lnTo>
                      <a:lnTo>
                        <a:pt x="8" y="216"/>
                      </a:lnTo>
                      <a:lnTo>
                        <a:pt x="24" y="232"/>
                      </a:lnTo>
                      <a:lnTo>
                        <a:pt x="40" y="224"/>
                      </a:lnTo>
                      <a:lnTo>
                        <a:pt x="40" y="240"/>
                      </a:lnTo>
                      <a:lnTo>
                        <a:pt x="56" y="240"/>
                      </a:lnTo>
                      <a:lnTo>
                        <a:pt x="72" y="248"/>
                      </a:lnTo>
                      <a:lnTo>
                        <a:pt x="88" y="224"/>
                      </a:lnTo>
                      <a:lnTo>
                        <a:pt x="112" y="224"/>
                      </a:lnTo>
                      <a:lnTo>
                        <a:pt x="112" y="248"/>
                      </a:lnTo>
                      <a:lnTo>
                        <a:pt x="120" y="264"/>
                      </a:lnTo>
                      <a:lnTo>
                        <a:pt x="176" y="288"/>
                      </a:lnTo>
                      <a:lnTo>
                        <a:pt x="184" y="304"/>
                      </a:lnTo>
                      <a:lnTo>
                        <a:pt x="184" y="312"/>
                      </a:lnTo>
                      <a:lnTo>
                        <a:pt x="184" y="320"/>
                      </a:lnTo>
                      <a:lnTo>
                        <a:pt x="208" y="328"/>
                      </a:lnTo>
                      <a:lnTo>
                        <a:pt x="208" y="336"/>
                      </a:lnTo>
                      <a:lnTo>
                        <a:pt x="224" y="352"/>
                      </a:lnTo>
                      <a:lnTo>
                        <a:pt x="216" y="384"/>
                      </a:lnTo>
                      <a:lnTo>
                        <a:pt x="224" y="408"/>
                      </a:lnTo>
                      <a:lnTo>
                        <a:pt x="248" y="416"/>
                      </a:lnTo>
                      <a:lnTo>
                        <a:pt x="256" y="416"/>
                      </a:lnTo>
                      <a:lnTo>
                        <a:pt x="256" y="440"/>
                      </a:lnTo>
                      <a:lnTo>
                        <a:pt x="272" y="440"/>
                      </a:lnTo>
                      <a:lnTo>
                        <a:pt x="272" y="464"/>
                      </a:lnTo>
                      <a:lnTo>
                        <a:pt x="280" y="464"/>
                      </a:lnTo>
                      <a:lnTo>
                        <a:pt x="288" y="488"/>
                      </a:lnTo>
                      <a:lnTo>
                        <a:pt x="280" y="496"/>
                      </a:lnTo>
                      <a:lnTo>
                        <a:pt x="248" y="536"/>
                      </a:lnTo>
                      <a:lnTo>
                        <a:pt x="256" y="536"/>
                      </a:lnTo>
                      <a:lnTo>
                        <a:pt x="272" y="552"/>
                      </a:lnTo>
                      <a:lnTo>
                        <a:pt x="272" y="544"/>
                      </a:lnTo>
                      <a:lnTo>
                        <a:pt x="304" y="560"/>
                      </a:lnTo>
                      <a:lnTo>
                        <a:pt x="312" y="576"/>
                      </a:lnTo>
                      <a:lnTo>
                        <a:pt x="312" y="592"/>
                      </a:lnTo>
                      <a:lnTo>
                        <a:pt x="320" y="568"/>
                      </a:lnTo>
                      <a:lnTo>
                        <a:pt x="336" y="552"/>
                      </a:lnTo>
                      <a:lnTo>
                        <a:pt x="344" y="528"/>
                      </a:lnTo>
                      <a:lnTo>
                        <a:pt x="360" y="512"/>
                      </a:lnTo>
                      <a:lnTo>
                        <a:pt x="352" y="472"/>
                      </a:lnTo>
                      <a:lnTo>
                        <a:pt x="376" y="448"/>
                      </a:lnTo>
                      <a:lnTo>
                        <a:pt x="384" y="440"/>
                      </a:lnTo>
                      <a:lnTo>
                        <a:pt x="392" y="440"/>
                      </a:lnTo>
                      <a:lnTo>
                        <a:pt x="392" y="432"/>
                      </a:lnTo>
                      <a:lnTo>
                        <a:pt x="400" y="432"/>
                      </a:lnTo>
                      <a:lnTo>
                        <a:pt x="400" y="424"/>
                      </a:lnTo>
                      <a:lnTo>
                        <a:pt x="432" y="424"/>
                      </a:lnTo>
                      <a:lnTo>
                        <a:pt x="432" y="416"/>
                      </a:lnTo>
                      <a:lnTo>
                        <a:pt x="448" y="408"/>
                      </a:lnTo>
                      <a:lnTo>
                        <a:pt x="448" y="400"/>
                      </a:lnTo>
                      <a:lnTo>
                        <a:pt x="464" y="376"/>
                      </a:lnTo>
                      <a:lnTo>
                        <a:pt x="464" y="352"/>
                      </a:lnTo>
                      <a:lnTo>
                        <a:pt x="464" y="344"/>
                      </a:lnTo>
                      <a:lnTo>
                        <a:pt x="464" y="280"/>
                      </a:lnTo>
                      <a:lnTo>
                        <a:pt x="504" y="224"/>
                      </a:lnTo>
                      <a:lnTo>
                        <a:pt x="512" y="200"/>
                      </a:lnTo>
                      <a:lnTo>
                        <a:pt x="512" y="184"/>
                      </a:lnTo>
                      <a:lnTo>
                        <a:pt x="504" y="160"/>
                      </a:lnTo>
                      <a:lnTo>
                        <a:pt x="488" y="152"/>
                      </a:lnTo>
                      <a:lnTo>
                        <a:pt x="448" y="120"/>
                      </a:lnTo>
                      <a:lnTo>
                        <a:pt x="424" y="128"/>
                      </a:lnTo>
                      <a:lnTo>
                        <a:pt x="400" y="112"/>
                      </a:lnTo>
                      <a:lnTo>
                        <a:pt x="384" y="120"/>
                      </a:lnTo>
                      <a:lnTo>
                        <a:pt x="384" y="112"/>
                      </a:lnTo>
                      <a:lnTo>
                        <a:pt x="384" y="104"/>
                      </a:lnTo>
                      <a:lnTo>
                        <a:pt x="376" y="104"/>
                      </a:lnTo>
                      <a:lnTo>
                        <a:pt x="368" y="96"/>
                      </a:lnTo>
                      <a:lnTo>
                        <a:pt x="344" y="88"/>
                      </a:lnTo>
                      <a:lnTo>
                        <a:pt x="336" y="88"/>
                      </a:lnTo>
                      <a:lnTo>
                        <a:pt x="328" y="104"/>
                      </a:lnTo>
                      <a:lnTo>
                        <a:pt x="336" y="80"/>
                      </a:lnTo>
                      <a:lnTo>
                        <a:pt x="328" y="80"/>
                      </a:lnTo>
                      <a:lnTo>
                        <a:pt x="304" y="88"/>
                      </a:lnTo>
                      <a:lnTo>
                        <a:pt x="304" y="104"/>
                      </a:lnTo>
                      <a:lnTo>
                        <a:pt x="296" y="96"/>
                      </a:lnTo>
                      <a:lnTo>
                        <a:pt x="296" y="80"/>
                      </a:lnTo>
                      <a:lnTo>
                        <a:pt x="312" y="64"/>
                      </a:lnTo>
                      <a:lnTo>
                        <a:pt x="312" y="56"/>
                      </a:lnTo>
                      <a:lnTo>
                        <a:pt x="304" y="48"/>
                      </a:lnTo>
                      <a:lnTo>
                        <a:pt x="296" y="24"/>
                      </a:lnTo>
                      <a:lnTo>
                        <a:pt x="28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7" name="Freeform 280">
                  <a:extLst>
                    <a:ext uri="{FF2B5EF4-FFF2-40B4-BE49-F238E27FC236}">
                      <a16:creationId xmlns:a16="http://schemas.microsoft.com/office/drawing/2014/main" id="{8E2F791D-C844-4671-AAAA-A3C57C648078}"/>
                    </a:ext>
                  </a:extLst>
                </p:cNvPr>
                <p:cNvSpPr>
                  <a:spLocks/>
                </p:cNvSpPr>
                <p:nvPr/>
              </p:nvSpPr>
              <p:spPr bwMode="auto">
                <a:xfrm>
                  <a:off x="1815" y="3701"/>
                  <a:ext cx="70" cy="52"/>
                </a:xfrm>
                <a:custGeom>
                  <a:avLst/>
                  <a:gdLst>
                    <a:gd name="T0" fmla="*/ 0 w 56"/>
                    <a:gd name="T1" fmla="*/ 0 h 40"/>
                    <a:gd name="T2" fmla="*/ 16 w 56"/>
                    <a:gd name="T3" fmla="*/ 16 h 40"/>
                    <a:gd name="T4" fmla="*/ 56 w 56"/>
                    <a:gd name="T5" fmla="*/ 32 h 40"/>
                    <a:gd name="T6" fmla="*/ 32 w 56"/>
                    <a:gd name="T7" fmla="*/ 40 h 40"/>
                    <a:gd name="T8" fmla="*/ 24 w 56"/>
                    <a:gd name="T9" fmla="*/ 40 h 40"/>
                    <a:gd name="T10" fmla="*/ 0 w 56"/>
                    <a:gd name="T11" fmla="*/ 0 h 40"/>
                  </a:gdLst>
                  <a:ahLst/>
                  <a:cxnLst>
                    <a:cxn ang="0">
                      <a:pos x="T0" y="T1"/>
                    </a:cxn>
                    <a:cxn ang="0">
                      <a:pos x="T2" y="T3"/>
                    </a:cxn>
                    <a:cxn ang="0">
                      <a:pos x="T4" y="T5"/>
                    </a:cxn>
                    <a:cxn ang="0">
                      <a:pos x="T6" y="T7"/>
                    </a:cxn>
                    <a:cxn ang="0">
                      <a:pos x="T8" y="T9"/>
                    </a:cxn>
                    <a:cxn ang="0">
                      <a:pos x="T10" y="T11"/>
                    </a:cxn>
                  </a:cxnLst>
                  <a:rect l="0" t="0" r="r" b="b"/>
                  <a:pathLst>
                    <a:path w="56" h="40">
                      <a:moveTo>
                        <a:pt x="0" y="0"/>
                      </a:moveTo>
                      <a:lnTo>
                        <a:pt x="16" y="16"/>
                      </a:lnTo>
                      <a:lnTo>
                        <a:pt x="56" y="32"/>
                      </a:lnTo>
                      <a:lnTo>
                        <a:pt x="32" y="40"/>
                      </a:lnTo>
                      <a:lnTo>
                        <a:pt x="24" y="4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8" name="Freeform 281">
                  <a:extLst>
                    <a:ext uri="{FF2B5EF4-FFF2-40B4-BE49-F238E27FC236}">
                      <a16:creationId xmlns:a16="http://schemas.microsoft.com/office/drawing/2014/main" id="{1C74F869-170A-41ED-AB5C-51AE0D90897C}"/>
                    </a:ext>
                  </a:extLst>
                </p:cNvPr>
                <p:cNvSpPr>
                  <a:spLocks/>
                </p:cNvSpPr>
                <p:nvPr/>
              </p:nvSpPr>
              <p:spPr bwMode="auto">
                <a:xfrm>
                  <a:off x="1755" y="3701"/>
                  <a:ext cx="91" cy="52"/>
                </a:xfrm>
                <a:custGeom>
                  <a:avLst/>
                  <a:gdLst>
                    <a:gd name="T0" fmla="*/ 48 w 72"/>
                    <a:gd name="T1" fmla="*/ 0 h 40"/>
                    <a:gd name="T2" fmla="*/ 32 w 72"/>
                    <a:gd name="T3" fmla="*/ 0 h 40"/>
                    <a:gd name="T4" fmla="*/ 40 w 72"/>
                    <a:gd name="T5" fmla="*/ 8 h 40"/>
                    <a:gd name="T6" fmla="*/ 48 w 72"/>
                    <a:gd name="T7" fmla="*/ 8 h 40"/>
                    <a:gd name="T8" fmla="*/ 40 w 72"/>
                    <a:gd name="T9" fmla="*/ 16 h 40"/>
                    <a:gd name="T10" fmla="*/ 40 w 72"/>
                    <a:gd name="T11" fmla="*/ 24 h 40"/>
                    <a:gd name="T12" fmla="*/ 0 w 72"/>
                    <a:gd name="T13" fmla="*/ 8 h 40"/>
                    <a:gd name="T14" fmla="*/ 0 w 72"/>
                    <a:gd name="T15" fmla="*/ 16 h 40"/>
                    <a:gd name="T16" fmla="*/ 8 w 72"/>
                    <a:gd name="T17" fmla="*/ 24 h 40"/>
                    <a:gd name="T18" fmla="*/ 16 w 72"/>
                    <a:gd name="T19" fmla="*/ 24 h 40"/>
                    <a:gd name="T20" fmla="*/ 40 w 72"/>
                    <a:gd name="T21" fmla="*/ 32 h 40"/>
                    <a:gd name="T22" fmla="*/ 56 w 72"/>
                    <a:gd name="T23" fmla="*/ 32 h 40"/>
                    <a:gd name="T24" fmla="*/ 56 w 72"/>
                    <a:gd name="T25" fmla="*/ 40 h 40"/>
                    <a:gd name="T26" fmla="*/ 72 w 72"/>
                    <a:gd name="T27" fmla="*/ 40 h 40"/>
                    <a:gd name="T28" fmla="*/ 48 w 72"/>
                    <a:gd name="T2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40">
                      <a:moveTo>
                        <a:pt x="48" y="0"/>
                      </a:moveTo>
                      <a:lnTo>
                        <a:pt x="32" y="0"/>
                      </a:lnTo>
                      <a:lnTo>
                        <a:pt x="40" y="8"/>
                      </a:lnTo>
                      <a:lnTo>
                        <a:pt x="48" y="8"/>
                      </a:lnTo>
                      <a:lnTo>
                        <a:pt x="40" y="16"/>
                      </a:lnTo>
                      <a:lnTo>
                        <a:pt x="40" y="24"/>
                      </a:lnTo>
                      <a:lnTo>
                        <a:pt x="0" y="8"/>
                      </a:lnTo>
                      <a:lnTo>
                        <a:pt x="0" y="16"/>
                      </a:lnTo>
                      <a:lnTo>
                        <a:pt x="8" y="24"/>
                      </a:lnTo>
                      <a:lnTo>
                        <a:pt x="16" y="24"/>
                      </a:lnTo>
                      <a:lnTo>
                        <a:pt x="40" y="32"/>
                      </a:lnTo>
                      <a:lnTo>
                        <a:pt x="56" y="32"/>
                      </a:lnTo>
                      <a:lnTo>
                        <a:pt x="56" y="40"/>
                      </a:lnTo>
                      <a:lnTo>
                        <a:pt x="72" y="40"/>
                      </a:lnTo>
                      <a:lnTo>
                        <a:pt x="4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49" name="Freeform 282">
                  <a:extLst>
                    <a:ext uri="{FF2B5EF4-FFF2-40B4-BE49-F238E27FC236}">
                      <a16:creationId xmlns:a16="http://schemas.microsoft.com/office/drawing/2014/main" id="{AA32F7D1-46CD-4FFD-9949-274FEF7CAA2D}"/>
                    </a:ext>
                  </a:extLst>
                </p:cNvPr>
                <p:cNvSpPr>
                  <a:spLocks/>
                </p:cNvSpPr>
                <p:nvPr/>
              </p:nvSpPr>
              <p:spPr bwMode="auto">
                <a:xfrm>
                  <a:off x="1414" y="2648"/>
                  <a:ext cx="221" cy="361"/>
                </a:xfrm>
                <a:custGeom>
                  <a:avLst/>
                  <a:gdLst>
                    <a:gd name="T0" fmla="*/ 8 w 176"/>
                    <a:gd name="T1" fmla="*/ 48 h 272"/>
                    <a:gd name="T2" fmla="*/ 0 w 176"/>
                    <a:gd name="T3" fmla="*/ 64 h 272"/>
                    <a:gd name="T4" fmla="*/ 8 w 176"/>
                    <a:gd name="T5" fmla="*/ 88 h 272"/>
                    <a:gd name="T6" fmla="*/ 0 w 176"/>
                    <a:gd name="T7" fmla="*/ 88 h 272"/>
                    <a:gd name="T8" fmla="*/ 16 w 176"/>
                    <a:gd name="T9" fmla="*/ 104 h 272"/>
                    <a:gd name="T10" fmla="*/ 32 w 176"/>
                    <a:gd name="T11" fmla="*/ 128 h 272"/>
                    <a:gd name="T12" fmla="*/ 80 w 176"/>
                    <a:gd name="T13" fmla="*/ 224 h 272"/>
                    <a:gd name="T14" fmla="*/ 152 w 176"/>
                    <a:gd name="T15" fmla="*/ 272 h 272"/>
                    <a:gd name="T16" fmla="*/ 168 w 176"/>
                    <a:gd name="T17" fmla="*/ 264 h 272"/>
                    <a:gd name="T18" fmla="*/ 176 w 176"/>
                    <a:gd name="T19" fmla="*/ 248 h 272"/>
                    <a:gd name="T20" fmla="*/ 168 w 176"/>
                    <a:gd name="T21" fmla="*/ 240 h 272"/>
                    <a:gd name="T22" fmla="*/ 168 w 176"/>
                    <a:gd name="T23" fmla="*/ 184 h 272"/>
                    <a:gd name="T24" fmla="*/ 160 w 176"/>
                    <a:gd name="T25" fmla="*/ 160 h 272"/>
                    <a:gd name="T26" fmla="*/ 144 w 176"/>
                    <a:gd name="T27" fmla="*/ 160 h 272"/>
                    <a:gd name="T28" fmla="*/ 144 w 176"/>
                    <a:gd name="T29" fmla="*/ 144 h 272"/>
                    <a:gd name="T30" fmla="*/ 128 w 176"/>
                    <a:gd name="T31" fmla="*/ 152 h 272"/>
                    <a:gd name="T32" fmla="*/ 112 w 176"/>
                    <a:gd name="T33" fmla="*/ 136 h 272"/>
                    <a:gd name="T34" fmla="*/ 104 w 176"/>
                    <a:gd name="T35" fmla="*/ 112 h 272"/>
                    <a:gd name="T36" fmla="*/ 112 w 176"/>
                    <a:gd name="T37" fmla="*/ 88 h 272"/>
                    <a:gd name="T38" fmla="*/ 120 w 176"/>
                    <a:gd name="T39" fmla="*/ 72 h 272"/>
                    <a:gd name="T40" fmla="*/ 152 w 176"/>
                    <a:gd name="T41" fmla="*/ 64 h 272"/>
                    <a:gd name="T42" fmla="*/ 144 w 176"/>
                    <a:gd name="T43" fmla="*/ 56 h 272"/>
                    <a:gd name="T44" fmla="*/ 144 w 176"/>
                    <a:gd name="T45" fmla="*/ 40 h 272"/>
                    <a:gd name="T46" fmla="*/ 136 w 176"/>
                    <a:gd name="T47" fmla="*/ 32 h 272"/>
                    <a:gd name="T48" fmla="*/ 104 w 176"/>
                    <a:gd name="T49" fmla="*/ 40 h 272"/>
                    <a:gd name="T50" fmla="*/ 96 w 176"/>
                    <a:gd name="T51" fmla="*/ 16 h 272"/>
                    <a:gd name="T52" fmla="*/ 80 w 176"/>
                    <a:gd name="T53" fmla="*/ 0 h 272"/>
                    <a:gd name="T54" fmla="*/ 72 w 176"/>
                    <a:gd name="T55" fmla="*/ 0 h 272"/>
                    <a:gd name="T56" fmla="*/ 80 w 176"/>
                    <a:gd name="T57" fmla="*/ 16 h 272"/>
                    <a:gd name="T58" fmla="*/ 72 w 176"/>
                    <a:gd name="T59" fmla="*/ 24 h 272"/>
                    <a:gd name="T60" fmla="*/ 64 w 176"/>
                    <a:gd name="T61" fmla="*/ 40 h 272"/>
                    <a:gd name="T62" fmla="*/ 40 w 176"/>
                    <a:gd name="T63" fmla="*/ 48 h 272"/>
                    <a:gd name="T64" fmla="*/ 24 w 176"/>
                    <a:gd name="T65" fmla="*/ 72 h 272"/>
                    <a:gd name="T66" fmla="*/ 8 w 176"/>
                    <a:gd name="T67" fmla="*/ 64 h 272"/>
                    <a:gd name="T68" fmla="*/ 8 w 176"/>
                    <a:gd name="T69" fmla="*/ 4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272">
                      <a:moveTo>
                        <a:pt x="8" y="48"/>
                      </a:moveTo>
                      <a:lnTo>
                        <a:pt x="0" y="64"/>
                      </a:lnTo>
                      <a:lnTo>
                        <a:pt x="8" y="88"/>
                      </a:lnTo>
                      <a:lnTo>
                        <a:pt x="0" y="88"/>
                      </a:lnTo>
                      <a:lnTo>
                        <a:pt x="16" y="104"/>
                      </a:lnTo>
                      <a:lnTo>
                        <a:pt x="32" y="128"/>
                      </a:lnTo>
                      <a:lnTo>
                        <a:pt x="80" y="224"/>
                      </a:lnTo>
                      <a:lnTo>
                        <a:pt x="152" y="272"/>
                      </a:lnTo>
                      <a:lnTo>
                        <a:pt x="168" y="264"/>
                      </a:lnTo>
                      <a:lnTo>
                        <a:pt x="176" y="248"/>
                      </a:lnTo>
                      <a:lnTo>
                        <a:pt x="168" y="240"/>
                      </a:lnTo>
                      <a:lnTo>
                        <a:pt x="168" y="184"/>
                      </a:lnTo>
                      <a:lnTo>
                        <a:pt x="160" y="160"/>
                      </a:lnTo>
                      <a:lnTo>
                        <a:pt x="144" y="160"/>
                      </a:lnTo>
                      <a:lnTo>
                        <a:pt x="144" y="144"/>
                      </a:lnTo>
                      <a:lnTo>
                        <a:pt x="128" y="152"/>
                      </a:lnTo>
                      <a:lnTo>
                        <a:pt x="112" y="136"/>
                      </a:lnTo>
                      <a:lnTo>
                        <a:pt x="104" y="112"/>
                      </a:lnTo>
                      <a:lnTo>
                        <a:pt x="112" y="88"/>
                      </a:lnTo>
                      <a:lnTo>
                        <a:pt x="120" y="72"/>
                      </a:lnTo>
                      <a:lnTo>
                        <a:pt x="152" y="64"/>
                      </a:lnTo>
                      <a:lnTo>
                        <a:pt x="144" y="56"/>
                      </a:lnTo>
                      <a:lnTo>
                        <a:pt x="144" y="40"/>
                      </a:lnTo>
                      <a:lnTo>
                        <a:pt x="136" y="32"/>
                      </a:lnTo>
                      <a:lnTo>
                        <a:pt x="104" y="40"/>
                      </a:lnTo>
                      <a:lnTo>
                        <a:pt x="96" y="16"/>
                      </a:lnTo>
                      <a:lnTo>
                        <a:pt x="80" y="0"/>
                      </a:lnTo>
                      <a:lnTo>
                        <a:pt x="72" y="0"/>
                      </a:lnTo>
                      <a:lnTo>
                        <a:pt x="80" y="16"/>
                      </a:lnTo>
                      <a:lnTo>
                        <a:pt x="72" y="24"/>
                      </a:lnTo>
                      <a:lnTo>
                        <a:pt x="64" y="40"/>
                      </a:lnTo>
                      <a:lnTo>
                        <a:pt x="40" y="48"/>
                      </a:lnTo>
                      <a:lnTo>
                        <a:pt x="24" y="72"/>
                      </a:lnTo>
                      <a:lnTo>
                        <a:pt x="8" y="64"/>
                      </a:lnTo>
                      <a:lnTo>
                        <a:pt x="8"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0" name="Freeform 283">
                  <a:extLst>
                    <a:ext uri="{FF2B5EF4-FFF2-40B4-BE49-F238E27FC236}">
                      <a16:creationId xmlns:a16="http://schemas.microsoft.com/office/drawing/2014/main" id="{CB78761A-49B7-47D6-8599-6D0CF0B66161}"/>
                    </a:ext>
                  </a:extLst>
                </p:cNvPr>
                <p:cNvSpPr>
                  <a:spLocks/>
                </p:cNvSpPr>
                <p:nvPr/>
              </p:nvSpPr>
              <p:spPr bwMode="auto">
                <a:xfrm>
                  <a:off x="1414" y="2615"/>
                  <a:ext cx="101" cy="129"/>
                </a:xfrm>
                <a:custGeom>
                  <a:avLst/>
                  <a:gdLst>
                    <a:gd name="T0" fmla="*/ 8 w 80"/>
                    <a:gd name="T1" fmla="*/ 72 h 96"/>
                    <a:gd name="T2" fmla="*/ 8 w 80"/>
                    <a:gd name="T3" fmla="*/ 88 h 96"/>
                    <a:gd name="T4" fmla="*/ 24 w 80"/>
                    <a:gd name="T5" fmla="*/ 96 h 96"/>
                    <a:gd name="T6" fmla="*/ 40 w 80"/>
                    <a:gd name="T7" fmla="*/ 72 h 96"/>
                    <a:gd name="T8" fmla="*/ 64 w 80"/>
                    <a:gd name="T9" fmla="*/ 64 h 96"/>
                    <a:gd name="T10" fmla="*/ 72 w 80"/>
                    <a:gd name="T11" fmla="*/ 48 h 96"/>
                    <a:gd name="T12" fmla="*/ 80 w 80"/>
                    <a:gd name="T13" fmla="*/ 40 h 96"/>
                    <a:gd name="T14" fmla="*/ 72 w 80"/>
                    <a:gd name="T15" fmla="*/ 24 h 96"/>
                    <a:gd name="T16" fmla="*/ 80 w 80"/>
                    <a:gd name="T17" fmla="*/ 24 h 96"/>
                    <a:gd name="T18" fmla="*/ 72 w 80"/>
                    <a:gd name="T19" fmla="*/ 16 h 96"/>
                    <a:gd name="T20" fmla="*/ 48 w 80"/>
                    <a:gd name="T21" fmla="*/ 24 h 96"/>
                    <a:gd name="T22" fmla="*/ 32 w 80"/>
                    <a:gd name="T23" fmla="*/ 0 h 96"/>
                    <a:gd name="T24" fmla="*/ 16 w 80"/>
                    <a:gd name="T25" fmla="*/ 16 h 96"/>
                    <a:gd name="T26" fmla="*/ 16 w 80"/>
                    <a:gd name="T27" fmla="*/ 24 h 96"/>
                    <a:gd name="T28" fmla="*/ 8 w 80"/>
                    <a:gd name="T29" fmla="*/ 24 h 96"/>
                    <a:gd name="T30" fmla="*/ 8 w 80"/>
                    <a:gd name="T31" fmla="*/ 32 h 96"/>
                    <a:gd name="T32" fmla="*/ 0 w 80"/>
                    <a:gd name="T33" fmla="*/ 40 h 96"/>
                    <a:gd name="T34" fmla="*/ 0 w 80"/>
                    <a:gd name="T35" fmla="*/ 56 h 96"/>
                    <a:gd name="T36" fmla="*/ 16 w 80"/>
                    <a:gd name="T37" fmla="*/ 72 h 96"/>
                    <a:gd name="T38" fmla="*/ 16 w 80"/>
                    <a:gd name="T39" fmla="*/ 64 h 96"/>
                    <a:gd name="T40" fmla="*/ 16 w 80"/>
                    <a:gd name="T41" fmla="*/ 72 h 96"/>
                    <a:gd name="T42" fmla="*/ 8 w 80"/>
                    <a:gd name="T43"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96">
                      <a:moveTo>
                        <a:pt x="8" y="72"/>
                      </a:moveTo>
                      <a:lnTo>
                        <a:pt x="8" y="88"/>
                      </a:lnTo>
                      <a:lnTo>
                        <a:pt x="24" y="96"/>
                      </a:lnTo>
                      <a:lnTo>
                        <a:pt x="40" y="72"/>
                      </a:lnTo>
                      <a:lnTo>
                        <a:pt x="64" y="64"/>
                      </a:lnTo>
                      <a:lnTo>
                        <a:pt x="72" y="48"/>
                      </a:lnTo>
                      <a:lnTo>
                        <a:pt x="80" y="40"/>
                      </a:lnTo>
                      <a:lnTo>
                        <a:pt x="72" y="24"/>
                      </a:lnTo>
                      <a:lnTo>
                        <a:pt x="80" y="24"/>
                      </a:lnTo>
                      <a:lnTo>
                        <a:pt x="72" y="16"/>
                      </a:lnTo>
                      <a:lnTo>
                        <a:pt x="48" y="24"/>
                      </a:lnTo>
                      <a:lnTo>
                        <a:pt x="32" y="0"/>
                      </a:lnTo>
                      <a:lnTo>
                        <a:pt x="16" y="16"/>
                      </a:lnTo>
                      <a:lnTo>
                        <a:pt x="16" y="24"/>
                      </a:lnTo>
                      <a:lnTo>
                        <a:pt x="8" y="24"/>
                      </a:lnTo>
                      <a:lnTo>
                        <a:pt x="8" y="32"/>
                      </a:lnTo>
                      <a:lnTo>
                        <a:pt x="0" y="40"/>
                      </a:lnTo>
                      <a:lnTo>
                        <a:pt x="0" y="56"/>
                      </a:lnTo>
                      <a:lnTo>
                        <a:pt x="16" y="72"/>
                      </a:lnTo>
                      <a:lnTo>
                        <a:pt x="16" y="64"/>
                      </a:lnTo>
                      <a:lnTo>
                        <a:pt x="16" y="72"/>
                      </a:lnTo>
                      <a:lnTo>
                        <a:pt x="8" y="7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1" name="Freeform 284">
                  <a:extLst>
                    <a:ext uri="{FF2B5EF4-FFF2-40B4-BE49-F238E27FC236}">
                      <a16:creationId xmlns:a16="http://schemas.microsoft.com/office/drawing/2014/main" id="{59EF5C99-2E11-43E8-9789-A393A59F5C90}"/>
                    </a:ext>
                  </a:extLst>
                </p:cNvPr>
                <p:cNvSpPr>
                  <a:spLocks/>
                </p:cNvSpPr>
                <p:nvPr/>
              </p:nvSpPr>
              <p:spPr bwMode="auto">
                <a:xfrm>
                  <a:off x="1444" y="2391"/>
                  <a:ext cx="211" cy="342"/>
                </a:xfrm>
                <a:custGeom>
                  <a:avLst/>
                  <a:gdLst>
                    <a:gd name="T0" fmla="*/ 8 w 168"/>
                    <a:gd name="T1" fmla="*/ 168 h 256"/>
                    <a:gd name="T2" fmla="*/ 0 w 168"/>
                    <a:gd name="T3" fmla="*/ 168 h 256"/>
                    <a:gd name="T4" fmla="*/ 8 w 168"/>
                    <a:gd name="T5" fmla="*/ 168 h 256"/>
                    <a:gd name="T6" fmla="*/ 16 w 168"/>
                    <a:gd name="T7" fmla="*/ 152 h 256"/>
                    <a:gd name="T8" fmla="*/ 24 w 168"/>
                    <a:gd name="T9" fmla="*/ 152 h 256"/>
                    <a:gd name="T10" fmla="*/ 32 w 168"/>
                    <a:gd name="T11" fmla="*/ 136 h 256"/>
                    <a:gd name="T12" fmla="*/ 24 w 168"/>
                    <a:gd name="T13" fmla="*/ 128 h 256"/>
                    <a:gd name="T14" fmla="*/ 24 w 168"/>
                    <a:gd name="T15" fmla="*/ 88 h 256"/>
                    <a:gd name="T16" fmla="*/ 24 w 168"/>
                    <a:gd name="T17" fmla="*/ 80 h 256"/>
                    <a:gd name="T18" fmla="*/ 32 w 168"/>
                    <a:gd name="T19" fmla="*/ 72 h 256"/>
                    <a:gd name="T20" fmla="*/ 32 w 168"/>
                    <a:gd name="T21" fmla="*/ 64 h 256"/>
                    <a:gd name="T22" fmla="*/ 40 w 168"/>
                    <a:gd name="T23" fmla="*/ 72 h 256"/>
                    <a:gd name="T24" fmla="*/ 40 w 168"/>
                    <a:gd name="T25" fmla="*/ 64 h 256"/>
                    <a:gd name="T26" fmla="*/ 56 w 168"/>
                    <a:gd name="T27" fmla="*/ 48 h 256"/>
                    <a:gd name="T28" fmla="*/ 56 w 168"/>
                    <a:gd name="T29" fmla="*/ 24 h 256"/>
                    <a:gd name="T30" fmla="*/ 72 w 168"/>
                    <a:gd name="T31" fmla="*/ 24 h 256"/>
                    <a:gd name="T32" fmla="*/ 80 w 168"/>
                    <a:gd name="T33" fmla="*/ 24 h 256"/>
                    <a:gd name="T34" fmla="*/ 112 w 168"/>
                    <a:gd name="T35" fmla="*/ 0 h 256"/>
                    <a:gd name="T36" fmla="*/ 112 w 168"/>
                    <a:gd name="T37" fmla="*/ 8 h 256"/>
                    <a:gd name="T38" fmla="*/ 104 w 168"/>
                    <a:gd name="T39" fmla="*/ 16 h 256"/>
                    <a:gd name="T40" fmla="*/ 96 w 168"/>
                    <a:gd name="T41" fmla="*/ 24 h 256"/>
                    <a:gd name="T42" fmla="*/ 88 w 168"/>
                    <a:gd name="T43" fmla="*/ 48 h 256"/>
                    <a:gd name="T44" fmla="*/ 96 w 168"/>
                    <a:gd name="T45" fmla="*/ 72 h 256"/>
                    <a:gd name="T46" fmla="*/ 96 w 168"/>
                    <a:gd name="T47" fmla="*/ 80 h 256"/>
                    <a:gd name="T48" fmla="*/ 104 w 168"/>
                    <a:gd name="T49" fmla="*/ 80 h 256"/>
                    <a:gd name="T50" fmla="*/ 128 w 168"/>
                    <a:gd name="T51" fmla="*/ 88 h 256"/>
                    <a:gd name="T52" fmla="*/ 136 w 168"/>
                    <a:gd name="T53" fmla="*/ 96 h 256"/>
                    <a:gd name="T54" fmla="*/ 160 w 168"/>
                    <a:gd name="T55" fmla="*/ 96 h 256"/>
                    <a:gd name="T56" fmla="*/ 152 w 168"/>
                    <a:gd name="T57" fmla="*/ 120 h 256"/>
                    <a:gd name="T58" fmla="*/ 160 w 168"/>
                    <a:gd name="T59" fmla="*/ 144 h 256"/>
                    <a:gd name="T60" fmla="*/ 152 w 168"/>
                    <a:gd name="T61" fmla="*/ 144 h 256"/>
                    <a:gd name="T62" fmla="*/ 168 w 168"/>
                    <a:gd name="T63" fmla="*/ 168 h 256"/>
                    <a:gd name="T64" fmla="*/ 160 w 168"/>
                    <a:gd name="T65" fmla="*/ 160 h 256"/>
                    <a:gd name="T66" fmla="*/ 128 w 168"/>
                    <a:gd name="T67" fmla="*/ 168 h 256"/>
                    <a:gd name="T68" fmla="*/ 128 w 168"/>
                    <a:gd name="T69" fmla="*/ 176 h 256"/>
                    <a:gd name="T70" fmla="*/ 136 w 168"/>
                    <a:gd name="T71" fmla="*/ 184 h 256"/>
                    <a:gd name="T72" fmla="*/ 120 w 168"/>
                    <a:gd name="T73" fmla="*/ 184 h 256"/>
                    <a:gd name="T74" fmla="*/ 128 w 168"/>
                    <a:gd name="T75" fmla="*/ 208 h 256"/>
                    <a:gd name="T76" fmla="*/ 128 w 168"/>
                    <a:gd name="T77" fmla="*/ 256 h 256"/>
                    <a:gd name="T78" fmla="*/ 120 w 168"/>
                    <a:gd name="T79" fmla="*/ 248 h 256"/>
                    <a:gd name="T80" fmla="*/ 120 w 168"/>
                    <a:gd name="T81" fmla="*/ 232 h 256"/>
                    <a:gd name="T82" fmla="*/ 112 w 168"/>
                    <a:gd name="T83" fmla="*/ 224 h 256"/>
                    <a:gd name="T84" fmla="*/ 80 w 168"/>
                    <a:gd name="T85" fmla="*/ 232 h 256"/>
                    <a:gd name="T86" fmla="*/ 72 w 168"/>
                    <a:gd name="T87" fmla="*/ 208 h 256"/>
                    <a:gd name="T88" fmla="*/ 56 w 168"/>
                    <a:gd name="T89" fmla="*/ 192 h 256"/>
                    <a:gd name="T90" fmla="*/ 48 w 168"/>
                    <a:gd name="T91" fmla="*/ 184 h 256"/>
                    <a:gd name="T92" fmla="*/ 24 w 168"/>
                    <a:gd name="T93" fmla="*/ 192 h 256"/>
                    <a:gd name="T94" fmla="*/ 8 w 168"/>
                    <a:gd name="T95" fmla="*/ 16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256">
                      <a:moveTo>
                        <a:pt x="8" y="168"/>
                      </a:moveTo>
                      <a:lnTo>
                        <a:pt x="0" y="168"/>
                      </a:lnTo>
                      <a:lnTo>
                        <a:pt x="8" y="168"/>
                      </a:lnTo>
                      <a:lnTo>
                        <a:pt x="16" y="152"/>
                      </a:lnTo>
                      <a:lnTo>
                        <a:pt x="24" y="152"/>
                      </a:lnTo>
                      <a:lnTo>
                        <a:pt x="32" y="136"/>
                      </a:lnTo>
                      <a:lnTo>
                        <a:pt x="24" y="128"/>
                      </a:lnTo>
                      <a:lnTo>
                        <a:pt x="24" y="88"/>
                      </a:lnTo>
                      <a:lnTo>
                        <a:pt x="24" y="80"/>
                      </a:lnTo>
                      <a:lnTo>
                        <a:pt x="32" y="72"/>
                      </a:lnTo>
                      <a:lnTo>
                        <a:pt x="32" y="64"/>
                      </a:lnTo>
                      <a:lnTo>
                        <a:pt x="40" y="72"/>
                      </a:lnTo>
                      <a:lnTo>
                        <a:pt x="40" y="64"/>
                      </a:lnTo>
                      <a:lnTo>
                        <a:pt x="56" y="48"/>
                      </a:lnTo>
                      <a:lnTo>
                        <a:pt x="56" y="24"/>
                      </a:lnTo>
                      <a:lnTo>
                        <a:pt x="72" y="24"/>
                      </a:lnTo>
                      <a:lnTo>
                        <a:pt x="80" y="24"/>
                      </a:lnTo>
                      <a:lnTo>
                        <a:pt x="112" y="0"/>
                      </a:lnTo>
                      <a:lnTo>
                        <a:pt x="112" y="8"/>
                      </a:lnTo>
                      <a:lnTo>
                        <a:pt x="104" y="16"/>
                      </a:lnTo>
                      <a:lnTo>
                        <a:pt x="96" y="24"/>
                      </a:lnTo>
                      <a:lnTo>
                        <a:pt x="88" y="48"/>
                      </a:lnTo>
                      <a:lnTo>
                        <a:pt x="96" y="72"/>
                      </a:lnTo>
                      <a:lnTo>
                        <a:pt x="96" y="80"/>
                      </a:lnTo>
                      <a:lnTo>
                        <a:pt x="104" y="80"/>
                      </a:lnTo>
                      <a:lnTo>
                        <a:pt x="128" y="88"/>
                      </a:lnTo>
                      <a:lnTo>
                        <a:pt x="136" y="96"/>
                      </a:lnTo>
                      <a:lnTo>
                        <a:pt x="160" y="96"/>
                      </a:lnTo>
                      <a:lnTo>
                        <a:pt x="152" y="120"/>
                      </a:lnTo>
                      <a:lnTo>
                        <a:pt x="160" y="144"/>
                      </a:lnTo>
                      <a:lnTo>
                        <a:pt x="152" y="144"/>
                      </a:lnTo>
                      <a:lnTo>
                        <a:pt x="168" y="168"/>
                      </a:lnTo>
                      <a:lnTo>
                        <a:pt x="160" y="160"/>
                      </a:lnTo>
                      <a:lnTo>
                        <a:pt x="128" y="168"/>
                      </a:lnTo>
                      <a:lnTo>
                        <a:pt x="128" y="176"/>
                      </a:lnTo>
                      <a:lnTo>
                        <a:pt x="136" y="184"/>
                      </a:lnTo>
                      <a:lnTo>
                        <a:pt x="120" y="184"/>
                      </a:lnTo>
                      <a:lnTo>
                        <a:pt x="128" y="208"/>
                      </a:lnTo>
                      <a:lnTo>
                        <a:pt x="128" y="256"/>
                      </a:lnTo>
                      <a:lnTo>
                        <a:pt x="120" y="248"/>
                      </a:lnTo>
                      <a:lnTo>
                        <a:pt x="120" y="232"/>
                      </a:lnTo>
                      <a:lnTo>
                        <a:pt x="112" y="224"/>
                      </a:lnTo>
                      <a:lnTo>
                        <a:pt x="80" y="232"/>
                      </a:lnTo>
                      <a:lnTo>
                        <a:pt x="72" y="208"/>
                      </a:lnTo>
                      <a:lnTo>
                        <a:pt x="56" y="192"/>
                      </a:lnTo>
                      <a:lnTo>
                        <a:pt x="48" y="184"/>
                      </a:lnTo>
                      <a:lnTo>
                        <a:pt x="24" y="192"/>
                      </a:lnTo>
                      <a:lnTo>
                        <a:pt x="8" y="16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2" name="Freeform 285">
                  <a:extLst>
                    <a:ext uri="{FF2B5EF4-FFF2-40B4-BE49-F238E27FC236}">
                      <a16:creationId xmlns:a16="http://schemas.microsoft.com/office/drawing/2014/main" id="{1DD368F0-4A7A-46D0-A40E-4BEB6A179D0F}"/>
                    </a:ext>
                  </a:extLst>
                </p:cNvPr>
                <p:cNvSpPr>
                  <a:spLocks/>
                </p:cNvSpPr>
                <p:nvPr/>
              </p:nvSpPr>
              <p:spPr bwMode="auto">
                <a:xfrm>
                  <a:off x="1554" y="2402"/>
                  <a:ext cx="221" cy="225"/>
                </a:xfrm>
                <a:custGeom>
                  <a:avLst/>
                  <a:gdLst>
                    <a:gd name="T0" fmla="*/ 176 w 176"/>
                    <a:gd name="T1" fmla="*/ 56 h 168"/>
                    <a:gd name="T2" fmla="*/ 160 w 176"/>
                    <a:gd name="T3" fmla="*/ 64 h 168"/>
                    <a:gd name="T4" fmla="*/ 160 w 176"/>
                    <a:gd name="T5" fmla="*/ 72 h 168"/>
                    <a:gd name="T6" fmla="*/ 168 w 176"/>
                    <a:gd name="T7" fmla="*/ 80 h 168"/>
                    <a:gd name="T8" fmla="*/ 160 w 176"/>
                    <a:gd name="T9" fmla="*/ 80 h 168"/>
                    <a:gd name="T10" fmla="*/ 152 w 176"/>
                    <a:gd name="T11" fmla="*/ 96 h 168"/>
                    <a:gd name="T12" fmla="*/ 160 w 176"/>
                    <a:gd name="T13" fmla="*/ 104 h 168"/>
                    <a:gd name="T14" fmla="*/ 160 w 176"/>
                    <a:gd name="T15" fmla="*/ 112 h 168"/>
                    <a:gd name="T16" fmla="*/ 128 w 176"/>
                    <a:gd name="T17" fmla="*/ 128 h 168"/>
                    <a:gd name="T18" fmla="*/ 104 w 176"/>
                    <a:gd name="T19" fmla="*/ 120 h 168"/>
                    <a:gd name="T20" fmla="*/ 112 w 176"/>
                    <a:gd name="T21" fmla="*/ 128 h 168"/>
                    <a:gd name="T22" fmla="*/ 112 w 176"/>
                    <a:gd name="T23" fmla="*/ 144 h 168"/>
                    <a:gd name="T24" fmla="*/ 120 w 176"/>
                    <a:gd name="T25" fmla="*/ 152 h 168"/>
                    <a:gd name="T26" fmla="*/ 96 w 176"/>
                    <a:gd name="T27" fmla="*/ 168 h 168"/>
                    <a:gd name="T28" fmla="*/ 80 w 176"/>
                    <a:gd name="T29" fmla="*/ 168 h 168"/>
                    <a:gd name="T30" fmla="*/ 80 w 176"/>
                    <a:gd name="T31" fmla="*/ 160 h 168"/>
                    <a:gd name="T32" fmla="*/ 64 w 176"/>
                    <a:gd name="T33" fmla="*/ 136 h 168"/>
                    <a:gd name="T34" fmla="*/ 72 w 176"/>
                    <a:gd name="T35" fmla="*/ 136 h 168"/>
                    <a:gd name="T36" fmla="*/ 64 w 176"/>
                    <a:gd name="T37" fmla="*/ 112 h 168"/>
                    <a:gd name="T38" fmla="*/ 72 w 176"/>
                    <a:gd name="T39" fmla="*/ 88 h 168"/>
                    <a:gd name="T40" fmla="*/ 48 w 176"/>
                    <a:gd name="T41" fmla="*/ 88 h 168"/>
                    <a:gd name="T42" fmla="*/ 40 w 176"/>
                    <a:gd name="T43" fmla="*/ 80 h 168"/>
                    <a:gd name="T44" fmla="*/ 16 w 176"/>
                    <a:gd name="T45" fmla="*/ 72 h 168"/>
                    <a:gd name="T46" fmla="*/ 8 w 176"/>
                    <a:gd name="T47" fmla="*/ 72 h 168"/>
                    <a:gd name="T48" fmla="*/ 8 w 176"/>
                    <a:gd name="T49" fmla="*/ 64 h 168"/>
                    <a:gd name="T50" fmla="*/ 0 w 176"/>
                    <a:gd name="T51" fmla="*/ 40 h 168"/>
                    <a:gd name="T52" fmla="*/ 8 w 176"/>
                    <a:gd name="T53" fmla="*/ 16 h 168"/>
                    <a:gd name="T54" fmla="*/ 16 w 176"/>
                    <a:gd name="T55" fmla="*/ 8 h 168"/>
                    <a:gd name="T56" fmla="*/ 24 w 176"/>
                    <a:gd name="T57" fmla="*/ 24 h 168"/>
                    <a:gd name="T58" fmla="*/ 16 w 176"/>
                    <a:gd name="T59" fmla="*/ 32 h 168"/>
                    <a:gd name="T60" fmla="*/ 16 w 176"/>
                    <a:gd name="T61" fmla="*/ 48 h 168"/>
                    <a:gd name="T62" fmla="*/ 24 w 176"/>
                    <a:gd name="T63" fmla="*/ 40 h 168"/>
                    <a:gd name="T64" fmla="*/ 24 w 176"/>
                    <a:gd name="T65" fmla="*/ 16 h 168"/>
                    <a:gd name="T66" fmla="*/ 40 w 176"/>
                    <a:gd name="T67" fmla="*/ 8 h 168"/>
                    <a:gd name="T68" fmla="*/ 40 w 176"/>
                    <a:gd name="T69" fmla="*/ 0 h 168"/>
                    <a:gd name="T70" fmla="*/ 48 w 176"/>
                    <a:gd name="T71" fmla="*/ 8 h 168"/>
                    <a:gd name="T72" fmla="*/ 64 w 176"/>
                    <a:gd name="T73" fmla="*/ 16 h 168"/>
                    <a:gd name="T74" fmla="*/ 64 w 176"/>
                    <a:gd name="T75" fmla="*/ 24 h 168"/>
                    <a:gd name="T76" fmla="*/ 88 w 176"/>
                    <a:gd name="T77" fmla="*/ 24 h 168"/>
                    <a:gd name="T78" fmla="*/ 104 w 176"/>
                    <a:gd name="T79" fmla="*/ 32 h 168"/>
                    <a:gd name="T80" fmla="*/ 120 w 176"/>
                    <a:gd name="T81" fmla="*/ 24 h 168"/>
                    <a:gd name="T82" fmla="*/ 144 w 176"/>
                    <a:gd name="T83" fmla="*/ 24 h 168"/>
                    <a:gd name="T84" fmla="*/ 136 w 176"/>
                    <a:gd name="T85" fmla="*/ 24 h 168"/>
                    <a:gd name="T86" fmla="*/ 144 w 176"/>
                    <a:gd name="T87" fmla="*/ 32 h 168"/>
                    <a:gd name="T88" fmla="*/ 160 w 176"/>
                    <a:gd name="T89" fmla="*/ 40 h 168"/>
                    <a:gd name="T90" fmla="*/ 160 w 176"/>
                    <a:gd name="T91" fmla="*/ 56 h 168"/>
                    <a:gd name="T92" fmla="*/ 168 w 176"/>
                    <a:gd name="T93" fmla="*/ 56 h 168"/>
                    <a:gd name="T94" fmla="*/ 176 w 176"/>
                    <a:gd name="T95" fmla="*/ 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168">
                      <a:moveTo>
                        <a:pt x="176" y="56"/>
                      </a:moveTo>
                      <a:lnTo>
                        <a:pt x="160" y="64"/>
                      </a:lnTo>
                      <a:lnTo>
                        <a:pt x="160" y="72"/>
                      </a:lnTo>
                      <a:lnTo>
                        <a:pt x="168" y="80"/>
                      </a:lnTo>
                      <a:lnTo>
                        <a:pt x="160" y="80"/>
                      </a:lnTo>
                      <a:lnTo>
                        <a:pt x="152" y="96"/>
                      </a:lnTo>
                      <a:lnTo>
                        <a:pt x="160" y="104"/>
                      </a:lnTo>
                      <a:lnTo>
                        <a:pt x="160" y="112"/>
                      </a:lnTo>
                      <a:lnTo>
                        <a:pt x="128" y="128"/>
                      </a:lnTo>
                      <a:lnTo>
                        <a:pt x="104" y="120"/>
                      </a:lnTo>
                      <a:lnTo>
                        <a:pt x="112" y="128"/>
                      </a:lnTo>
                      <a:lnTo>
                        <a:pt x="112" y="144"/>
                      </a:lnTo>
                      <a:lnTo>
                        <a:pt x="120" y="152"/>
                      </a:lnTo>
                      <a:lnTo>
                        <a:pt x="96" y="168"/>
                      </a:lnTo>
                      <a:lnTo>
                        <a:pt x="80" y="168"/>
                      </a:lnTo>
                      <a:lnTo>
                        <a:pt x="80" y="160"/>
                      </a:lnTo>
                      <a:lnTo>
                        <a:pt x="64" y="136"/>
                      </a:lnTo>
                      <a:lnTo>
                        <a:pt x="72" y="136"/>
                      </a:lnTo>
                      <a:lnTo>
                        <a:pt x="64" y="112"/>
                      </a:lnTo>
                      <a:lnTo>
                        <a:pt x="72" y="88"/>
                      </a:lnTo>
                      <a:lnTo>
                        <a:pt x="48" y="88"/>
                      </a:lnTo>
                      <a:lnTo>
                        <a:pt x="40" y="80"/>
                      </a:lnTo>
                      <a:lnTo>
                        <a:pt x="16" y="72"/>
                      </a:lnTo>
                      <a:lnTo>
                        <a:pt x="8" y="72"/>
                      </a:lnTo>
                      <a:lnTo>
                        <a:pt x="8" y="64"/>
                      </a:lnTo>
                      <a:lnTo>
                        <a:pt x="0" y="40"/>
                      </a:lnTo>
                      <a:lnTo>
                        <a:pt x="8" y="16"/>
                      </a:lnTo>
                      <a:lnTo>
                        <a:pt x="16" y="8"/>
                      </a:lnTo>
                      <a:lnTo>
                        <a:pt x="24" y="24"/>
                      </a:lnTo>
                      <a:lnTo>
                        <a:pt x="16" y="32"/>
                      </a:lnTo>
                      <a:lnTo>
                        <a:pt x="16" y="48"/>
                      </a:lnTo>
                      <a:lnTo>
                        <a:pt x="24" y="40"/>
                      </a:lnTo>
                      <a:lnTo>
                        <a:pt x="24" y="16"/>
                      </a:lnTo>
                      <a:lnTo>
                        <a:pt x="40" y="8"/>
                      </a:lnTo>
                      <a:lnTo>
                        <a:pt x="40" y="0"/>
                      </a:lnTo>
                      <a:lnTo>
                        <a:pt x="48" y="8"/>
                      </a:lnTo>
                      <a:lnTo>
                        <a:pt x="64" y="16"/>
                      </a:lnTo>
                      <a:lnTo>
                        <a:pt x="64" y="24"/>
                      </a:lnTo>
                      <a:lnTo>
                        <a:pt x="88" y="24"/>
                      </a:lnTo>
                      <a:lnTo>
                        <a:pt x="104" y="32"/>
                      </a:lnTo>
                      <a:lnTo>
                        <a:pt x="120" y="24"/>
                      </a:lnTo>
                      <a:lnTo>
                        <a:pt x="144" y="24"/>
                      </a:lnTo>
                      <a:lnTo>
                        <a:pt x="136" y="24"/>
                      </a:lnTo>
                      <a:lnTo>
                        <a:pt x="144" y="32"/>
                      </a:lnTo>
                      <a:lnTo>
                        <a:pt x="160" y="40"/>
                      </a:lnTo>
                      <a:lnTo>
                        <a:pt x="160" y="56"/>
                      </a:lnTo>
                      <a:lnTo>
                        <a:pt x="168" y="56"/>
                      </a:lnTo>
                      <a:lnTo>
                        <a:pt x="176" y="5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3" name="Freeform 286">
                  <a:extLst>
                    <a:ext uri="{FF2B5EF4-FFF2-40B4-BE49-F238E27FC236}">
                      <a16:creationId xmlns:a16="http://schemas.microsoft.com/office/drawing/2014/main" id="{247B0F8E-ADAD-4125-A69D-80C55FA6DBA5}"/>
                    </a:ext>
                  </a:extLst>
                </p:cNvPr>
                <p:cNvSpPr>
                  <a:spLocks/>
                </p:cNvSpPr>
                <p:nvPr/>
              </p:nvSpPr>
              <p:spPr bwMode="auto">
                <a:xfrm>
                  <a:off x="1866" y="2531"/>
                  <a:ext cx="39" cy="73"/>
                </a:xfrm>
                <a:custGeom>
                  <a:avLst/>
                  <a:gdLst>
                    <a:gd name="T0" fmla="*/ 32 w 32"/>
                    <a:gd name="T1" fmla="*/ 24 h 56"/>
                    <a:gd name="T2" fmla="*/ 16 w 32"/>
                    <a:gd name="T3" fmla="*/ 56 h 56"/>
                    <a:gd name="T4" fmla="*/ 0 w 32"/>
                    <a:gd name="T5" fmla="*/ 56 h 56"/>
                    <a:gd name="T6" fmla="*/ 0 w 32"/>
                    <a:gd name="T7" fmla="*/ 32 h 56"/>
                    <a:gd name="T8" fmla="*/ 0 w 32"/>
                    <a:gd name="T9" fmla="*/ 16 h 56"/>
                    <a:gd name="T10" fmla="*/ 0 w 32"/>
                    <a:gd name="T11" fmla="*/ 0 h 56"/>
                    <a:gd name="T12" fmla="*/ 32 w 32"/>
                    <a:gd name="T13" fmla="*/ 24 h 56"/>
                  </a:gdLst>
                  <a:ahLst/>
                  <a:cxnLst>
                    <a:cxn ang="0">
                      <a:pos x="T0" y="T1"/>
                    </a:cxn>
                    <a:cxn ang="0">
                      <a:pos x="T2" y="T3"/>
                    </a:cxn>
                    <a:cxn ang="0">
                      <a:pos x="T4" y="T5"/>
                    </a:cxn>
                    <a:cxn ang="0">
                      <a:pos x="T6" y="T7"/>
                    </a:cxn>
                    <a:cxn ang="0">
                      <a:pos x="T8" y="T9"/>
                    </a:cxn>
                    <a:cxn ang="0">
                      <a:pos x="T10" y="T11"/>
                    </a:cxn>
                    <a:cxn ang="0">
                      <a:pos x="T12" y="T13"/>
                    </a:cxn>
                  </a:cxnLst>
                  <a:rect l="0" t="0" r="r" b="b"/>
                  <a:pathLst>
                    <a:path w="32" h="56">
                      <a:moveTo>
                        <a:pt x="32" y="24"/>
                      </a:moveTo>
                      <a:lnTo>
                        <a:pt x="16" y="56"/>
                      </a:lnTo>
                      <a:lnTo>
                        <a:pt x="0" y="56"/>
                      </a:lnTo>
                      <a:lnTo>
                        <a:pt x="0" y="32"/>
                      </a:lnTo>
                      <a:lnTo>
                        <a:pt x="0" y="16"/>
                      </a:lnTo>
                      <a:lnTo>
                        <a:pt x="0" y="0"/>
                      </a:lnTo>
                      <a:lnTo>
                        <a:pt x="32"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4" name="Freeform 287">
                  <a:extLst>
                    <a:ext uri="{FF2B5EF4-FFF2-40B4-BE49-F238E27FC236}">
                      <a16:creationId xmlns:a16="http://schemas.microsoft.com/office/drawing/2014/main" id="{81963C27-7F1D-43C9-A0CE-D6E28019477C}"/>
                    </a:ext>
                  </a:extLst>
                </p:cNvPr>
                <p:cNvSpPr>
                  <a:spLocks/>
                </p:cNvSpPr>
                <p:nvPr/>
              </p:nvSpPr>
              <p:spPr bwMode="auto">
                <a:xfrm>
                  <a:off x="1805" y="2531"/>
                  <a:ext cx="61" cy="73"/>
                </a:xfrm>
                <a:custGeom>
                  <a:avLst/>
                  <a:gdLst>
                    <a:gd name="T0" fmla="*/ 48 w 48"/>
                    <a:gd name="T1" fmla="*/ 0 h 56"/>
                    <a:gd name="T2" fmla="*/ 40 w 48"/>
                    <a:gd name="T3" fmla="*/ 0 h 56"/>
                    <a:gd name="T4" fmla="*/ 8 w 48"/>
                    <a:gd name="T5" fmla="*/ 0 h 56"/>
                    <a:gd name="T6" fmla="*/ 0 w 48"/>
                    <a:gd name="T7" fmla="*/ 24 h 56"/>
                    <a:gd name="T8" fmla="*/ 16 w 48"/>
                    <a:gd name="T9" fmla="*/ 56 h 56"/>
                    <a:gd name="T10" fmla="*/ 24 w 48"/>
                    <a:gd name="T11" fmla="*/ 56 h 56"/>
                    <a:gd name="T12" fmla="*/ 24 w 48"/>
                    <a:gd name="T13" fmla="*/ 48 h 56"/>
                    <a:gd name="T14" fmla="*/ 48 w 48"/>
                    <a:gd name="T15" fmla="*/ 56 h 56"/>
                    <a:gd name="T16" fmla="*/ 48 w 48"/>
                    <a:gd name="T17" fmla="*/ 32 h 56"/>
                    <a:gd name="T18" fmla="*/ 48 w 48"/>
                    <a:gd name="T19" fmla="*/ 16 h 56"/>
                    <a:gd name="T20" fmla="*/ 48 w 4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6">
                      <a:moveTo>
                        <a:pt x="48" y="0"/>
                      </a:moveTo>
                      <a:lnTo>
                        <a:pt x="40" y="0"/>
                      </a:lnTo>
                      <a:lnTo>
                        <a:pt x="8" y="0"/>
                      </a:lnTo>
                      <a:lnTo>
                        <a:pt x="0" y="24"/>
                      </a:lnTo>
                      <a:lnTo>
                        <a:pt x="16" y="56"/>
                      </a:lnTo>
                      <a:lnTo>
                        <a:pt x="24" y="56"/>
                      </a:lnTo>
                      <a:lnTo>
                        <a:pt x="24" y="48"/>
                      </a:lnTo>
                      <a:lnTo>
                        <a:pt x="48" y="56"/>
                      </a:lnTo>
                      <a:lnTo>
                        <a:pt x="48" y="32"/>
                      </a:lnTo>
                      <a:lnTo>
                        <a:pt x="48" y="16"/>
                      </a:lnTo>
                      <a:lnTo>
                        <a:pt x="4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5" name="Freeform 288">
                  <a:extLst>
                    <a:ext uri="{FF2B5EF4-FFF2-40B4-BE49-F238E27FC236}">
                      <a16:creationId xmlns:a16="http://schemas.microsoft.com/office/drawing/2014/main" id="{1C295FD7-0DFD-4ACA-BF3D-18199F62B967}"/>
                    </a:ext>
                  </a:extLst>
                </p:cNvPr>
                <p:cNvSpPr>
                  <a:spLocks/>
                </p:cNvSpPr>
                <p:nvPr/>
              </p:nvSpPr>
              <p:spPr bwMode="auto">
                <a:xfrm>
                  <a:off x="1605" y="2999"/>
                  <a:ext cx="200" cy="723"/>
                </a:xfrm>
                <a:custGeom>
                  <a:avLst/>
                  <a:gdLst>
                    <a:gd name="T0" fmla="*/ 16 w 160"/>
                    <a:gd name="T1" fmla="*/ 0 h 544"/>
                    <a:gd name="T2" fmla="*/ 32 w 160"/>
                    <a:gd name="T3" fmla="*/ 40 h 544"/>
                    <a:gd name="T4" fmla="*/ 56 w 160"/>
                    <a:gd name="T5" fmla="*/ 80 h 544"/>
                    <a:gd name="T6" fmla="*/ 40 w 160"/>
                    <a:gd name="T7" fmla="*/ 104 h 544"/>
                    <a:gd name="T8" fmla="*/ 40 w 160"/>
                    <a:gd name="T9" fmla="*/ 160 h 544"/>
                    <a:gd name="T10" fmla="*/ 56 w 160"/>
                    <a:gd name="T11" fmla="*/ 248 h 544"/>
                    <a:gd name="T12" fmla="*/ 56 w 160"/>
                    <a:gd name="T13" fmla="*/ 280 h 544"/>
                    <a:gd name="T14" fmla="*/ 64 w 160"/>
                    <a:gd name="T15" fmla="*/ 320 h 544"/>
                    <a:gd name="T16" fmla="*/ 72 w 160"/>
                    <a:gd name="T17" fmla="*/ 368 h 544"/>
                    <a:gd name="T18" fmla="*/ 80 w 160"/>
                    <a:gd name="T19" fmla="*/ 408 h 544"/>
                    <a:gd name="T20" fmla="*/ 88 w 160"/>
                    <a:gd name="T21" fmla="*/ 408 h 544"/>
                    <a:gd name="T22" fmla="*/ 96 w 160"/>
                    <a:gd name="T23" fmla="*/ 488 h 544"/>
                    <a:gd name="T24" fmla="*/ 112 w 160"/>
                    <a:gd name="T25" fmla="*/ 496 h 544"/>
                    <a:gd name="T26" fmla="*/ 160 w 160"/>
                    <a:gd name="T27" fmla="*/ 520 h 544"/>
                    <a:gd name="T28" fmla="*/ 152 w 160"/>
                    <a:gd name="T29" fmla="*/ 528 h 544"/>
                    <a:gd name="T30" fmla="*/ 136 w 160"/>
                    <a:gd name="T31" fmla="*/ 536 h 544"/>
                    <a:gd name="T32" fmla="*/ 144 w 160"/>
                    <a:gd name="T33" fmla="*/ 528 h 544"/>
                    <a:gd name="T34" fmla="*/ 104 w 160"/>
                    <a:gd name="T35" fmla="*/ 520 h 544"/>
                    <a:gd name="T36" fmla="*/ 96 w 160"/>
                    <a:gd name="T37" fmla="*/ 520 h 544"/>
                    <a:gd name="T38" fmla="*/ 104 w 160"/>
                    <a:gd name="T39" fmla="*/ 512 h 544"/>
                    <a:gd name="T40" fmla="*/ 96 w 160"/>
                    <a:gd name="T41" fmla="*/ 512 h 544"/>
                    <a:gd name="T42" fmla="*/ 88 w 160"/>
                    <a:gd name="T43" fmla="*/ 496 h 544"/>
                    <a:gd name="T44" fmla="*/ 80 w 160"/>
                    <a:gd name="T45" fmla="*/ 496 h 544"/>
                    <a:gd name="T46" fmla="*/ 72 w 160"/>
                    <a:gd name="T47" fmla="*/ 488 h 544"/>
                    <a:gd name="T48" fmla="*/ 64 w 160"/>
                    <a:gd name="T49" fmla="*/ 456 h 544"/>
                    <a:gd name="T50" fmla="*/ 72 w 160"/>
                    <a:gd name="T51" fmla="*/ 440 h 544"/>
                    <a:gd name="T52" fmla="*/ 48 w 160"/>
                    <a:gd name="T53" fmla="*/ 440 h 544"/>
                    <a:gd name="T54" fmla="*/ 56 w 160"/>
                    <a:gd name="T55" fmla="*/ 424 h 544"/>
                    <a:gd name="T56" fmla="*/ 56 w 160"/>
                    <a:gd name="T57" fmla="*/ 400 h 544"/>
                    <a:gd name="T58" fmla="*/ 64 w 160"/>
                    <a:gd name="T59" fmla="*/ 416 h 544"/>
                    <a:gd name="T60" fmla="*/ 64 w 160"/>
                    <a:gd name="T61" fmla="*/ 400 h 544"/>
                    <a:gd name="T62" fmla="*/ 48 w 160"/>
                    <a:gd name="T63" fmla="*/ 360 h 544"/>
                    <a:gd name="T64" fmla="*/ 40 w 160"/>
                    <a:gd name="T65" fmla="*/ 352 h 544"/>
                    <a:gd name="T66" fmla="*/ 24 w 160"/>
                    <a:gd name="T67" fmla="*/ 304 h 544"/>
                    <a:gd name="T68" fmla="*/ 32 w 160"/>
                    <a:gd name="T69" fmla="*/ 296 h 544"/>
                    <a:gd name="T70" fmla="*/ 32 w 160"/>
                    <a:gd name="T71" fmla="*/ 224 h 544"/>
                    <a:gd name="T72" fmla="*/ 24 w 160"/>
                    <a:gd name="T73" fmla="*/ 192 h 544"/>
                    <a:gd name="T74" fmla="*/ 24 w 160"/>
                    <a:gd name="T75" fmla="*/ 136 h 544"/>
                    <a:gd name="T76" fmla="*/ 16 w 160"/>
                    <a:gd name="T77" fmla="*/ 6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544">
                      <a:moveTo>
                        <a:pt x="0" y="8"/>
                      </a:moveTo>
                      <a:lnTo>
                        <a:pt x="16" y="0"/>
                      </a:lnTo>
                      <a:lnTo>
                        <a:pt x="32" y="24"/>
                      </a:lnTo>
                      <a:lnTo>
                        <a:pt x="32" y="40"/>
                      </a:lnTo>
                      <a:lnTo>
                        <a:pt x="48" y="80"/>
                      </a:lnTo>
                      <a:lnTo>
                        <a:pt x="56" y="80"/>
                      </a:lnTo>
                      <a:lnTo>
                        <a:pt x="56" y="96"/>
                      </a:lnTo>
                      <a:lnTo>
                        <a:pt x="40" y="104"/>
                      </a:lnTo>
                      <a:lnTo>
                        <a:pt x="48" y="136"/>
                      </a:lnTo>
                      <a:lnTo>
                        <a:pt x="40" y="160"/>
                      </a:lnTo>
                      <a:lnTo>
                        <a:pt x="40" y="208"/>
                      </a:lnTo>
                      <a:lnTo>
                        <a:pt x="56" y="248"/>
                      </a:lnTo>
                      <a:lnTo>
                        <a:pt x="48" y="272"/>
                      </a:lnTo>
                      <a:lnTo>
                        <a:pt x="56" y="280"/>
                      </a:lnTo>
                      <a:lnTo>
                        <a:pt x="48" y="296"/>
                      </a:lnTo>
                      <a:lnTo>
                        <a:pt x="64" y="320"/>
                      </a:lnTo>
                      <a:lnTo>
                        <a:pt x="64" y="360"/>
                      </a:lnTo>
                      <a:lnTo>
                        <a:pt x="72" y="368"/>
                      </a:lnTo>
                      <a:lnTo>
                        <a:pt x="72" y="384"/>
                      </a:lnTo>
                      <a:lnTo>
                        <a:pt x="80" y="408"/>
                      </a:lnTo>
                      <a:lnTo>
                        <a:pt x="88" y="416"/>
                      </a:lnTo>
                      <a:lnTo>
                        <a:pt x="88" y="408"/>
                      </a:lnTo>
                      <a:lnTo>
                        <a:pt x="96" y="440"/>
                      </a:lnTo>
                      <a:lnTo>
                        <a:pt x="96" y="488"/>
                      </a:lnTo>
                      <a:lnTo>
                        <a:pt x="104" y="496"/>
                      </a:lnTo>
                      <a:lnTo>
                        <a:pt x="112" y="496"/>
                      </a:lnTo>
                      <a:lnTo>
                        <a:pt x="128" y="520"/>
                      </a:lnTo>
                      <a:lnTo>
                        <a:pt x="160" y="520"/>
                      </a:lnTo>
                      <a:lnTo>
                        <a:pt x="160" y="528"/>
                      </a:lnTo>
                      <a:lnTo>
                        <a:pt x="152" y="528"/>
                      </a:lnTo>
                      <a:lnTo>
                        <a:pt x="152" y="544"/>
                      </a:lnTo>
                      <a:lnTo>
                        <a:pt x="136" y="536"/>
                      </a:lnTo>
                      <a:lnTo>
                        <a:pt x="144" y="536"/>
                      </a:lnTo>
                      <a:lnTo>
                        <a:pt x="144" y="528"/>
                      </a:lnTo>
                      <a:lnTo>
                        <a:pt x="136" y="536"/>
                      </a:lnTo>
                      <a:lnTo>
                        <a:pt x="104" y="520"/>
                      </a:lnTo>
                      <a:lnTo>
                        <a:pt x="104" y="528"/>
                      </a:lnTo>
                      <a:lnTo>
                        <a:pt x="96" y="520"/>
                      </a:lnTo>
                      <a:lnTo>
                        <a:pt x="96" y="512"/>
                      </a:lnTo>
                      <a:lnTo>
                        <a:pt x="104" y="512"/>
                      </a:lnTo>
                      <a:lnTo>
                        <a:pt x="96" y="504"/>
                      </a:lnTo>
                      <a:lnTo>
                        <a:pt x="96" y="512"/>
                      </a:lnTo>
                      <a:lnTo>
                        <a:pt x="88" y="512"/>
                      </a:lnTo>
                      <a:lnTo>
                        <a:pt x="88" y="496"/>
                      </a:lnTo>
                      <a:lnTo>
                        <a:pt x="88" y="488"/>
                      </a:lnTo>
                      <a:lnTo>
                        <a:pt x="80" y="496"/>
                      </a:lnTo>
                      <a:lnTo>
                        <a:pt x="80" y="488"/>
                      </a:lnTo>
                      <a:lnTo>
                        <a:pt x="72" y="488"/>
                      </a:lnTo>
                      <a:lnTo>
                        <a:pt x="64" y="464"/>
                      </a:lnTo>
                      <a:lnTo>
                        <a:pt x="64" y="456"/>
                      </a:lnTo>
                      <a:lnTo>
                        <a:pt x="72" y="464"/>
                      </a:lnTo>
                      <a:lnTo>
                        <a:pt x="72" y="440"/>
                      </a:lnTo>
                      <a:lnTo>
                        <a:pt x="56" y="440"/>
                      </a:lnTo>
                      <a:lnTo>
                        <a:pt x="48" y="440"/>
                      </a:lnTo>
                      <a:lnTo>
                        <a:pt x="56" y="432"/>
                      </a:lnTo>
                      <a:lnTo>
                        <a:pt x="56" y="424"/>
                      </a:lnTo>
                      <a:lnTo>
                        <a:pt x="48" y="400"/>
                      </a:lnTo>
                      <a:lnTo>
                        <a:pt x="56" y="400"/>
                      </a:lnTo>
                      <a:lnTo>
                        <a:pt x="64" y="400"/>
                      </a:lnTo>
                      <a:lnTo>
                        <a:pt x="64" y="416"/>
                      </a:lnTo>
                      <a:lnTo>
                        <a:pt x="64" y="424"/>
                      </a:lnTo>
                      <a:lnTo>
                        <a:pt x="64" y="400"/>
                      </a:lnTo>
                      <a:lnTo>
                        <a:pt x="56" y="368"/>
                      </a:lnTo>
                      <a:lnTo>
                        <a:pt x="48" y="360"/>
                      </a:lnTo>
                      <a:lnTo>
                        <a:pt x="48" y="368"/>
                      </a:lnTo>
                      <a:lnTo>
                        <a:pt x="40" y="352"/>
                      </a:lnTo>
                      <a:lnTo>
                        <a:pt x="40" y="336"/>
                      </a:lnTo>
                      <a:lnTo>
                        <a:pt x="24" y="304"/>
                      </a:lnTo>
                      <a:lnTo>
                        <a:pt x="24" y="296"/>
                      </a:lnTo>
                      <a:lnTo>
                        <a:pt x="32" y="296"/>
                      </a:lnTo>
                      <a:lnTo>
                        <a:pt x="32" y="248"/>
                      </a:lnTo>
                      <a:lnTo>
                        <a:pt x="32" y="224"/>
                      </a:lnTo>
                      <a:lnTo>
                        <a:pt x="16" y="200"/>
                      </a:lnTo>
                      <a:lnTo>
                        <a:pt x="24" y="192"/>
                      </a:lnTo>
                      <a:lnTo>
                        <a:pt x="16" y="176"/>
                      </a:lnTo>
                      <a:lnTo>
                        <a:pt x="24" y="136"/>
                      </a:lnTo>
                      <a:lnTo>
                        <a:pt x="16" y="80"/>
                      </a:lnTo>
                      <a:lnTo>
                        <a:pt x="16" y="64"/>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6" name="Freeform 289">
                  <a:extLst>
                    <a:ext uri="{FF2B5EF4-FFF2-40B4-BE49-F238E27FC236}">
                      <a16:creationId xmlns:a16="http://schemas.microsoft.com/office/drawing/2014/main" id="{40362D53-F9D0-472A-A725-8E6A8EE933A6}"/>
                    </a:ext>
                  </a:extLst>
                </p:cNvPr>
                <p:cNvSpPr>
                  <a:spLocks/>
                </p:cNvSpPr>
                <p:nvPr/>
              </p:nvSpPr>
              <p:spPr bwMode="auto">
                <a:xfrm>
                  <a:off x="1615" y="2838"/>
                  <a:ext cx="210" cy="267"/>
                </a:xfrm>
                <a:custGeom>
                  <a:avLst/>
                  <a:gdLst>
                    <a:gd name="T0" fmla="*/ 0 w 168"/>
                    <a:gd name="T1" fmla="*/ 16 h 200"/>
                    <a:gd name="T2" fmla="*/ 16 w 168"/>
                    <a:gd name="T3" fmla="*/ 24 h 200"/>
                    <a:gd name="T4" fmla="*/ 32 w 168"/>
                    <a:gd name="T5" fmla="*/ 0 h 200"/>
                    <a:gd name="T6" fmla="*/ 56 w 168"/>
                    <a:gd name="T7" fmla="*/ 0 h 200"/>
                    <a:gd name="T8" fmla="*/ 56 w 168"/>
                    <a:gd name="T9" fmla="*/ 24 h 200"/>
                    <a:gd name="T10" fmla="*/ 64 w 168"/>
                    <a:gd name="T11" fmla="*/ 40 h 200"/>
                    <a:gd name="T12" fmla="*/ 120 w 168"/>
                    <a:gd name="T13" fmla="*/ 64 h 200"/>
                    <a:gd name="T14" fmla="*/ 128 w 168"/>
                    <a:gd name="T15" fmla="*/ 80 h 200"/>
                    <a:gd name="T16" fmla="*/ 128 w 168"/>
                    <a:gd name="T17" fmla="*/ 88 h 200"/>
                    <a:gd name="T18" fmla="*/ 128 w 168"/>
                    <a:gd name="T19" fmla="*/ 96 h 200"/>
                    <a:gd name="T20" fmla="*/ 152 w 168"/>
                    <a:gd name="T21" fmla="*/ 104 h 200"/>
                    <a:gd name="T22" fmla="*/ 152 w 168"/>
                    <a:gd name="T23" fmla="*/ 112 h 200"/>
                    <a:gd name="T24" fmla="*/ 168 w 168"/>
                    <a:gd name="T25" fmla="*/ 128 h 200"/>
                    <a:gd name="T26" fmla="*/ 160 w 168"/>
                    <a:gd name="T27" fmla="*/ 160 h 200"/>
                    <a:gd name="T28" fmla="*/ 152 w 168"/>
                    <a:gd name="T29" fmla="*/ 144 h 200"/>
                    <a:gd name="T30" fmla="*/ 112 w 168"/>
                    <a:gd name="T31" fmla="*/ 152 h 200"/>
                    <a:gd name="T32" fmla="*/ 104 w 168"/>
                    <a:gd name="T33" fmla="*/ 192 h 200"/>
                    <a:gd name="T34" fmla="*/ 88 w 168"/>
                    <a:gd name="T35" fmla="*/ 192 h 200"/>
                    <a:gd name="T36" fmla="*/ 64 w 168"/>
                    <a:gd name="T37" fmla="*/ 184 h 200"/>
                    <a:gd name="T38" fmla="*/ 48 w 168"/>
                    <a:gd name="T39" fmla="*/ 200 h 200"/>
                    <a:gd name="T40" fmla="*/ 40 w 168"/>
                    <a:gd name="T41" fmla="*/ 200 h 200"/>
                    <a:gd name="T42" fmla="*/ 24 w 168"/>
                    <a:gd name="T43" fmla="*/ 160 h 200"/>
                    <a:gd name="T44" fmla="*/ 24 w 168"/>
                    <a:gd name="T45" fmla="*/ 144 h 200"/>
                    <a:gd name="T46" fmla="*/ 8 w 168"/>
                    <a:gd name="T47" fmla="*/ 120 h 200"/>
                    <a:gd name="T48" fmla="*/ 16 w 168"/>
                    <a:gd name="T49" fmla="*/ 104 h 200"/>
                    <a:gd name="T50" fmla="*/ 8 w 168"/>
                    <a:gd name="T51" fmla="*/ 96 h 200"/>
                    <a:gd name="T52" fmla="*/ 8 w 168"/>
                    <a:gd name="T53" fmla="*/ 40 h 200"/>
                    <a:gd name="T54" fmla="*/ 0 w 168"/>
                    <a:gd name="T55" fmla="*/ 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8" h="200">
                      <a:moveTo>
                        <a:pt x="0" y="16"/>
                      </a:moveTo>
                      <a:lnTo>
                        <a:pt x="16" y="24"/>
                      </a:lnTo>
                      <a:lnTo>
                        <a:pt x="32" y="0"/>
                      </a:lnTo>
                      <a:lnTo>
                        <a:pt x="56" y="0"/>
                      </a:lnTo>
                      <a:lnTo>
                        <a:pt x="56" y="24"/>
                      </a:lnTo>
                      <a:lnTo>
                        <a:pt x="64" y="40"/>
                      </a:lnTo>
                      <a:lnTo>
                        <a:pt x="120" y="64"/>
                      </a:lnTo>
                      <a:lnTo>
                        <a:pt x="128" y="80"/>
                      </a:lnTo>
                      <a:lnTo>
                        <a:pt x="128" y="88"/>
                      </a:lnTo>
                      <a:lnTo>
                        <a:pt x="128" y="96"/>
                      </a:lnTo>
                      <a:lnTo>
                        <a:pt x="152" y="104"/>
                      </a:lnTo>
                      <a:lnTo>
                        <a:pt x="152" y="112"/>
                      </a:lnTo>
                      <a:lnTo>
                        <a:pt x="168" y="128"/>
                      </a:lnTo>
                      <a:lnTo>
                        <a:pt x="160" y="160"/>
                      </a:lnTo>
                      <a:lnTo>
                        <a:pt x="152" y="144"/>
                      </a:lnTo>
                      <a:lnTo>
                        <a:pt x="112" y="152"/>
                      </a:lnTo>
                      <a:lnTo>
                        <a:pt x="104" y="192"/>
                      </a:lnTo>
                      <a:lnTo>
                        <a:pt x="88" y="192"/>
                      </a:lnTo>
                      <a:lnTo>
                        <a:pt x="64" y="184"/>
                      </a:lnTo>
                      <a:lnTo>
                        <a:pt x="48" y="200"/>
                      </a:lnTo>
                      <a:lnTo>
                        <a:pt x="40" y="200"/>
                      </a:lnTo>
                      <a:lnTo>
                        <a:pt x="24" y="160"/>
                      </a:lnTo>
                      <a:lnTo>
                        <a:pt x="24" y="144"/>
                      </a:lnTo>
                      <a:lnTo>
                        <a:pt x="8" y="120"/>
                      </a:lnTo>
                      <a:lnTo>
                        <a:pt x="16" y="104"/>
                      </a:lnTo>
                      <a:lnTo>
                        <a:pt x="8" y="96"/>
                      </a:lnTo>
                      <a:lnTo>
                        <a:pt x="8" y="4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7" name="Freeform 290">
                  <a:extLst>
                    <a:ext uri="{FF2B5EF4-FFF2-40B4-BE49-F238E27FC236}">
                      <a16:creationId xmlns:a16="http://schemas.microsoft.com/office/drawing/2014/main" id="{366DB01B-664A-4667-A891-6C986DFE735F}"/>
                    </a:ext>
                  </a:extLst>
                </p:cNvPr>
                <p:cNvSpPr>
                  <a:spLocks/>
                </p:cNvSpPr>
                <p:nvPr/>
              </p:nvSpPr>
              <p:spPr bwMode="auto">
                <a:xfrm>
                  <a:off x="1745" y="3030"/>
                  <a:ext cx="140" cy="170"/>
                </a:xfrm>
                <a:custGeom>
                  <a:avLst/>
                  <a:gdLst>
                    <a:gd name="T0" fmla="*/ 112 w 112"/>
                    <a:gd name="T1" fmla="*/ 96 h 128"/>
                    <a:gd name="T2" fmla="*/ 112 w 112"/>
                    <a:gd name="T3" fmla="*/ 72 h 128"/>
                    <a:gd name="T4" fmla="*/ 96 w 112"/>
                    <a:gd name="T5" fmla="*/ 72 h 128"/>
                    <a:gd name="T6" fmla="*/ 96 w 112"/>
                    <a:gd name="T7" fmla="*/ 48 h 128"/>
                    <a:gd name="T8" fmla="*/ 88 w 112"/>
                    <a:gd name="T9" fmla="*/ 48 h 128"/>
                    <a:gd name="T10" fmla="*/ 64 w 112"/>
                    <a:gd name="T11" fmla="*/ 40 h 128"/>
                    <a:gd name="T12" fmla="*/ 56 w 112"/>
                    <a:gd name="T13" fmla="*/ 16 h 128"/>
                    <a:gd name="T14" fmla="*/ 48 w 112"/>
                    <a:gd name="T15" fmla="*/ 0 h 128"/>
                    <a:gd name="T16" fmla="*/ 8 w 112"/>
                    <a:gd name="T17" fmla="*/ 8 h 128"/>
                    <a:gd name="T18" fmla="*/ 0 w 112"/>
                    <a:gd name="T19" fmla="*/ 48 h 128"/>
                    <a:gd name="T20" fmla="*/ 32 w 112"/>
                    <a:gd name="T21" fmla="*/ 72 h 128"/>
                    <a:gd name="T22" fmla="*/ 48 w 112"/>
                    <a:gd name="T23" fmla="*/ 80 h 128"/>
                    <a:gd name="T24" fmla="*/ 72 w 112"/>
                    <a:gd name="T25" fmla="*/ 88 h 128"/>
                    <a:gd name="T26" fmla="*/ 72 w 112"/>
                    <a:gd name="T27" fmla="*/ 104 h 128"/>
                    <a:gd name="T28" fmla="*/ 64 w 112"/>
                    <a:gd name="T29" fmla="*/ 120 h 128"/>
                    <a:gd name="T30" fmla="*/ 96 w 112"/>
                    <a:gd name="T31" fmla="*/ 128 h 128"/>
                    <a:gd name="T32" fmla="*/ 104 w 112"/>
                    <a:gd name="T33" fmla="*/ 128 h 128"/>
                    <a:gd name="T34" fmla="*/ 112 w 112"/>
                    <a:gd name="T35" fmla="*/ 112 h 128"/>
                    <a:gd name="T36" fmla="*/ 112 w 112"/>
                    <a:gd name="T37"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128">
                      <a:moveTo>
                        <a:pt x="112" y="96"/>
                      </a:moveTo>
                      <a:lnTo>
                        <a:pt x="112" y="72"/>
                      </a:lnTo>
                      <a:lnTo>
                        <a:pt x="96" y="72"/>
                      </a:lnTo>
                      <a:lnTo>
                        <a:pt x="96" y="48"/>
                      </a:lnTo>
                      <a:lnTo>
                        <a:pt x="88" y="48"/>
                      </a:lnTo>
                      <a:lnTo>
                        <a:pt x="64" y="40"/>
                      </a:lnTo>
                      <a:lnTo>
                        <a:pt x="56" y="16"/>
                      </a:lnTo>
                      <a:lnTo>
                        <a:pt x="48" y="0"/>
                      </a:lnTo>
                      <a:lnTo>
                        <a:pt x="8" y="8"/>
                      </a:lnTo>
                      <a:lnTo>
                        <a:pt x="0" y="48"/>
                      </a:lnTo>
                      <a:lnTo>
                        <a:pt x="32" y="72"/>
                      </a:lnTo>
                      <a:lnTo>
                        <a:pt x="48" y="80"/>
                      </a:lnTo>
                      <a:lnTo>
                        <a:pt x="72" y="88"/>
                      </a:lnTo>
                      <a:lnTo>
                        <a:pt x="72" y="104"/>
                      </a:lnTo>
                      <a:lnTo>
                        <a:pt x="64" y="120"/>
                      </a:lnTo>
                      <a:lnTo>
                        <a:pt x="96" y="128"/>
                      </a:lnTo>
                      <a:lnTo>
                        <a:pt x="104" y="128"/>
                      </a:lnTo>
                      <a:lnTo>
                        <a:pt x="112" y="112"/>
                      </a:lnTo>
                      <a:lnTo>
                        <a:pt x="112" y="9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8" name="Freeform 291">
                  <a:extLst>
                    <a:ext uri="{FF2B5EF4-FFF2-40B4-BE49-F238E27FC236}">
                      <a16:creationId xmlns:a16="http://schemas.microsoft.com/office/drawing/2014/main" id="{BE0EB39C-B7EF-45E0-B75C-1EABF47A66C4}"/>
                    </a:ext>
                  </a:extLst>
                </p:cNvPr>
                <p:cNvSpPr>
                  <a:spLocks/>
                </p:cNvSpPr>
                <p:nvPr/>
              </p:nvSpPr>
              <p:spPr bwMode="auto">
                <a:xfrm>
                  <a:off x="1655" y="3084"/>
                  <a:ext cx="250" cy="605"/>
                </a:xfrm>
                <a:custGeom>
                  <a:avLst/>
                  <a:gdLst>
                    <a:gd name="T0" fmla="*/ 160 w 200"/>
                    <a:gd name="T1" fmla="*/ 184 h 456"/>
                    <a:gd name="T2" fmla="*/ 184 w 200"/>
                    <a:gd name="T3" fmla="*/ 208 h 456"/>
                    <a:gd name="T4" fmla="*/ 192 w 200"/>
                    <a:gd name="T5" fmla="*/ 224 h 456"/>
                    <a:gd name="T6" fmla="*/ 184 w 200"/>
                    <a:gd name="T7" fmla="*/ 248 h 456"/>
                    <a:gd name="T8" fmla="*/ 136 w 200"/>
                    <a:gd name="T9" fmla="*/ 264 h 456"/>
                    <a:gd name="T10" fmla="*/ 136 w 200"/>
                    <a:gd name="T11" fmla="*/ 272 h 456"/>
                    <a:gd name="T12" fmla="*/ 120 w 200"/>
                    <a:gd name="T13" fmla="*/ 296 h 456"/>
                    <a:gd name="T14" fmla="*/ 112 w 200"/>
                    <a:gd name="T15" fmla="*/ 304 h 456"/>
                    <a:gd name="T16" fmla="*/ 128 w 200"/>
                    <a:gd name="T17" fmla="*/ 304 h 456"/>
                    <a:gd name="T18" fmla="*/ 136 w 200"/>
                    <a:gd name="T19" fmla="*/ 320 h 456"/>
                    <a:gd name="T20" fmla="*/ 120 w 200"/>
                    <a:gd name="T21" fmla="*/ 312 h 456"/>
                    <a:gd name="T22" fmla="*/ 128 w 200"/>
                    <a:gd name="T23" fmla="*/ 320 h 456"/>
                    <a:gd name="T24" fmla="*/ 120 w 200"/>
                    <a:gd name="T25" fmla="*/ 344 h 456"/>
                    <a:gd name="T26" fmla="*/ 104 w 200"/>
                    <a:gd name="T27" fmla="*/ 352 h 456"/>
                    <a:gd name="T28" fmla="*/ 104 w 200"/>
                    <a:gd name="T29" fmla="*/ 376 h 456"/>
                    <a:gd name="T30" fmla="*/ 128 w 200"/>
                    <a:gd name="T31" fmla="*/ 384 h 456"/>
                    <a:gd name="T32" fmla="*/ 120 w 200"/>
                    <a:gd name="T33" fmla="*/ 408 h 456"/>
                    <a:gd name="T34" fmla="*/ 112 w 200"/>
                    <a:gd name="T35" fmla="*/ 432 h 456"/>
                    <a:gd name="T36" fmla="*/ 136 w 200"/>
                    <a:gd name="T37" fmla="*/ 456 h 456"/>
                    <a:gd name="T38" fmla="*/ 88 w 200"/>
                    <a:gd name="T39" fmla="*/ 456 h 456"/>
                    <a:gd name="T40" fmla="*/ 64 w 200"/>
                    <a:gd name="T41" fmla="*/ 432 h 456"/>
                    <a:gd name="T42" fmla="*/ 56 w 200"/>
                    <a:gd name="T43" fmla="*/ 376 h 456"/>
                    <a:gd name="T44" fmla="*/ 48 w 200"/>
                    <a:gd name="T45" fmla="*/ 352 h 456"/>
                    <a:gd name="T46" fmla="*/ 32 w 200"/>
                    <a:gd name="T47" fmla="*/ 320 h 456"/>
                    <a:gd name="T48" fmla="*/ 24 w 200"/>
                    <a:gd name="T49" fmla="*/ 296 h 456"/>
                    <a:gd name="T50" fmla="*/ 8 w 200"/>
                    <a:gd name="T51" fmla="*/ 232 h 456"/>
                    <a:gd name="T52" fmla="*/ 8 w 200"/>
                    <a:gd name="T53" fmla="*/ 208 h 456"/>
                    <a:gd name="T54" fmla="*/ 0 w 200"/>
                    <a:gd name="T55" fmla="*/ 144 h 456"/>
                    <a:gd name="T56" fmla="*/ 8 w 200"/>
                    <a:gd name="T57" fmla="*/ 72 h 456"/>
                    <a:gd name="T58" fmla="*/ 16 w 200"/>
                    <a:gd name="T59" fmla="*/ 32 h 456"/>
                    <a:gd name="T60" fmla="*/ 32 w 200"/>
                    <a:gd name="T61" fmla="*/ 0 h 456"/>
                    <a:gd name="T62" fmla="*/ 72 w 200"/>
                    <a:gd name="T63" fmla="*/ 8 h 456"/>
                    <a:gd name="T64" fmla="*/ 120 w 200"/>
                    <a:gd name="T65" fmla="*/ 40 h 456"/>
                    <a:gd name="T66" fmla="*/ 144 w 200"/>
                    <a:gd name="T67" fmla="*/ 64 h 456"/>
                    <a:gd name="T68" fmla="*/ 168 w 200"/>
                    <a:gd name="T69" fmla="*/ 88 h 456"/>
                    <a:gd name="T70" fmla="*/ 184 w 200"/>
                    <a:gd name="T71" fmla="*/ 72 h 456"/>
                    <a:gd name="T72" fmla="*/ 192 w 200"/>
                    <a:gd name="T73" fmla="*/ 56 h 456"/>
                    <a:gd name="T74" fmla="*/ 192 w 200"/>
                    <a:gd name="T75" fmla="*/ 8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456">
                      <a:moveTo>
                        <a:pt x="160" y="128"/>
                      </a:moveTo>
                      <a:lnTo>
                        <a:pt x="160" y="184"/>
                      </a:lnTo>
                      <a:lnTo>
                        <a:pt x="160" y="192"/>
                      </a:lnTo>
                      <a:lnTo>
                        <a:pt x="184" y="208"/>
                      </a:lnTo>
                      <a:lnTo>
                        <a:pt x="176" y="216"/>
                      </a:lnTo>
                      <a:lnTo>
                        <a:pt x="192" y="224"/>
                      </a:lnTo>
                      <a:lnTo>
                        <a:pt x="192" y="232"/>
                      </a:lnTo>
                      <a:lnTo>
                        <a:pt x="184" y="248"/>
                      </a:lnTo>
                      <a:lnTo>
                        <a:pt x="152" y="256"/>
                      </a:lnTo>
                      <a:lnTo>
                        <a:pt x="136" y="264"/>
                      </a:lnTo>
                      <a:lnTo>
                        <a:pt x="128" y="256"/>
                      </a:lnTo>
                      <a:lnTo>
                        <a:pt x="136" y="272"/>
                      </a:lnTo>
                      <a:lnTo>
                        <a:pt x="136" y="288"/>
                      </a:lnTo>
                      <a:lnTo>
                        <a:pt x="120" y="296"/>
                      </a:lnTo>
                      <a:lnTo>
                        <a:pt x="104" y="288"/>
                      </a:lnTo>
                      <a:lnTo>
                        <a:pt x="112" y="304"/>
                      </a:lnTo>
                      <a:lnTo>
                        <a:pt x="120" y="312"/>
                      </a:lnTo>
                      <a:lnTo>
                        <a:pt x="128" y="304"/>
                      </a:lnTo>
                      <a:lnTo>
                        <a:pt x="136" y="312"/>
                      </a:lnTo>
                      <a:lnTo>
                        <a:pt x="136" y="320"/>
                      </a:lnTo>
                      <a:lnTo>
                        <a:pt x="128" y="320"/>
                      </a:lnTo>
                      <a:lnTo>
                        <a:pt x="120" y="312"/>
                      </a:lnTo>
                      <a:lnTo>
                        <a:pt x="120" y="320"/>
                      </a:lnTo>
                      <a:lnTo>
                        <a:pt x="128" y="320"/>
                      </a:lnTo>
                      <a:lnTo>
                        <a:pt x="120" y="328"/>
                      </a:lnTo>
                      <a:lnTo>
                        <a:pt x="120" y="344"/>
                      </a:lnTo>
                      <a:lnTo>
                        <a:pt x="120" y="352"/>
                      </a:lnTo>
                      <a:lnTo>
                        <a:pt x="104" y="352"/>
                      </a:lnTo>
                      <a:lnTo>
                        <a:pt x="104" y="368"/>
                      </a:lnTo>
                      <a:lnTo>
                        <a:pt x="104" y="376"/>
                      </a:lnTo>
                      <a:lnTo>
                        <a:pt x="120" y="384"/>
                      </a:lnTo>
                      <a:lnTo>
                        <a:pt x="128" y="384"/>
                      </a:lnTo>
                      <a:lnTo>
                        <a:pt x="136" y="392"/>
                      </a:lnTo>
                      <a:lnTo>
                        <a:pt x="120" y="408"/>
                      </a:lnTo>
                      <a:lnTo>
                        <a:pt x="120" y="424"/>
                      </a:lnTo>
                      <a:lnTo>
                        <a:pt x="112" y="432"/>
                      </a:lnTo>
                      <a:lnTo>
                        <a:pt x="112" y="440"/>
                      </a:lnTo>
                      <a:lnTo>
                        <a:pt x="136" y="456"/>
                      </a:lnTo>
                      <a:lnTo>
                        <a:pt x="120" y="456"/>
                      </a:lnTo>
                      <a:lnTo>
                        <a:pt x="88" y="456"/>
                      </a:lnTo>
                      <a:lnTo>
                        <a:pt x="72" y="432"/>
                      </a:lnTo>
                      <a:lnTo>
                        <a:pt x="64" y="432"/>
                      </a:lnTo>
                      <a:lnTo>
                        <a:pt x="56" y="424"/>
                      </a:lnTo>
                      <a:lnTo>
                        <a:pt x="56" y="376"/>
                      </a:lnTo>
                      <a:lnTo>
                        <a:pt x="48" y="344"/>
                      </a:lnTo>
                      <a:lnTo>
                        <a:pt x="48" y="352"/>
                      </a:lnTo>
                      <a:lnTo>
                        <a:pt x="40" y="344"/>
                      </a:lnTo>
                      <a:lnTo>
                        <a:pt x="32" y="320"/>
                      </a:lnTo>
                      <a:lnTo>
                        <a:pt x="32" y="304"/>
                      </a:lnTo>
                      <a:lnTo>
                        <a:pt x="24" y="296"/>
                      </a:lnTo>
                      <a:lnTo>
                        <a:pt x="24" y="256"/>
                      </a:lnTo>
                      <a:lnTo>
                        <a:pt x="8" y="232"/>
                      </a:lnTo>
                      <a:lnTo>
                        <a:pt x="16" y="216"/>
                      </a:lnTo>
                      <a:lnTo>
                        <a:pt x="8" y="208"/>
                      </a:lnTo>
                      <a:lnTo>
                        <a:pt x="16" y="184"/>
                      </a:lnTo>
                      <a:lnTo>
                        <a:pt x="0" y="144"/>
                      </a:lnTo>
                      <a:lnTo>
                        <a:pt x="0" y="96"/>
                      </a:lnTo>
                      <a:lnTo>
                        <a:pt x="8" y="72"/>
                      </a:lnTo>
                      <a:lnTo>
                        <a:pt x="0" y="40"/>
                      </a:lnTo>
                      <a:lnTo>
                        <a:pt x="16" y="32"/>
                      </a:lnTo>
                      <a:lnTo>
                        <a:pt x="16" y="16"/>
                      </a:lnTo>
                      <a:lnTo>
                        <a:pt x="32" y="0"/>
                      </a:lnTo>
                      <a:lnTo>
                        <a:pt x="56" y="8"/>
                      </a:lnTo>
                      <a:lnTo>
                        <a:pt x="72" y="8"/>
                      </a:lnTo>
                      <a:lnTo>
                        <a:pt x="104" y="32"/>
                      </a:lnTo>
                      <a:lnTo>
                        <a:pt x="120" y="40"/>
                      </a:lnTo>
                      <a:lnTo>
                        <a:pt x="144" y="48"/>
                      </a:lnTo>
                      <a:lnTo>
                        <a:pt x="144" y="64"/>
                      </a:lnTo>
                      <a:lnTo>
                        <a:pt x="136" y="80"/>
                      </a:lnTo>
                      <a:lnTo>
                        <a:pt x="168" y="88"/>
                      </a:lnTo>
                      <a:lnTo>
                        <a:pt x="176" y="88"/>
                      </a:lnTo>
                      <a:lnTo>
                        <a:pt x="184" y="72"/>
                      </a:lnTo>
                      <a:lnTo>
                        <a:pt x="184" y="56"/>
                      </a:lnTo>
                      <a:lnTo>
                        <a:pt x="192" y="56"/>
                      </a:lnTo>
                      <a:lnTo>
                        <a:pt x="200" y="80"/>
                      </a:lnTo>
                      <a:lnTo>
                        <a:pt x="192" y="88"/>
                      </a:lnTo>
                      <a:lnTo>
                        <a:pt x="160" y="12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59" name="Freeform 292">
                  <a:extLst>
                    <a:ext uri="{FF2B5EF4-FFF2-40B4-BE49-F238E27FC236}">
                      <a16:creationId xmlns:a16="http://schemas.microsoft.com/office/drawing/2014/main" id="{8EFDE1AE-BF8F-4FE9-9CA6-5B0F4B731DDA}"/>
                    </a:ext>
                  </a:extLst>
                </p:cNvPr>
                <p:cNvSpPr>
                  <a:spLocks/>
                </p:cNvSpPr>
                <p:nvPr/>
              </p:nvSpPr>
              <p:spPr bwMode="auto">
                <a:xfrm>
                  <a:off x="1745" y="2477"/>
                  <a:ext cx="80" cy="138"/>
                </a:xfrm>
                <a:custGeom>
                  <a:avLst/>
                  <a:gdLst>
                    <a:gd name="T0" fmla="*/ 24 w 64"/>
                    <a:gd name="T1" fmla="*/ 0 h 104"/>
                    <a:gd name="T2" fmla="*/ 8 w 64"/>
                    <a:gd name="T3" fmla="*/ 8 h 104"/>
                    <a:gd name="T4" fmla="*/ 8 w 64"/>
                    <a:gd name="T5" fmla="*/ 16 h 104"/>
                    <a:gd name="T6" fmla="*/ 16 w 64"/>
                    <a:gd name="T7" fmla="*/ 24 h 104"/>
                    <a:gd name="T8" fmla="*/ 8 w 64"/>
                    <a:gd name="T9" fmla="*/ 24 h 104"/>
                    <a:gd name="T10" fmla="*/ 0 w 64"/>
                    <a:gd name="T11" fmla="*/ 40 h 104"/>
                    <a:gd name="T12" fmla="*/ 8 w 64"/>
                    <a:gd name="T13" fmla="*/ 48 h 104"/>
                    <a:gd name="T14" fmla="*/ 16 w 64"/>
                    <a:gd name="T15" fmla="*/ 48 h 104"/>
                    <a:gd name="T16" fmla="*/ 24 w 64"/>
                    <a:gd name="T17" fmla="*/ 64 h 104"/>
                    <a:gd name="T18" fmla="*/ 16 w 64"/>
                    <a:gd name="T19" fmla="*/ 88 h 104"/>
                    <a:gd name="T20" fmla="*/ 24 w 64"/>
                    <a:gd name="T21" fmla="*/ 104 h 104"/>
                    <a:gd name="T22" fmla="*/ 32 w 64"/>
                    <a:gd name="T23" fmla="*/ 104 h 104"/>
                    <a:gd name="T24" fmla="*/ 56 w 64"/>
                    <a:gd name="T25" fmla="*/ 96 h 104"/>
                    <a:gd name="T26" fmla="*/ 64 w 64"/>
                    <a:gd name="T27" fmla="*/ 96 h 104"/>
                    <a:gd name="T28" fmla="*/ 48 w 64"/>
                    <a:gd name="T29" fmla="*/ 64 h 104"/>
                    <a:gd name="T30" fmla="*/ 56 w 64"/>
                    <a:gd name="T31" fmla="*/ 40 h 104"/>
                    <a:gd name="T32" fmla="*/ 40 w 64"/>
                    <a:gd name="T33" fmla="*/ 24 h 104"/>
                    <a:gd name="T34" fmla="*/ 40 w 64"/>
                    <a:gd name="T35" fmla="*/ 8 h 104"/>
                    <a:gd name="T36" fmla="*/ 24 w 64"/>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04">
                      <a:moveTo>
                        <a:pt x="24" y="0"/>
                      </a:moveTo>
                      <a:lnTo>
                        <a:pt x="8" y="8"/>
                      </a:lnTo>
                      <a:lnTo>
                        <a:pt x="8" y="16"/>
                      </a:lnTo>
                      <a:lnTo>
                        <a:pt x="16" y="24"/>
                      </a:lnTo>
                      <a:lnTo>
                        <a:pt x="8" y="24"/>
                      </a:lnTo>
                      <a:lnTo>
                        <a:pt x="0" y="40"/>
                      </a:lnTo>
                      <a:lnTo>
                        <a:pt x="8" y="48"/>
                      </a:lnTo>
                      <a:lnTo>
                        <a:pt x="16" y="48"/>
                      </a:lnTo>
                      <a:lnTo>
                        <a:pt x="24" y="64"/>
                      </a:lnTo>
                      <a:lnTo>
                        <a:pt x="16" y="88"/>
                      </a:lnTo>
                      <a:lnTo>
                        <a:pt x="24" y="104"/>
                      </a:lnTo>
                      <a:lnTo>
                        <a:pt x="32" y="104"/>
                      </a:lnTo>
                      <a:lnTo>
                        <a:pt x="56" y="96"/>
                      </a:lnTo>
                      <a:lnTo>
                        <a:pt x="64" y="96"/>
                      </a:lnTo>
                      <a:lnTo>
                        <a:pt x="48" y="64"/>
                      </a:lnTo>
                      <a:lnTo>
                        <a:pt x="56" y="40"/>
                      </a:lnTo>
                      <a:lnTo>
                        <a:pt x="40" y="24"/>
                      </a:lnTo>
                      <a:lnTo>
                        <a:pt x="40" y="8"/>
                      </a:lnTo>
                      <a:lnTo>
                        <a:pt x="24"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0" name="Freeform 293">
                  <a:extLst>
                    <a:ext uri="{FF2B5EF4-FFF2-40B4-BE49-F238E27FC236}">
                      <a16:creationId xmlns:a16="http://schemas.microsoft.com/office/drawing/2014/main" id="{3630F93A-C7EF-46CC-8C69-8848329BD49B}"/>
                    </a:ext>
                  </a:extLst>
                </p:cNvPr>
                <p:cNvSpPr>
                  <a:spLocks/>
                </p:cNvSpPr>
                <p:nvPr/>
              </p:nvSpPr>
              <p:spPr bwMode="auto">
                <a:xfrm>
                  <a:off x="1655" y="3488"/>
                  <a:ext cx="20" cy="31"/>
                </a:xfrm>
                <a:custGeom>
                  <a:avLst/>
                  <a:gdLst>
                    <a:gd name="T0" fmla="*/ 0 w 16"/>
                    <a:gd name="T1" fmla="*/ 0 h 24"/>
                    <a:gd name="T2" fmla="*/ 8 w 16"/>
                    <a:gd name="T3" fmla="*/ 24 h 24"/>
                    <a:gd name="T4" fmla="*/ 16 w 16"/>
                    <a:gd name="T5" fmla="*/ 24 h 24"/>
                    <a:gd name="T6" fmla="*/ 16 w 16"/>
                    <a:gd name="T7" fmla="*/ 8 h 24"/>
                    <a:gd name="T8" fmla="*/ 0 w 16"/>
                    <a:gd name="T9" fmla="*/ 0 h 24"/>
                  </a:gdLst>
                  <a:ahLst/>
                  <a:cxnLst>
                    <a:cxn ang="0">
                      <a:pos x="T0" y="T1"/>
                    </a:cxn>
                    <a:cxn ang="0">
                      <a:pos x="T2" y="T3"/>
                    </a:cxn>
                    <a:cxn ang="0">
                      <a:pos x="T4" y="T5"/>
                    </a:cxn>
                    <a:cxn ang="0">
                      <a:pos x="T6" y="T7"/>
                    </a:cxn>
                    <a:cxn ang="0">
                      <a:pos x="T8" y="T9"/>
                    </a:cxn>
                  </a:cxnLst>
                  <a:rect l="0" t="0" r="r" b="b"/>
                  <a:pathLst>
                    <a:path w="16" h="24">
                      <a:moveTo>
                        <a:pt x="0" y="0"/>
                      </a:moveTo>
                      <a:lnTo>
                        <a:pt x="8" y="24"/>
                      </a:lnTo>
                      <a:lnTo>
                        <a:pt x="16" y="24"/>
                      </a:lnTo>
                      <a:lnTo>
                        <a:pt x="16"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1" name="Freeform 294">
                  <a:extLst>
                    <a:ext uri="{FF2B5EF4-FFF2-40B4-BE49-F238E27FC236}">
                      <a16:creationId xmlns:a16="http://schemas.microsoft.com/office/drawing/2014/main" id="{3B76D624-78C6-40F7-9CE5-4443D5567916}"/>
                    </a:ext>
                  </a:extLst>
                </p:cNvPr>
                <p:cNvSpPr>
                  <a:spLocks/>
                </p:cNvSpPr>
                <p:nvPr/>
              </p:nvSpPr>
              <p:spPr bwMode="auto">
                <a:xfrm>
                  <a:off x="1925" y="3678"/>
                  <a:ext cx="41" cy="11"/>
                </a:xfrm>
                <a:custGeom>
                  <a:avLst/>
                  <a:gdLst>
                    <a:gd name="T0" fmla="*/ 0 w 32"/>
                    <a:gd name="T1" fmla="*/ 0 h 8"/>
                    <a:gd name="T2" fmla="*/ 16 w 32"/>
                    <a:gd name="T3" fmla="*/ 8 h 8"/>
                    <a:gd name="T4" fmla="*/ 32 w 32"/>
                    <a:gd name="T5" fmla="*/ 0 h 8"/>
                    <a:gd name="T6" fmla="*/ 24 w 32"/>
                    <a:gd name="T7" fmla="*/ 0 h 8"/>
                    <a:gd name="T8" fmla="*/ 8 w 32"/>
                    <a:gd name="T9" fmla="*/ 0 h 8"/>
                    <a:gd name="T10" fmla="*/ 0 w 32"/>
                    <a:gd name="T11" fmla="*/ 0 h 8"/>
                    <a:gd name="T12" fmla="*/ 8 w 32"/>
                    <a:gd name="T13" fmla="*/ 0 h 8"/>
                    <a:gd name="T14" fmla="*/ 8 w 32"/>
                    <a:gd name="T15" fmla="*/ 8 h 8"/>
                    <a:gd name="T16" fmla="*/ 0 w 3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8">
                      <a:moveTo>
                        <a:pt x="0" y="0"/>
                      </a:moveTo>
                      <a:lnTo>
                        <a:pt x="16" y="8"/>
                      </a:lnTo>
                      <a:lnTo>
                        <a:pt x="32" y="0"/>
                      </a:lnTo>
                      <a:lnTo>
                        <a:pt x="24" y="0"/>
                      </a:lnTo>
                      <a:lnTo>
                        <a:pt x="8" y="0"/>
                      </a:lnTo>
                      <a:lnTo>
                        <a:pt x="0" y="0"/>
                      </a:lnTo>
                      <a:lnTo>
                        <a:pt x="8" y="0"/>
                      </a:lnTo>
                      <a:lnTo>
                        <a:pt x="8"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2" name="Freeform 295">
                  <a:extLst>
                    <a:ext uri="{FF2B5EF4-FFF2-40B4-BE49-F238E27FC236}">
                      <a16:creationId xmlns:a16="http://schemas.microsoft.com/office/drawing/2014/main" id="{7E90F16D-3BAE-4142-A5FB-C2C9242152A2}"/>
                    </a:ext>
                  </a:extLst>
                </p:cNvPr>
                <p:cNvSpPr>
                  <a:spLocks/>
                </p:cNvSpPr>
                <p:nvPr/>
              </p:nvSpPr>
              <p:spPr bwMode="auto">
                <a:xfrm>
                  <a:off x="1745" y="2424"/>
                  <a:ext cx="10" cy="21"/>
                </a:xfrm>
                <a:custGeom>
                  <a:avLst/>
                  <a:gdLst>
                    <a:gd name="T0" fmla="*/ 0 w 8"/>
                    <a:gd name="T1" fmla="*/ 16 h 16"/>
                    <a:gd name="T2" fmla="*/ 8 w 8"/>
                    <a:gd name="T3" fmla="*/ 16 h 16"/>
                    <a:gd name="T4" fmla="*/ 8 w 8"/>
                    <a:gd name="T5" fmla="*/ 0 h 16"/>
                    <a:gd name="T6" fmla="*/ 0 w 8"/>
                    <a:gd name="T7" fmla="*/ 8 h 16"/>
                    <a:gd name="T8" fmla="*/ 0 w 8"/>
                    <a:gd name="T9" fmla="*/ 16 h 16"/>
                  </a:gdLst>
                  <a:ahLst/>
                  <a:cxnLst>
                    <a:cxn ang="0">
                      <a:pos x="T0" y="T1"/>
                    </a:cxn>
                    <a:cxn ang="0">
                      <a:pos x="T2" y="T3"/>
                    </a:cxn>
                    <a:cxn ang="0">
                      <a:pos x="T4" y="T5"/>
                    </a:cxn>
                    <a:cxn ang="0">
                      <a:pos x="T6" y="T7"/>
                    </a:cxn>
                    <a:cxn ang="0">
                      <a:pos x="T8" y="T9"/>
                    </a:cxn>
                  </a:cxnLst>
                  <a:rect l="0" t="0" r="r" b="b"/>
                  <a:pathLst>
                    <a:path w="8" h="16">
                      <a:moveTo>
                        <a:pt x="0" y="16"/>
                      </a:moveTo>
                      <a:lnTo>
                        <a:pt x="8" y="16"/>
                      </a:lnTo>
                      <a:lnTo>
                        <a:pt x="8" y="0"/>
                      </a:lnTo>
                      <a:lnTo>
                        <a:pt x="0"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3" name="Freeform 296">
                  <a:extLst>
                    <a:ext uri="{FF2B5EF4-FFF2-40B4-BE49-F238E27FC236}">
                      <a16:creationId xmlns:a16="http://schemas.microsoft.com/office/drawing/2014/main" id="{8D0F1B9F-8686-4CD6-A3C4-66FA09AD28C1}"/>
                    </a:ext>
                  </a:extLst>
                </p:cNvPr>
                <p:cNvSpPr>
                  <a:spLocks/>
                </p:cNvSpPr>
                <p:nvPr/>
              </p:nvSpPr>
              <p:spPr bwMode="auto">
                <a:xfrm>
                  <a:off x="1485" y="2274"/>
                  <a:ext cx="30" cy="11"/>
                </a:xfrm>
                <a:custGeom>
                  <a:avLst/>
                  <a:gdLst>
                    <a:gd name="T0" fmla="*/ 0 w 24"/>
                    <a:gd name="T1" fmla="*/ 0 h 8"/>
                    <a:gd name="T2" fmla="*/ 8 w 24"/>
                    <a:gd name="T3" fmla="*/ 8 h 8"/>
                    <a:gd name="T4" fmla="*/ 24 w 24"/>
                    <a:gd name="T5" fmla="*/ 8 h 8"/>
                    <a:gd name="T6" fmla="*/ 24 w 24"/>
                    <a:gd name="T7" fmla="*/ 0 h 8"/>
                    <a:gd name="T8" fmla="*/ 8 w 24"/>
                    <a:gd name="T9" fmla="*/ 0 h 8"/>
                    <a:gd name="T10" fmla="*/ 0 w 24"/>
                    <a:gd name="T11" fmla="*/ 0 h 8"/>
                  </a:gdLst>
                  <a:ahLst/>
                  <a:cxnLst>
                    <a:cxn ang="0">
                      <a:pos x="T0" y="T1"/>
                    </a:cxn>
                    <a:cxn ang="0">
                      <a:pos x="T2" y="T3"/>
                    </a:cxn>
                    <a:cxn ang="0">
                      <a:pos x="T4" y="T5"/>
                    </a:cxn>
                    <a:cxn ang="0">
                      <a:pos x="T6" y="T7"/>
                    </a:cxn>
                    <a:cxn ang="0">
                      <a:pos x="T8" y="T9"/>
                    </a:cxn>
                    <a:cxn ang="0">
                      <a:pos x="T10" y="T11"/>
                    </a:cxn>
                  </a:cxnLst>
                  <a:rect l="0" t="0" r="r" b="b"/>
                  <a:pathLst>
                    <a:path w="24" h="8">
                      <a:moveTo>
                        <a:pt x="0" y="0"/>
                      </a:moveTo>
                      <a:lnTo>
                        <a:pt x="8" y="8"/>
                      </a:lnTo>
                      <a:lnTo>
                        <a:pt x="24" y="8"/>
                      </a:lnTo>
                      <a:lnTo>
                        <a:pt x="24" y="0"/>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4" name="Freeform 297">
                  <a:extLst>
                    <a:ext uri="{FF2B5EF4-FFF2-40B4-BE49-F238E27FC236}">
                      <a16:creationId xmlns:a16="http://schemas.microsoft.com/office/drawing/2014/main" id="{61CCD5D9-1744-462B-93D1-9A4163AB4B59}"/>
                    </a:ext>
                  </a:extLst>
                </p:cNvPr>
                <p:cNvSpPr>
                  <a:spLocks/>
                </p:cNvSpPr>
                <p:nvPr/>
              </p:nvSpPr>
              <p:spPr bwMode="auto">
                <a:xfrm>
                  <a:off x="1414" y="2199"/>
                  <a:ext cx="10" cy="12"/>
                </a:xfrm>
                <a:custGeom>
                  <a:avLst/>
                  <a:gdLst>
                    <a:gd name="T0" fmla="*/ 0 w 8"/>
                    <a:gd name="T1" fmla="*/ 8 h 8"/>
                    <a:gd name="T2" fmla="*/ 8 w 8"/>
                    <a:gd name="T3" fmla="*/ 8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5" name="Freeform 298">
                  <a:extLst>
                    <a:ext uri="{FF2B5EF4-FFF2-40B4-BE49-F238E27FC236}">
                      <a16:creationId xmlns:a16="http://schemas.microsoft.com/office/drawing/2014/main" id="{169278D1-9F53-4B0E-A1DA-EAE42373F55D}"/>
                    </a:ext>
                  </a:extLst>
                </p:cNvPr>
                <p:cNvSpPr>
                  <a:spLocks/>
                </p:cNvSpPr>
                <p:nvPr/>
              </p:nvSpPr>
              <p:spPr bwMode="auto">
                <a:xfrm>
                  <a:off x="1385" y="2178"/>
                  <a:ext cx="169" cy="65"/>
                </a:xfrm>
                <a:custGeom>
                  <a:avLst/>
                  <a:gdLst>
                    <a:gd name="T0" fmla="*/ 0 w 136"/>
                    <a:gd name="T1" fmla="*/ 24 h 48"/>
                    <a:gd name="T2" fmla="*/ 8 w 136"/>
                    <a:gd name="T3" fmla="*/ 24 h 48"/>
                    <a:gd name="T4" fmla="*/ 32 w 136"/>
                    <a:gd name="T5" fmla="*/ 8 h 48"/>
                    <a:gd name="T6" fmla="*/ 48 w 136"/>
                    <a:gd name="T7" fmla="*/ 8 h 48"/>
                    <a:gd name="T8" fmla="*/ 40 w 136"/>
                    <a:gd name="T9" fmla="*/ 16 h 48"/>
                    <a:gd name="T10" fmla="*/ 80 w 136"/>
                    <a:gd name="T11" fmla="*/ 24 h 48"/>
                    <a:gd name="T12" fmla="*/ 88 w 136"/>
                    <a:gd name="T13" fmla="*/ 40 h 48"/>
                    <a:gd name="T14" fmla="*/ 96 w 136"/>
                    <a:gd name="T15" fmla="*/ 40 h 48"/>
                    <a:gd name="T16" fmla="*/ 88 w 136"/>
                    <a:gd name="T17" fmla="*/ 48 h 48"/>
                    <a:gd name="T18" fmla="*/ 136 w 136"/>
                    <a:gd name="T19" fmla="*/ 48 h 48"/>
                    <a:gd name="T20" fmla="*/ 128 w 136"/>
                    <a:gd name="T21" fmla="*/ 40 h 48"/>
                    <a:gd name="T22" fmla="*/ 120 w 136"/>
                    <a:gd name="T23" fmla="*/ 40 h 48"/>
                    <a:gd name="T24" fmla="*/ 120 w 136"/>
                    <a:gd name="T25" fmla="*/ 32 h 48"/>
                    <a:gd name="T26" fmla="*/ 104 w 136"/>
                    <a:gd name="T27" fmla="*/ 32 h 48"/>
                    <a:gd name="T28" fmla="*/ 88 w 136"/>
                    <a:gd name="T29" fmla="*/ 16 h 48"/>
                    <a:gd name="T30" fmla="*/ 48 w 136"/>
                    <a:gd name="T31" fmla="*/ 0 h 48"/>
                    <a:gd name="T32" fmla="*/ 16 w 136"/>
                    <a:gd name="T33" fmla="*/ 8 h 48"/>
                    <a:gd name="T34" fmla="*/ 0 w 13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48">
                      <a:moveTo>
                        <a:pt x="0" y="24"/>
                      </a:moveTo>
                      <a:lnTo>
                        <a:pt x="8" y="24"/>
                      </a:lnTo>
                      <a:lnTo>
                        <a:pt x="32" y="8"/>
                      </a:lnTo>
                      <a:lnTo>
                        <a:pt x="48" y="8"/>
                      </a:lnTo>
                      <a:lnTo>
                        <a:pt x="40" y="16"/>
                      </a:lnTo>
                      <a:lnTo>
                        <a:pt x="80" y="24"/>
                      </a:lnTo>
                      <a:lnTo>
                        <a:pt x="88" y="40"/>
                      </a:lnTo>
                      <a:lnTo>
                        <a:pt x="96" y="40"/>
                      </a:lnTo>
                      <a:lnTo>
                        <a:pt x="88" y="48"/>
                      </a:lnTo>
                      <a:lnTo>
                        <a:pt x="136" y="48"/>
                      </a:lnTo>
                      <a:lnTo>
                        <a:pt x="128" y="40"/>
                      </a:lnTo>
                      <a:lnTo>
                        <a:pt x="120" y="40"/>
                      </a:lnTo>
                      <a:lnTo>
                        <a:pt x="120" y="32"/>
                      </a:lnTo>
                      <a:lnTo>
                        <a:pt x="104" y="32"/>
                      </a:lnTo>
                      <a:lnTo>
                        <a:pt x="88" y="16"/>
                      </a:lnTo>
                      <a:lnTo>
                        <a:pt x="48" y="0"/>
                      </a:lnTo>
                      <a:lnTo>
                        <a:pt x="16" y="8"/>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6" name="Freeform 299">
                  <a:extLst>
                    <a:ext uri="{FF2B5EF4-FFF2-40B4-BE49-F238E27FC236}">
                      <a16:creationId xmlns:a16="http://schemas.microsoft.com/office/drawing/2014/main" id="{5E25E581-7751-41E6-A391-CBB114A6BBD5}"/>
                    </a:ext>
                  </a:extLst>
                </p:cNvPr>
                <p:cNvSpPr>
                  <a:spLocks/>
                </p:cNvSpPr>
                <p:nvPr/>
              </p:nvSpPr>
              <p:spPr bwMode="auto">
                <a:xfrm>
                  <a:off x="1665" y="2274"/>
                  <a:ext cx="29" cy="11"/>
                </a:xfrm>
                <a:custGeom>
                  <a:avLst/>
                  <a:gdLst>
                    <a:gd name="T0" fmla="*/ 0 w 24"/>
                    <a:gd name="T1" fmla="*/ 8 h 8"/>
                    <a:gd name="T2" fmla="*/ 16 w 24"/>
                    <a:gd name="T3" fmla="*/ 8 h 8"/>
                    <a:gd name="T4" fmla="*/ 24 w 24"/>
                    <a:gd name="T5" fmla="*/ 0 h 8"/>
                    <a:gd name="T6" fmla="*/ 16 w 24"/>
                    <a:gd name="T7" fmla="*/ 0 h 8"/>
                    <a:gd name="T8" fmla="*/ 0 w 24"/>
                    <a:gd name="T9" fmla="*/ 0 h 8"/>
                    <a:gd name="T10" fmla="*/ 0 w 24"/>
                    <a:gd name="T11" fmla="*/ 8 h 8"/>
                  </a:gdLst>
                  <a:ahLst/>
                  <a:cxnLst>
                    <a:cxn ang="0">
                      <a:pos x="T0" y="T1"/>
                    </a:cxn>
                    <a:cxn ang="0">
                      <a:pos x="T2" y="T3"/>
                    </a:cxn>
                    <a:cxn ang="0">
                      <a:pos x="T4" y="T5"/>
                    </a:cxn>
                    <a:cxn ang="0">
                      <a:pos x="T6" y="T7"/>
                    </a:cxn>
                    <a:cxn ang="0">
                      <a:pos x="T8" y="T9"/>
                    </a:cxn>
                    <a:cxn ang="0">
                      <a:pos x="T10" y="T11"/>
                    </a:cxn>
                  </a:cxnLst>
                  <a:rect l="0" t="0" r="r" b="b"/>
                  <a:pathLst>
                    <a:path w="24" h="8">
                      <a:moveTo>
                        <a:pt x="0" y="8"/>
                      </a:moveTo>
                      <a:lnTo>
                        <a:pt x="16" y="8"/>
                      </a:lnTo>
                      <a:lnTo>
                        <a:pt x="24" y="0"/>
                      </a:lnTo>
                      <a:lnTo>
                        <a:pt x="16" y="0"/>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7" name="Line 300">
                  <a:extLst>
                    <a:ext uri="{FF2B5EF4-FFF2-40B4-BE49-F238E27FC236}">
                      <a16:creationId xmlns:a16="http://schemas.microsoft.com/office/drawing/2014/main" id="{DFA56043-2B40-49AC-9948-090FA02C5E7B}"/>
                    </a:ext>
                  </a:extLst>
                </p:cNvPr>
                <p:cNvSpPr>
                  <a:spLocks noChangeShapeType="1"/>
                </p:cNvSpPr>
                <p:nvPr/>
              </p:nvSpPr>
              <p:spPr bwMode="auto">
                <a:xfrm>
                  <a:off x="1625" y="2402"/>
                  <a:ext cx="0" cy="1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8" name="Line 301">
                  <a:extLst>
                    <a:ext uri="{FF2B5EF4-FFF2-40B4-BE49-F238E27FC236}">
                      <a16:creationId xmlns:a16="http://schemas.microsoft.com/office/drawing/2014/main" id="{2DED742A-E08C-4A1E-BB97-F04B2D0E63DE}"/>
                    </a:ext>
                  </a:extLst>
                </p:cNvPr>
                <p:cNvSpPr>
                  <a:spLocks noChangeShapeType="1"/>
                </p:cNvSpPr>
                <p:nvPr/>
              </p:nvSpPr>
              <p:spPr bwMode="auto">
                <a:xfrm>
                  <a:off x="1755" y="2328"/>
                  <a:ext cx="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69" name="Line 302">
                  <a:extLst>
                    <a:ext uri="{FF2B5EF4-FFF2-40B4-BE49-F238E27FC236}">
                      <a16:creationId xmlns:a16="http://schemas.microsoft.com/office/drawing/2014/main" id="{877DBFEA-FFE3-417F-80AE-7F1EE67730A0}"/>
                    </a:ext>
                  </a:extLst>
                </p:cNvPr>
                <p:cNvSpPr>
                  <a:spLocks noChangeShapeType="1"/>
                </p:cNvSpPr>
                <p:nvPr/>
              </p:nvSpPr>
              <p:spPr bwMode="auto">
                <a:xfrm>
                  <a:off x="1755" y="2360"/>
                  <a:ext cx="10" cy="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0" name="Freeform 303">
                  <a:extLst>
                    <a:ext uri="{FF2B5EF4-FFF2-40B4-BE49-F238E27FC236}">
                      <a16:creationId xmlns:a16="http://schemas.microsoft.com/office/drawing/2014/main" id="{DA21F70D-F486-4408-8D04-291E3ACF5D67}"/>
                    </a:ext>
                  </a:extLst>
                </p:cNvPr>
                <p:cNvSpPr>
                  <a:spLocks/>
                </p:cNvSpPr>
                <p:nvPr/>
              </p:nvSpPr>
              <p:spPr bwMode="auto">
                <a:xfrm>
                  <a:off x="1495" y="2136"/>
                  <a:ext cx="10" cy="32"/>
                </a:xfrm>
                <a:custGeom>
                  <a:avLst/>
                  <a:gdLst>
                    <a:gd name="T0" fmla="*/ 8 w 8"/>
                    <a:gd name="T1" fmla="*/ 0 h 24"/>
                    <a:gd name="T2" fmla="*/ 0 w 8"/>
                    <a:gd name="T3" fmla="*/ 8 h 24"/>
                    <a:gd name="T4" fmla="*/ 8 w 8"/>
                    <a:gd name="T5" fmla="*/ 24 h 24"/>
                    <a:gd name="T6" fmla="*/ 8 w 8"/>
                    <a:gd name="T7" fmla="*/ 8 h 24"/>
                    <a:gd name="T8" fmla="*/ 8 w 8"/>
                    <a:gd name="T9" fmla="*/ 0 h 24"/>
                  </a:gdLst>
                  <a:ahLst/>
                  <a:cxnLst>
                    <a:cxn ang="0">
                      <a:pos x="T0" y="T1"/>
                    </a:cxn>
                    <a:cxn ang="0">
                      <a:pos x="T2" y="T3"/>
                    </a:cxn>
                    <a:cxn ang="0">
                      <a:pos x="T4" y="T5"/>
                    </a:cxn>
                    <a:cxn ang="0">
                      <a:pos x="T6" y="T7"/>
                    </a:cxn>
                    <a:cxn ang="0">
                      <a:pos x="T8" y="T9"/>
                    </a:cxn>
                  </a:cxnLst>
                  <a:rect l="0" t="0" r="r" b="b"/>
                  <a:pathLst>
                    <a:path w="8" h="24">
                      <a:moveTo>
                        <a:pt x="8" y="0"/>
                      </a:moveTo>
                      <a:lnTo>
                        <a:pt x="0" y="8"/>
                      </a:lnTo>
                      <a:lnTo>
                        <a:pt x="8" y="24"/>
                      </a:lnTo>
                      <a:lnTo>
                        <a:pt x="8" y="8"/>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1" name="Freeform 304">
                  <a:extLst>
                    <a:ext uri="{FF2B5EF4-FFF2-40B4-BE49-F238E27FC236}">
                      <a16:creationId xmlns:a16="http://schemas.microsoft.com/office/drawing/2014/main" id="{6D196BB4-3849-4379-8D3D-E8D69412AFF0}"/>
                    </a:ext>
                  </a:extLst>
                </p:cNvPr>
                <p:cNvSpPr>
                  <a:spLocks/>
                </p:cNvSpPr>
                <p:nvPr/>
              </p:nvSpPr>
              <p:spPr bwMode="auto">
                <a:xfrm>
                  <a:off x="1564" y="2211"/>
                  <a:ext cx="10" cy="11"/>
                </a:xfrm>
                <a:custGeom>
                  <a:avLst/>
                  <a:gdLst>
                    <a:gd name="T0" fmla="*/ 0 w 8"/>
                    <a:gd name="T1" fmla="*/ 8 h 8"/>
                    <a:gd name="T2" fmla="*/ 8 w 8"/>
                    <a:gd name="T3" fmla="*/ 8 h 8"/>
                    <a:gd name="T4" fmla="*/ 8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2" name="Line 305">
                  <a:extLst>
                    <a:ext uri="{FF2B5EF4-FFF2-40B4-BE49-F238E27FC236}">
                      <a16:creationId xmlns:a16="http://schemas.microsoft.com/office/drawing/2014/main" id="{EFA46A9E-91FB-44FA-8FC0-008B257B2311}"/>
                    </a:ext>
                  </a:extLst>
                </p:cNvPr>
                <p:cNvSpPr>
                  <a:spLocks noChangeShapeType="1"/>
                </p:cNvSpPr>
                <p:nvPr/>
              </p:nvSpPr>
              <p:spPr bwMode="auto">
                <a:xfrm>
                  <a:off x="1495" y="2115"/>
                  <a:ext cx="2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3" name="Freeform 306">
                  <a:extLst>
                    <a:ext uri="{FF2B5EF4-FFF2-40B4-BE49-F238E27FC236}">
                      <a16:creationId xmlns:a16="http://schemas.microsoft.com/office/drawing/2014/main" id="{2450C877-5640-4DB2-9B8F-EED4DBB1B876}"/>
                    </a:ext>
                  </a:extLst>
                </p:cNvPr>
                <p:cNvSpPr>
                  <a:spLocks/>
                </p:cNvSpPr>
                <p:nvPr/>
              </p:nvSpPr>
              <p:spPr bwMode="auto">
                <a:xfrm>
                  <a:off x="1515" y="2115"/>
                  <a:ext cx="10" cy="21"/>
                </a:xfrm>
                <a:custGeom>
                  <a:avLst/>
                  <a:gdLst>
                    <a:gd name="T0" fmla="*/ 0 w 8"/>
                    <a:gd name="T1" fmla="*/ 0 h 16"/>
                    <a:gd name="T2" fmla="*/ 8 w 8"/>
                    <a:gd name="T3" fmla="*/ 8 h 16"/>
                    <a:gd name="T4" fmla="*/ 8 w 8"/>
                    <a:gd name="T5" fmla="*/ 16 h 16"/>
                  </a:gdLst>
                  <a:ahLst/>
                  <a:cxnLst>
                    <a:cxn ang="0">
                      <a:pos x="T0" y="T1"/>
                    </a:cxn>
                    <a:cxn ang="0">
                      <a:pos x="T2" y="T3"/>
                    </a:cxn>
                    <a:cxn ang="0">
                      <a:pos x="T4" y="T5"/>
                    </a:cxn>
                  </a:cxnLst>
                  <a:rect l="0" t="0" r="r" b="b"/>
                  <a:pathLst>
                    <a:path w="8" h="16">
                      <a:moveTo>
                        <a:pt x="0" y="0"/>
                      </a:moveTo>
                      <a:lnTo>
                        <a:pt x="8" y="8"/>
                      </a:lnTo>
                      <a:lnTo>
                        <a:pt x="8" y="16"/>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4" name="Freeform 307">
                  <a:extLst>
                    <a:ext uri="{FF2B5EF4-FFF2-40B4-BE49-F238E27FC236}">
                      <a16:creationId xmlns:a16="http://schemas.microsoft.com/office/drawing/2014/main" id="{B762FE99-4EE6-4A4F-8D18-27CF166F2DD0}"/>
                    </a:ext>
                  </a:extLst>
                </p:cNvPr>
                <p:cNvSpPr>
                  <a:spLocks/>
                </p:cNvSpPr>
                <p:nvPr/>
              </p:nvSpPr>
              <p:spPr bwMode="auto">
                <a:xfrm>
                  <a:off x="1525" y="2147"/>
                  <a:ext cx="10" cy="10"/>
                </a:xfrm>
                <a:custGeom>
                  <a:avLst/>
                  <a:gdLst>
                    <a:gd name="T0" fmla="*/ 0 w 8"/>
                    <a:gd name="T1" fmla="*/ 0 h 8"/>
                    <a:gd name="T2" fmla="*/ 8 w 8"/>
                    <a:gd name="T3" fmla="*/ 0 h 8"/>
                    <a:gd name="T4" fmla="*/ 8 w 8"/>
                    <a:gd name="T5" fmla="*/ 8 h 8"/>
                  </a:gdLst>
                  <a:ahLst/>
                  <a:cxnLst>
                    <a:cxn ang="0">
                      <a:pos x="T0" y="T1"/>
                    </a:cxn>
                    <a:cxn ang="0">
                      <a:pos x="T2" y="T3"/>
                    </a:cxn>
                    <a:cxn ang="0">
                      <a:pos x="T4" y="T5"/>
                    </a:cxn>
                  </a:cxnLst>
                  <a:rect l="0" t="0" r="r" b="b"/>
                  <a:pathLst>
                    <a:path w="8" h="8">
                      <a:moveTo>
                        <a:pt x="0" y="0"/>
                      </a:moveTo>
                      <a:lnTo>
                        <a:pt x="8" y="0"/>
                      </a:lnTo>
                      <a:lnTo>
                        <a:pt x="8" y="8"/>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5" name="Line 308">
                  <a:extLst>
                    <a:ext uri="{FF2B5EF4-FFF2-40B4-BE49-F238E27FC236}">
                      <a16:creationId xmlns:a16="http://schemas.microsoft.com/office/drawing/2014/main" id="{524A5443-F5E1-4097-9723-FFA6AF3B9C93}"/>
                    </a:ext>
                  </a:extLst>
                </p:cNvPr>
                <p:cNvSpPr>
                  <a:spLocks noChangeShapeType="1"/>
                </p:cNvSpPr>
                <p:nvPr/>
              </p:nvSpPr>
              <p:spPr bwMode="auto">
                <a:xfrm>
                  <a:off x="1544" y="2157"/>
                  <a:ext cx="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6" name="Freeform 309">
                  <a:extLst>
                    <a:ext uri="{FF2B5EF4-FFF2-40B4-BE49-F238E27FC236}">
                      <a16:creationId xmlns:a16="http://schemas.microsoft.com/office/drawing/2014/main" id="{3C531B48-5814-4DAE-923F-135E782055AC}"/>
                    </a:ext>
                  </a:extLst>
                </p:cNvPr>
                <p:cNvSpPr>
                  <a:spLocks/>
                </p:cNvSpPr>
                <p:nvPr/>
              </p:nvSpPr>
              <p:spPr bwMode="auto">
                <a:xfrm>
                  <a:off x="1544" y="2178"/>
                  <a:ext cx="20" cy="21"/>
                </a:xfrm>
                <a:custGeom>
                  <a:avLst/>
                  <a:gdLst>
                    <a:gd name="T0" fmla="*/ 0 w 16"/>
                    <a:gd name="T1" fmla="*/ 0 h 16"/>
                    <a:gd name="T2" fmla="*/ 8 w 16"/>
                    <a:gd name="T3" fmla="*/ 16 h 16"/>
                    <a:gd name="T4" fmla="*/ 16 w 16"/>
                    <a:gd name="T5" fmla="*/ 16 h 16"/>
                  </a:gdLst>
                  <a:ahLst/>
                  <a:cxnLst>
                    <a:cxn ang="0">
                      <a:pos x="T0" y="T1"/>
                    </a:cxn>
                    <a:cxn ang="0">
                      <a:pos x="T2" y="T3"/>
                    </a:cxn>
                    <a:cxn ang="0">
                      <a:pos x="T4" y="T5"/>
                    </a:cxn>
                  </a:cxnLst>
                  <a:rect l="0" t="0" r="r" b="b"/>
                  <a:pathLst>
                    <a:path w="16" h="16">
                      <a:moveTo>
                        <a:pt x="0" y="0"/>
                      </a:moveTo>
                      <a:lnTo>
                        <a:pt x="8" y="16"/>
                      </a:lnTo>
                      <a:lnTo>
                        <a:pt x="16" y="16"/>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7" name="Line 310">
                  <a:extLst>
                    <a:ext uri="{FF2B5EF4-FFF2-40B4-BE49-F238E27FC236}">
                      <a16:creationId xmlns:a16="http://schemas.microsoft.com/office/drawing/2014/main" id="{67369D54-8E2D-4A67-B4B8-EA0E3C19B73B}"/>
                    </a:ext>
                  </a:extLst>
                </p:cNvPr>
                <p:cNvSpPr>
                  <a:spLocks noChangeShapeType="1"/>
                </p:cNvSpPr>
                <p:nvPr/>
              </p:nvSpPr>
              <p:spPr bwMode="auto">
                <a:xfrm flipV="1">
                  <a:off x="1554" y="2199"/>
                  <a:ext cx="10" cy="1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8" name="Line 311">
                  <a:extLst>
                    <a:ext uri="{FF2B5EF4-FFF2-40B4-BE49-F238E27FC236}">
                      <a16:creationId xmlns:a16="http://schemas.microsoft.com/office/drawing/2014/main" id="{DA1064BF-B8EF-4A70-8DAA-5EA4A52F962A}"/>
                    </a:ext>
                  </a:extLst>
                </p:cNvPr>
                <p:cNvSpPr>
                  <a:spLocks noChangeShapeType="1"/>
                </p:cNvSpPr>
                <p:nvPr/>
              </p:nvSpPr>
              <p:spPr bwMode="auto">
                <a:xfrm>
                  <a:off x="1574" y="2199"/>
                  <a:ext cx="11" cy="1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79" name="Freeform 312">
                  <a:extLst>
                    <a:ext uri="{FF2B5EF4-FFF2-40B4-BE49-F238E27FC236}">
                      <a16:creationId xmlns:a16="http://schemas.microsoft.com/office/drawing/2014/main" id="{DD48DF7A-031A-4211-9627-F7DE2203846B}"/>
                    </a:ext>
                  </a:extLst>
                </p:cNvPr>
                <p:cNvSpPr>
                  <a:spLocks/>
                </p:cNvSpPr>
                <p:nvPr/>
              </p:nvSpPr>
              <p:spPr bwMode="auto">
                <a:xfrm>
                  <a:off x="1585" y="2211"/>
                  <a:ext cx="20" cy="11"/>
                </a:xfrm>
                <a:custGeom>
                  <a:avLst/>
                  <a:gdLst>
                    <a:gd name="T0" fmla="*/ 0 w 16"/>
                    <a:gd name="T1" fmla="*/ 8 h 8"/>
                    <a:gd name="T2" fmla="*/ 8 w 16"/>
                    <a:gd name="T3" fmla="*/ 0 h 8"/>
                    <a:gd name="T4" fmla="*/ 16 w 16"/>
                    <a:gd name="T5" fmla="*/ 8 h 8"/>
                  </a:gdLst>
                  <a:ahLst/>
                  <a:cxnLst>
                    <a:cxn ang="0">
                      <a:pos x="T0" y="T1"/>
                    </a:cxn>
                    <a:cxn ang="0">
                      <a:pos x="T2" y="T3"/>
                    </a:cxn>
                    <a:cxn ang="0">
                      <a:pos x="T4" y="T5"/>
                    </a:cxn>
                  </a:cxnLst>
                  <a:rect l="0" t="0" r="r" b="b"/>
                  <a:pathLst>
                    <a:path w="16" h="8">
                      <a:moveTo>
                        <a:pt x="0" y="8"/>
                      </a:moveTo>
                      <a:lnTo>
                        <a:pt x="8" y="0"/>
                      </a:lnTo>
                      <a:lnTo>
                        <a:pt x="16" y="8"/>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0" name="Line 313">
                  <a:extLst>
                    <a:ext uri="{FF2B5EF4-FFF2-40B4-BE49-F238E27FC236}">
                      <a16:creationId xmlns:a16="http://schemas.microsoft.com/office/drawing/2014/main" id="{6DA8424E-DCE3-49EF-A6D1-DA33A465A1CF}"/>
                    </a:ext>
                  </a:extLst>
                </p:cNvPr>
                <p:cNvSpPr>
                  <a:spLocks noChangeShapeType="1"/>
                </p:cNvSpPr>
                <p:nvPr/>
              </p:nvSpPr>
              <p:spPr bwMode="auto">
                <a:xfrm>
                  <a:off x="1444" y="2157"/>
                  <a:ext cx="1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81" name="Line 314">
                  <a:extLst>
                    <a:ext uri="{FF2B5EF4-FFF2-40B4-BE49-F238E27FC236}">
                      <a16:creationId xmlns:a16="http://schemas.microsoft.com/office/drawing/2014/main" id="{3AF07E8C-96C0-4209-BA71-56C9C2AE6ACF}"/>
                    </a:ext>
                  </a:extLst>
                </p:cNvPr>
                <p:cNvSpPr>
                  <a:spLocks noChangeShapeType="1"/>
                </p:cNvSpPr>
                <p:nvPr/>
              </p:nvSpPr>
              <p:spPr bwMode="auto">
                <a:xfrm flipV="1">
                  <a:off x="1585" y="1934"/>
                  <a:ext cx="10" cy="10"/>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2" name="Group 315">
                <a:extLst>
                  <a:ext uri="{FF2B5EF4-FFF2-40B4-BE49-F238E27FC236}">
                    <a16:creationId xmlns:a16="http://schemas.microsoft.com/office/drawing/2014/main" id="{90B40A3A-F341-4F7E-9B53-2F491E03A294}"/>
                  </a:ext>
                </a:extLst>
              </p:cNvPr>
              <p:cNvGrpSpPr>
                <a:grpSpLocks/>
              </p:cNvGrpSpPr>
              <p:nvPr/>
            </p:nvGrpSpPr>
            <p:grpSpPr bwMode="auto">
              <a:xfrm>
                <a:off x="1594" y="1072"/>
                <a:ext cx="425" cy="362"/>
                <a:chOff x="2617" y="1200"/>
                <a:chExt cx="873" cy="744"/>
              </a:xfrm>
              <a:grpFill/>
            </p:grpSpPr>
            <p:sp>
              <p:nvSpPr>
                <p:cNvPr id="182" name="Freeform 316">
                  <a:extLst>
                    <a:ext uri="{FF2B5EF4-FFF2-40B4-BE49-F238E27FC236}">
                      <a16:creationId xmlns:a16="http://schemas.microsoft.com/office/drawing/2014/main" id="{4E419E53-06A6-49BD-B38C-E4B29458B455}"/>
                    </a:ext>
                  </a:extLst>
                </p:cNvPr>
                <p:cNvSpPr>
                  <a:spLocks/>
                </p:cNvSpPr>
                <p:nvPr/>
              </p:nvSpPr>
              <p:spPr bwMode="auto">
                <a:xfrm>
                  <a:off x="3189" y="1796"/>
                  <a:ext cx="301" cy="127"/>
                </a:xfrm>
                <a:custGeom>
                  <a:avLst/>
                  <a:gdLst>
                    <a:gd name="T0" fmla="*/ 208 w 240"/>
                    <a:gd name="T1" fmla="*/ 16 h 96"/>
                    <a:gd name="T2" fmla="*/ 208 w 240"/>
                    <a:gd name="T3" fmla="*/ 8 h 96"/>
                    <a:gd name="T4" fmla="*/ 192 w 240"/>
                    <a:gd name="T5" fmla="*/ 8 h 96"/>
                    <a:gd name="T6" fmla="*/ 168 w 240"/>
                    <a:gd name="T7" fmla="*/ 16 h 96"/>
                    <a:gd name="T8" fmla="*/ 136 w 240"/>
                    <a:gd name="T9" fmla="*/ 16 h 96"/>
                    <a:gd name="T10" fmla="*/ 104 w 240"/>
                    <a:gd name="T11" fmla="*/ 0 h 96"/>
                    <a:gd name="T12" fmla="*/ 88 w 240"/>
                    <a:gd name="T13" fmla="*/ 0 h 96"/>
                    <a:gd name="T14" fmla="*/ 64 w 240"/>
                    <a:gd name="T15" fmla="*/ 16 h 96"/>
                    <a:gd name="T16" fmla="*/ 48 w 240"/>
                    <a:gd name="T17" fmla="*/ 16 h 96"/>
                    <a:gd name="T18" fmla="*/ 32 w 240"/>
                    <a:gd name="T19" fmla="*/ 16 h 96"/>
                    <a:gd name="T20" fmla="*/ 24 w 240"/>
                    <a:gd name="T21" fmla="*/ 8 h 96"/>
                    <a:gd name="T22" fmla="*/ 0 w 240"/>
                    <a:gd name="T23" fmla="*/ 8 h 96"/>
                    <a:gd name="T24" fmla="*/ 0 w 240"/>
                    <a:gd name="T25" fmla="*/ 24 h 96"/>
                    <a:gd name="T26" fmla="*/ 8 w 240"/>
                    <a:gd name="T27" fmla="*/ 24 h 96"/>
                    <a:gd name="T28" fmla="*/ 0 w 240"/>
                    <a:gd name="T29" fmla="*/ 32 h 96"/>
                    <a:gd name="T30" fmla="*/ 16 w 240"/>
                    <a:gd name="T31" fmla="*/ 16 h 96"/>
                    <a:gd name="T32" fmla="*/ 32 w 240"/>
                    <a:gd name="T33" fmla="*/ 16 h 96"/>
                    <a:gd name="T34" fmla="*/ 40 w 240"/>
                    <a:gd name="T35" fmla="*/ 24 h 96"/>
                    <a:gd name="T36" fmla="*/ 32 w 240"/>
                    <a:gd name="T37" fmla="*/ 24 h 96"/>
                    <a:gd name="T38" fmla="*/ 40 w 240"/>
                    <a:gd name="T39" fmla="*/ 32 h 96"/>
                    <a:gd name="T40" fmla="*/ 8 w 240"/>
                    <a:gd name="T41" fmla="*/ 32 h 96"/>
                    <a:gd name="T42" fmla="*/ 0 w 240"/>
                    <a:gd name="T43" fmla="*/ 32 h 96"/>
                    <a:gd name="T44" fmla="*/ 0 w 240"/>
                    <a:gd name="T45" fmla="*/ 40 h 96"/>
                    <a:gd name="T46" fmla="*/ 8 w 240"/>
                    <a:gd name="T47" fmla="*/ 40 h 96"/>
                    <a:gd name="T48" fmla="*/ 16 w 240"/>
                    <a:gd name="T49" fmla="*/ 56 h 96"/>
                    <a:gd name="T50" fmla="*/ 8 w 240"/>
                    <a:gd name="T51" fmla="*/ 56 h 96"/>
                    <a:gd name="T52" fmla="*/ 16 w 240"/>
                    <a:gd name="T53" fmla="*/ 64 h 96"/>
                    <a:gd name="T54" fmla="*/ 16 w 240"/>
                    <a:gd name="T55" fmla="*/ 72 h 96"/>
                    <a:gd name="T56" fmla="*/ 24 w 240"/>
                    <a:gd name="T57" fmla="*/ 72 h 96"/>
                    <a:gd name="T58" fmla="*/ 16 w 240"/>
                    <a:gd name="T59" fmla="*/ 80 h 96"/>
                    <a:gd name="T60" fmla="*/ 32 w 240"/>
                    <a:gd name="T61" fmla="*/ 80 h 96"/>
                    <a:gd name="T62" fmla="*/ 24 w 240"/>
                    <a:gd name="T63" fmla="*/ 80 h 96"/>
                    <a:gd name="T64" fmla="*/ 48 w 240"/>
                    <a:gd name="T65" fmla="*/ 88 h 96"/>
                    <a:gd name="T66" fmla="*/ 56 w 240"/>
                    <a:gd name="T67" fmla="*/ 88 h 96"/>
                    <a:gd name="T68" fmla="*/ 64 w 240"/>
                    <a:gd name="T69" fmla="*/ 80 h 96"/>
                    <a:gd name="T70" fmla="*/ 72 w 240"/>
                    <a:gd name="T71" fmla="*/ 80 h 96"/>
                    <a:gd name="T72" fmla="*/ 88 w 240"/>
                    <a:gd name="T73" fmla="*/ 96 h 96"/>
                    <a:gd name="T74" fmla="*/ 96 w 240"/>
                    <a:gd name="T75" fmla="*/ 88 h 96"/>
                    <a:gd name="T76" fmla="*/ 112 w 240"/>
                    <a:gd name="T77" fmla="*/ 80 h 96"/>
                    <a:gd name="T78" fmla="*/ 120 w 240"/>
                    <a:gd name="T79" fmla="*/ 88 h 96"/>
                    <a:gd name="T80" fmla="*/ 128 w 240"/>
                    <a:gd name="T81" fmla="*/ 80 h 96"/>
                    <a:gd name="T82" fmla="*/ 128 w 240"/>
                    <a:gd name="T83" fmla="*/ 96 h 96"/>
                    <a:gd name="T84" fmla="*/ 136 w 240"/>
                    <a:gd name="T85" fmla="*/ 88 h 96"/>
                    <a:gd name="T86" fmla="*/ 136 w 240"/>
                    <a:gd name="T87" fmla="*/ 80 h 96"/>
                    <a:gd name="T88" fmla="*/ 160 w 240"/>
                    <a:gd name="T89" fmla="*/ 80 h 96"/>
                    <a:gd name="T90" fmla="*/ 168 w 240"/>
                    <a:gd name="T91" fmla="*/ 80 h 96"/>
                    <a:gd name="T92" fmla="*/ 184 w 240"/>
                    <a:gd name="T93" fmla="*/ 80 h 96"/>
                    <a:gd name="T94" fmla="*/ 208 w 240"/>
                    <a:gd name="T95" fmla="*/ 72 h 96"/>
                    <a:gd name="T96" fmla="*/ 216 w 240"/>
                    <a:gd name="T97" fmla="*/ 72 h 96"/>
                    <a:gd name="T98" fmla="*/ 240 w 240"/>
                    <a:gd name="T99" fmla="*/ 72 h 96"/>
                    <a:gd name="T100" fmla="*/ 224 w 240"/>
                    <a:gd name="T101" fmla="*/ 40 h 96"/>
                    <a:gd name="T102" fmla="*/ 232 w 240"/>
                    <a:gd name="T103" fmla="*/ 32 h 96"/>
                    <a:gd name="T104" fmla="*/ 216 w 240"/>
                    <a:gd name="T105" fmla="*/ 32 h 96"/>
                    <a:gd name="T106" fmla="*/ 208 w 240"/>
                    <a:gd name="T107"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0" h="96">
                      <a:moveTo>
                        <a:pt x="208" y="16"/>
                      </a:moveTo>
                      <a:lnTo>
                        <a:pt x="208" y="8"/>
                      </a:lnTo>
                      <a:lnTo>
                        <a:pt x="192" y="8"/>
                      </a:lnTo>
                      <a:lnTo>
                        <a:pt x="168" y="16"/>
                      </a:lnTo>
                      <a:lnTo>
                        <a:pt x="136" y="16"/>
                      </a:lnTo>
                      <a:lnTo>
                        <a:pt x="104" y="0"/>
                      </a:lnTo>
                      <a:lnTo>
                        <a:pt x="88" y="0"/>
                      </a:lnTo>
                      <a:lnTo>
                        <a:pt x="64" y="16"/>
                      </a:lnTo>
                      <a:lnTo>
                        <a:pt x="48" y="16"/>
                      </a:lnTo>
                      <a:lnTo>
                        <a:pt x="32" y="16"/>
                      </a:lnTo>
                      <a:lnTo>
                        <a:pt x="24" y="8"/>
                      </a:lnTo>
                      <a:lnTo>
                        <a:pt x="0" y="8"/>
                      </a:lnTo>
                      <a:lnTo>
                        <a:pt x="0" y="24"/>
                      </a:lnTo>
                      <a:lnTo>
                        <a:pt x="8" y="24"/>
                      </a:lnTo>
                      <a:lnTo>
                        <a:pt x="0" y="32"/>
                      </a:lnTo>
                      <a:lnTo>
                        <a:pt x="16" y="16"/>
                      </a:lnTo>
                      <a:lnTo>
                        <a:pt x="32" y="16"/>
                      </a:lnTo>
                      <a:lnTo>
                        <a:pt x="40" y="24"/>
                      </a:lnTo>
                      <a:lnTo>
                        <a:pt x="32" y="24"/>
                      </a:lnTo>
                      <a:lnTo>
                        <a:pt x="40" y="32"/>
                      </a:lnTo>
                      <a:lnTo>
                        <a:pt x="8" y="32"/>
                      </a:lnTo>
                      <a:lnTo>
                        <a:pt x="0" y="32"/>
                      </a:lnTo>
                      <a:lnTo>
                        <a:pt x="0" y="40"/>
                      </a:lnTo>
                      <a:lnTo>
                        <a:pt x="8" y="40"/>
                      </a:lnTo>
                      <a:lnTo>
                        <a:pt x="16" y="56"/>
                      </a:lnTo>
                      <a:lnTo>
                        <a:pt x="8" y="56"/>
                      </a:lnTo>
                      <a:lnTo>
                        <a:pt x="16" y="64"/>
                      </a:lnTo>
                      <a:lnTo>
                        <a:pt x="16" y="72"/>
                      </a:lnTo>
                      <a:lnTo>
                        <a:pt x="24" y="72"/>
                      </a:lnTo>
                      <a:lnTo>
                        <a:pt x="16" y="80"/>
                      </a:lnTo>
                      <a:lnTo>
                        <a:pt x="32" y="80"/>
                      </a:lnTo>
                      <a:lnTo>
                        <a:pt x="24" y="80"/>
                      </a:lnTo>
                      <a:lnTo>
                        <a:pt x="48" y="88"/>
                      </a:lnTo>
                      <a:lnTo>
                        <a:pt x="56" y="88"/>
                      </a:lnTo>
                      <a:lnTo>
                        <a:pt x="64" y="80"/>
                      </a:lnTo>
                      <a:lnTo>
                        <a:pt x="72" y="80"/>
                      </a:lnTo>
                      <a:lnTo>
                        <a:pt x="88" y="96"/>
                      </a:lnTo>
                      <a:lnTo>
                        <a:pt x="96" y="88"/>
                      </a:lnTo>
                      <a:lnTo>
                        <a:pt x="112" y="80"/>
                      </a:lnTo>
                      <a:lnTo>
                        <a:pt x="120" y="88"/>
                      </a:lnTo>
                      <a:lnTo>
                        <a:pt x="128" y="80"/>
                      </a:lnTo>
                      <a:lnTo>
                        <a:pt x="128" y="96"/>
                      </a:lnTo>
                      <a:lnTo>
                        <a:pt x="136" y="88"/>
                      </a:lnTo>
                      <a:lnTo>
                        <a:pt x="136" y="80"/>
                      </a:lnTo>
                      <a:lnTo>
                        <a:pt x="160" y="80"/>
                      </a:lnTo>
                      <a:lnTo>
                        <a:pt x="168" y="80"/>
                      </a:lnTo>
                      <a:lnTo>
                        <a:pt x="184" y="80"/>
                      </a:lnTo>
                      <a:lnTo>
                        <a:pt x="208" y="72"/>
                      </a:lnTo>
                      <a:lnTo>
                        <a:pt x="216" y="72"/>
                      </a:lnTo>
                      <a:lnTo>
                        <a:pt x="240" y="72"/>
                      </a:lnTo>
                      <a:lnTo>
                        <a:pt x="224" y="40"/>
                      </a:lnTo>
                      <a:lnTo>
                        <a:pt x="232" y="32"/>
                      </a:lnTo>
                      <a:lnTo>
                        <a:pt x="216" y="32"/>
                      </a:lnTo>
                      <a:lnTo>
                        <a:pt x="20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3" name="Freeform 317">
                  <a:extLst>
                    <a:ext uri="{FF2B5EF4-FFF2-40B4-BE49-F238E27FC236}">
                      <a16:creationId xmlns:a16="http://schemas.microsoft.com/office/drawing/2014/main" id="{944808E8-D5EE-48AB-AC8A-78D696FF727A}"/>
                    </a:ext>
                  </a:extLst>
                </p:cNvPr>
                <p:cNvSpPr>
                  <a:spLocks/>
                </p:cNvSpPr>
                <p:nvPr/>
              </p:nvSpPr>
              <p:spPr bwMode="auto">
                <a:xfrm>
                  <a:off x="3289" y="1923"/>
                  <a:ext cx="41" cy="21"/>
                </a:xfrm>
                <a:custGeom>
                  <a:avLst/>
                  <a:gdLst>
                    <a:gd name="T0" fmla="*/ 0 w 32"/>
                    <a:gd name="T1" fmla="*/ 16 h 16"/>
                    <a:gd name="T2" fmla="*/ 8 w 32"/>
                    <a:gd name="T3" fmla="*/ 16 h 16"/>
                    <a:gd name="T4" fmla="*/ 16 w 32"/>
                    <a:gd name="T5" fmla="*/ 16 h 16"/>
                    <a:gd name="T6" fmla="*/ 24 w 32"/>
                    <a:gd name="T7" fmla="*/ 16 h 16"/>
                    <a:gd name="T8" fmla="*/ 24 w 32"/>
                    <a:gd name="T9" fmla="*/ 8 h 16"/>
                    <a:gd name="T10" fmla="*/ 32 w 32"/>
                    <a:gd name="T11" fmla="*/ 0 h 16"/>
                    <a:gd name="T12" fmla="*/ 0 w 3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0" y="16"/>
                      </a:moveTo>
                      <a:lnTo>
                        <a:pt x="8" y="16"/>
                      </a:lnTo>
                      <a:lnTo>
                        <a:pt x="16" y="16"/>
                      </a:lnTo>
                      <a:lnTo>
                        <a:pt x="24" y="16"/>
                      </a:lnTo>
                      <a:lnTo>
                        <a:pt x="24" y="8"/>
                      </a:lnTo>
                      <a:lnTo>
                        <a:pt x="32"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4" name="Freeform 318">
                  <a:extLst>
                    <a:ext uri="{FF2B5EF4-FFF2-40B4-BE49-F238E27FC236}">
                      <a16:creationId xmlns:a16="http://schemas.microsoft.com/office/drawing/2014/main" id="{E20AB3A1-E6AE-4BEA-9ABB-C80344EBD232}"/>
                    </a:ext>
                  </a:extLst>
                </p:cNvPr>
                <p:cNvSpPr>
                  <a:spLocks/>
                </p:cNvSpPr>
                <p:nvPr/>
              </p:nvSpPr>
              <p:spPr bwMode="auto">
                <a:xfrm>
                  <a:off x="3220" y="1913"/>
                  <a:ext cx="10" cy="10"/>
                </a:xfrm>
                <a:custGeom>
                  <a:avLst/>
                  <a:gdLst>
                    <a:gd name="T0" fmla="*/ 0 w 8"/>
                    <a:gd name="T1" fmla="*/ 0 h 8"/>
                    <a:gd name="T2" fmla="*/ 0 w 8"/>
                    <a:gd name="T3" fmla="*/ 8 h 8"/>
                    <a:gd name="T4" fmla="*/ 8 w 8"/>
                    <a:gd name="T5" fmla="*/ 0 h 8"/>
                    <a:gd name="T6" fmla="*/ 0 w 8"/>
                    <a:gd name="T7" fmla="*/ 0 h 8"/>
                  </a:gdLst>
                  <a:ahLst/>
                  <a:cxnLst>
                    <a:cxn ang="0">
                      <a:pos x="T0" y="T1"/>
                    </a:cxn>
                    <a:cxn ang="0">
                      <a:pos x="T2" y="T3"/>
                    </a:cxn>
                    <a:cxn ang="0">
                      <a:pos x="T4" y="T5"/>
                    </a:cxn>
                    <a:cxn ang="0">
                      <a:pos x="T6" y="T7"/>
                    </a:cxn>
                  </a:cxnLst>
                  <a:rect l="0" t="0" r="r" b="b"/>
                  <a:pathLst>
                    <a:path w="8" h="8">
                      <a:moveTo>
                        <a:pt x="0" y="0"/>
                      </a:moveTo>
                      <a:lnTo>
                        <a:pt x="0" y="8"/>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5" name="Freeform 319">
                  <a:extLst>
                    <a:ext uri="{FF2B5EF4-FFF2-40B4-BE49-F238E27FC236}">
                      <a16:creationId xmlns:a16="http://schemas.microsoft.com/office/drawing/2014/main" id="{B246FA40-3166-4186-8C54-DF07A4B0D9FE}"/>
                    </a:ext>
                  </a:extLst>
                </p:cNvPr>
                <p:cNvSpPr>
                  <a:spLocks/>
                </p:cNvSpPr>
                <p:nvPr/>
              </p:nvSpPr>
              <p:spPr bwMode="auto">
                <a:xfrm>
                  <a:off x="2647" y="1764"/>
                  <a:ext cx="191" cy="159"/>
                </a:xfrm>
                <a:custGeom>
                  <a:avLst/>
                  <a:gdLst>
                    <a:gd name="T0" fmla="*/ 112 w 152"/>
                    <a:gd name="T1" fmla="*/ 16 h 120"/>
                    <a:gd name="T2" fmla="*/ 152 w 152"/>
                    <a:gd name="T3" fmla="*/ 16 h 120"/>
                    <a:gd name="T4" fmla="*/ 152 w 152"/>
                    <a:gd name="T5" fmla="*/ 32 h 120"/>
                    <a:gd name="T6" fmla="*/ 128 w 152"/>
                    <a:gd name="T7" fmla="*/ 40 h 120"/>
                    <a:gd name="T8" fmla="*/ 104 w 152"/>
                    <a:gd name="T9" fmla="*/ 64 h 120"/>
                    <a:gd name="T10" fmla="*/ 112 w 152"/>
                    <a:gd name="T11" fmla="*/ 80 h 120"/>
                    <a:gd name="T12" fmla="*/ 80 w 152"/>
                    <a:gd name="T13" fmla="*/ 104 h 120"/>
                    <a:gd name="T14" fmla="*/ 56 w 152"/>
                    <a:gd name="T15" fmla="*/ 104 h 120"/>
                    <a:gd name="T16" fmla="*/ 40 w 152"/>
                    <a:gd name="T17" fmla="*/ 120 h 120"/>
                    <a:gd name="T18" fmla="*/ 24 w 152"/>
                    <a:gd name="T19" fmla="*/ 96 h 120"/>
                    <a:gd name="T20" fmla="*/ 24 w 152"/>
                    <a:gd name="T21" fmla="*/ 80 h 120"/>
                    <a:gd name="T22" fmla="*/ 24 w 152"/>
                    <a:gd name="T23" fmla="*/ 64 h 120"/>
                    <a:gd name="T24" fmla="*/ 32 w 152"/>
                    <a:gd name="T25" fmla="*/ 56 h 120"/>
                    <a:gd name="T26" fmla="*/ 32 w 152"/>
                    <a:gd name="T27" fmla="*/ 48 h 120"/>
                    <a:gd name="T28" fmla="*/ 40 w 152"/>
                    <a:gd name="T29" fmla="*/ 32 h 120"/>
                    <a:gd name="T30" fmla="*/ 32 w 152"/>
                    <a:gd name="T31" fmla="*/ 32 h 120"/>
                    <a:gd name="T32" fmla="*/ 8 w 152"/>
                    <a:gd name="T33" fmla="*/ 32 h 120"/>
                    <a:gd name="T34" fmla="*/ 0 w 152"/>
                    <a:gd name="T35" fmla="*/ 16 h 120"/>
                    <a:gd name="T36" fmla="*/ 8 w 152"/>
                    <a:gd name="T37" fmla="*/ 8 h 120"/>
                    <a:gd name="T38" fmla="*/ 16 w 152"/>
                    <a:gd name="T39" fmla="*/ 0 h 120"/>
                    <a:gd name="T40" fmla="*/ 64 w 152"/>
                    <a:gd name="T41" fmla="*/ 8 h 120"/>
                    <a:gd name="T42" fmla="*/ 88 w 152"/>
                    <a:gd name="T43" fmla="*/ 8 h 120"/>
                    <a:gd name="T44" fmla="*/ 96 w 152"/>
                    <a:gd name="T45" fmla="*/ 8 h 120"/>
                    <a:gd name="T46" fmla="*/ 112 w 152"/>
                    <a:gd name="T47"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2" h="120">
                      <a:moveTo>
                        <a:pt x="112" y="16"/>
                      </a:moveTo>
                      <a:lnTo>
                        <a:pt x="152" y="16"/>
                      </a:lnTo>
                      <a:lnTo>
                        <a:pt x="152" y="32"/>
                      </a:lnTo>
                      <a:lnTo>
                        <a:pt x="128" y="40"/>
                      </a:lnTo>
                      <a:lnTo>
                        <a:pt x="104" y="64"/>
                      </a:lnTo>
                      <a:lnTo>
                        <a:pt x="112" y="80"/>
                      </a:lnTo>
                      <a:lnTo>
                        <a:pt x="80" y="104"/>
                      </a:lnTo>
                      <a:lnTo>
                        <a:pt x="56" y="104"/>
                      </a:lnTo>
                      <a:lnTo>
                        <a:pt x="40" y="120"/>
                      </a:lnTo>
                      <a:lnTo>
                        <a:pt x="24" y="96"/>
                      </a:lnTo>
                      <a:lnTo>
                        <a:pt x="24" y="80"/>
                      </a:lnTo>
                      <a:lnTo>
                        <a:pt x="24" y="64"/>
                      </a:lnTo>
                      <a:lnTo>
                        <a:pt x="32" y="56"/>
                      </a:lnTo>
                      <a:lnTo>
                        <a:pt x="32" y="48"/>
                      </a:lnTo>
                      <a:lnTo>
                        <a:pt x="40" y="32"/>
                      </a:lnTo>
                      <a:lnTo>
                        <a:pt x="32" y="32"/>
                      </a:lnTo>
                      <a:lnTo>
                        <a:pt x="8" y="32"/>
                      </a:lnTo>
                      <a:lnTo>
                        <a:pt x="0" y="16"/>
                      </a:lnTo>
                      <a:lnTo>
                        <a:pt x="8" y="8"/>
                      </a:lnTo>
                      <a:lnTo>
                        <a:pt x="16" y="0"/>
                      </a:lnTo>
                      <a:lnTo>
                        <a:pt x="64" y="8"/>
                      </a:lnTo>
                      <a:lnTo>
                        <a:pt x="88" y="8"/>
                      </a:lnTo>
                      <a:lnTo>
                        <a:pt x="96" y="8"/>
                      </a:lnTo>
                      <a:lnTo>
                        <a:pt x="112"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s-ES" kern="0">
                    <a:solidFill>
                      <a:srgbClr val="000000"/>
                    </a:solidFill>
                    <a:latin typeface="Arial"/>
                  </a:endParaRPr>
                </a:p>
              </p:txBody>
            </p:sp>
            <p:sp>
              <p:nvSpPr>
                <p:cNvPr id="186" name="Freeform 320">
                  <a:extLst>
                    <a:ext uri="{FF2B5EF4-FFF2-40B4-BE49-F238E27FC236}">
                      <a16:creationId xmlns:a16="http://schemas.microsoft.com/office/drawing/2014/main" id="{3336AB11-F835-40FF-8F9B-A978EB974947}"/>
                    </a:ext>
                  </a:extLst>
                </p:cNvPr>
                <p:cNvSpPr>
                  <a:spLocks/>
                </p:cNvSpPr>
                <p:nvPr/>
              </p:nvSpPr>
              <p:spPr bwMode="auto">
                <a:xfrm>
                  <a:off x="2637" y="1806"/>
                  <a:ext cx="61" cy="96"/>
                </a:xfrm>
                <a:custGeom>
                  <a:avLst/>
                  <a:gdLst>
                    <a:gd name="T0" fmla="*/ 32 w 48"/>
                    <a:gd name="T1" fmla="*/ 48 h 72"/>
                    <a:gd name="T2" fmla="*/ 32 w 48"/>
                    <a:gd name="T3" fmla="*/ 32 h 72"/>
                    <a:gd name="T4" fmla="*/ 40 w 48"/>
                    <a:gd name="T5" fmla="*/ 24 h 72"/>
                    <a:gd name="T6" fmla="*/ 40 w 48"/>
                    <a:gd name="T7" fmla="*/ 16 h 72"/>
                    <a:gd name="T8" fmla="*/ 48 w 48"/>
                    <a:gd name="T9" fmla="*/ 0 h 72"/>
                    <a:gd name="T10" fmla="*/ 40 w 48"/>
                    <a:gd name="T11" fmla="*/ 0 h 72"/>
                    <a:gd name="T12" fmla="*/ 16 w 48"/>
                    <a:gd name="T13" fmla="*/ 0 h 72"/>
                    <a:gd name="T14" fmla="*/ 16 w 48"/>
                    <a:gd name="T15" fmla="*/ 8 h 72"/>
                    <a:gd name="T16" fmla="*/ 0 w 48"/>
                    <a:gd name="T17" fmla="*/ 40 h 72"/>
                    <a:gd name="T18" fmla="*/ 8 w 48"/>
                    <a:gd name="T19" fmla="*/ 48 h 72"/>
                    <a:gd name="T20" fmla="*/ 8 w 48"/>
                    <a:gd name="T21" fmla="*/ 72 h 72"/>
                    <a:gd name="T22" fmla="*/ 32 w 48"/>
                    <a:gd name="T23" fmla="*/ 64 h 72"/>
                    <a:gd name="T24" fmla="*/ 32 w 48"/>
                    <a:gd name="T25"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2">
                      <a:moveTo>
                        <a:pt x="32" y="48"/>
                      </a:moveTo>
                      <a:lnTo>
                        <a:pt x="32" y="32"/>
                      </a:lnTo>
                      <a:lnTo>
                        <a:pt x="40" y="24"/>
                      </a:lnTo>
                      <a:lnTo>
                        <a:pt x="40" y="16"/>
                      </a:lnTo>
                      <a:lnTo>
                        <a:pt x="48" y="0"/>
                      </a:lnTo>
                      <a:lnTo>
                        <a:pt x="40" y="0"/>
                      </a:lnTo>
                      <a:lnTo>
                        <a:pt x="16" y="0"/>
                      </a:lnTo>
                      <a:lnTo>
                        <a:pt x="16" y="8"/>
                      </a:lnTo>
                      <a:lnTo>
                        <a:pt x="0" y="40"/>
                      </a:lnTo>
                      <a:lnTo>
                        <a:pt x="8" y="48"/>
                      </a:lnTo>
                      <a:lnTo>
                        <a:pt x="8" y="72"/>
                      </a:lnTo>
                      <a:lnTo>
                        <a:pt x="32" y="64"/>
                      </a:lnTo>
                      <a:lnTo>
                        <a:pt x="32"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7" name="Freeform 321">
                  <a:extLst>
                    <a:ext uri="{FF2B5EF4-FFF2-40B4-BE49-F238E27FC236}">
                      <a16:creationId xmlns:a16="http://schemas.microsoft.com/office/drawing/2014/main" id="{8CF4855E-9C39-4461-8DE2-E9EBFCD0DBED}"/>
                    </a:ext>
                  </a:extLst>
                </p:cNvPr>
                <p:cNvSpPr>
                  <a:spLocks/>
                </p:cNvSpPr>
                <p:nvPr/>
              </p:nvSpPr>
              <p:spPr bwMode="auto">
                <a:xfrm>
                  <a:off x="2727" y="1614"/>
                  <a:ext cx="181" cy="171"/>
                </a:xfrm>
                <a:custGeom>
                  <a:avLst/>
                  <a:gdLst>
                    <a:gd name="T0" fmla="*/ 144 w 144"/>
                    <a:gd name="T1" fmla="*/ 56 h 128"/>
                    <a:gd name="T2" fmla="*/ 144 w 144"/>
                    <a:gd name="T3" fmla="*/ 40 h 128"/>
                    <a:gd name="T4" fmla="*/ 128 w 144"/>
                    <a:gd name="T5" fmla="*/ 24 h 128"/>
                    <a:gd name="T6" fmla="*/ 120 w 144"/>
                    <a:gd name="T7" fmla="*/ 24 h 128"/>
                    <a:gd name="T8" fmla="*/ 112 w 144"/>
                    <a:gd name="T9" fmla="*/ 24 h 128"/>
                    <a:gd name="T10" fmla="*/ 112 w 144"/>
                    <a:gd name="T11" fmla="*/ 16 h 128"/>
                    <a:gd name="T12" fmla="*/ 104 w 144"/>
                    <a:gd name="T13" fmla="*/ 24 h 128"/>
                    <a:gd name="T14" fmla="*/ 88 w 144"/>
                    <a:gd name="T15" fmla="*/ 8 h 128"/>
                    <a:gd name="T16" fmla="*/ 88 w 144"/>
                    <a:gd name="T17" fmla="*/ 0 h 128"/>
                    <a:gd name="T18" fmla="*/ 80 w 144"/>
                    <a:gd name="T19" fmla="*/ 8 h 128"/>
                    <a:gd name="T20" fmla="*/ 72 w 144"/>
                    <a:gd name="T21" fmla="*/ 16 h 128"/>
                    <a:gd name="T22" fmla="*/ 56 w 144"/>
                    <a:gd name="T23" fmla="*/ 24 h 128"/>
                    <a:gd name="T24" fmla="*/ 56 w 144"/>
                    <a:gd name="T25" fmla="*/ 32 h 128"/>
                    <a:gd name="T26" fmla="*/ 40 w 144"/>
                    <a:gd name="T27" fmla="*/ 32 h 128"/>
                    <a:gd name="T28" fmla="*/ 40 w 144"/>
                    <a:gd name="T29" fmla="*/ 24 h 128"/>
                    <a:gd name="T30" fmla="*/ 32 w 144"/>
                    <a:gd name="T31" fmla="*/ 24 h 128"/>
                    <a:gd name="T32" fmla="*/ 40 w 144"/>
                    <a:gd name="T33" fmla="*/ 40 h 128"/>
                    <a:gd name="T34" fmla="*/ 24 w 144"/>
                    <a:gd name="T35" fmla="*/ 40 h 128"/>
                    <a:gd name="T36" fmla="*/ 16 w 144"/>
                    <a:gd name="T37" fmla="*/ 40 h 128"/>
                    <a:gd name="T38" fmla="*/ 0 w 144"/>
                    <a:gd name="T39" fmla="*/ 40 h 128"/>
                    <a:gd name="T40" fmla="*/ 0 w 144"/>
                    <a:gd name="T41" fmla="*/ 48 h 128"/>
                    <a:gd name="T42" fmla="*/ 24 w 144"/>
                    <a:gd name="T43" fmla="*/ 56 h 128"/>
                    <a:gd name="T44" fmla="*/ 40 w 144"/>
                    <a:gd name="T45" fmla="*/ 72 h 128"/>
                    <a:gd name="T46" fmla="*/ 40 w 144"/>
                    <a:gd name="T47" fmla="*/ 80 h 128"/>
                    <a:gd name="T48" fmla="*/ 32 w 144"/>
                    <a:gd name="T49" fmla="*/ 112 h 128"/>
                    <a:gd name="T50" fmla="*/ 32 w 144"/>
                    <a:gd name="T51" fmla="*/ 120 h 128"/>
                    <a:gd name="T52" fmla="*/ 48 w 144"/>
                    <a:gd name="T53" fmla="*/ 128 h 128"/>
                    <a:gd name="T54" fmla="*/ 88 w 144"/>
                    <a:gd name="T55" fmla="*/ 128 h 128"/>
                    <a:gd name="T56" fmla="*/ 96 w 144"/>
                    <a:gd name="T57" fmla="*/ 120 h 128"/>
                    <a:gd name="T58" fmla="*/ 128 w 144"/>
                    <a:gd name="T59" fmla="*/ 120 h 128"/>
                    <a:gd name="T60" fmla="*/ 144 w 144"/>
                    <a:gd name="T61" fmla="*/ 112 h 128"/>
                    <a:gd name="T62" fmla="*/ 128 w 144"/>
                    <a:gd name="T63" fmla="*/ 96 h 128"/>
                    <a:gd name="T64" fmla="*/ 136 w 144"/>
                    <a:gd name="T65" fmla="*/ 80 h 128"/>
                    <a:gd name="T66" fmla="*/ 128 w 144"/>
                    <a:gd name="T67" fmla="*/ 72 h 128"/>
                    <a:gd name="T68" fmla="*/ 128 w 144"/>
                    <a:gd name="T69" fmla="*/ 80 h 128"/>
                    <a:gd name="T70" fmla="*/ 120 w 144"/>
                    <a:gd name="T71" fmla="*/ 72 h 128"/>
                    <a:gd name="T72" fmla="*/ 136 w 144"/>
                    <a:gd name="T73" fmla="*/ 56 h 128"/>
                    <a:gd name="T74" fmla="*/ 144 w 144"/>
                    <a:gd name="T75" fmla="*/ 5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28">
                      <a:moveTo>
                        <a:pt x="144" y="56"/>
                      </a:moveTo>
                      <a:lnTo>
                        <a:pt x="144" y="40"/>
                      </a:lnTo>
                      <a:lnTo>
                        <a:pt x="128" y="24"/>
                      </a:lnTo>
                      <a:lnTo>
                        <a:pt x="120" y="24"/>
                      </a:lnTo>
                      <a:lnTo>
                        <a:pt x="112" y="24"/>
                      </a:lnTo>
                      <a:lnTo>
                        <a:pt x="112" y="16"/>
                      </a:lnTo>
                      <a:lnTo>
                        <a:pt x="104" y="24"/>
                      </a:lnTo>
                      <a:lnTo>
                        <a:pt x="88" y="8"/>
                      </a:lnTo>
                      <a:lnTo>
                        <a:pt x="88" y="0"/>
                      </a:lnTo>
                      <a:lnTo>
                        <a:pt x="80" y="8"/>
                      </a:lnTo>
                      <a:lnTo>
                        <a:pt x="72" y="16"/>
                      </a:lnTo>
                      <a:lnTo>
                        <a:pt x="56" y="24"/>
                      </a:lnTo>
                      <a:lnTo>
                        <a:pt x="56" y="32"/>
                      </a:lnTo>
                      <a:lnTo>
                        <a:pt x="40" y="32"/>
                      </a:lnTo>
                      <a:lnTo>
                        <a:pt x="40" y="24"/>
                      </a:lnTo>
                      <a:lnTo>
                        <a:pt x="32" y="24"/>
                      </a:lnTo>
                      <a:lnTo>
                        <a:pt x="40" y="40"/>
                      </a:lnTo>
                      <a:lnTo>
                        <a:pt x="24" y="40"/>
                      </a:lnTo>
                      <a:lnTo>
                        <a:pt x="16" y="40"/>
                      </a:lnTo>
                      <a:lnTo>
                        <a:pt x="0" y="40"/>
                      </a:lnTo>
                      <a:lnTo>
                        <a:pt x="0" y="48"/>
                      </a:lnTo>
                      <a:lnTo>
                        <a:pt x="24" y="56"/>
                      </a:lnTo>
                      <a:lnTo>
                        <a:pt x="40" y="72"/>
                      </a:lnTo>
                      <a:lnTo>
                        <a:pt x="40" y="80"/>
                      </a:lnTo>
                      <a:lnTo>
                        <a:pt x="32" y="112"/>
                      </a:lnTo>
                      <a:lnTo>
                        <a:pt x="32" y="120"/>
                      </a:lnTo>
                      <a:lnTo>
                        <a:pt x="48" y="128"/>
                      </a:lnTo>
                      <a:lnTo>
                        <a:pt x="88" y="128"/>
                      </a:lnTo>
                      <a:lnTo>
                        <a:pt x="96" y="120"/>
                      </a:lnTo>
                      <a:lnTo>
                        <a:pt x="128" y="120"/>
                      </a:lnTo>
                      <a:lnTo>
                        <a:pt x="144" y="112"/>
                      </a:lnTo>
                      <a:lnTo>
                        <a:pt x="128" y="96"/>
                      </a:lnTo>
                      <a:lnTo>
                        <a:pt x="136" y="80"/>
                      </a:lnTo>
                      <a:lnTo>
                        <a:pt x="128" y="72"/>
                      </a:lnTo>
                      <a:lnTo>
                        <a:pt x="128" y="80"/>
                      </a:lnTo>
                      <a:lnTo>
                        <a:pt x="120" y="72"/>
                      </a:lnTo>
                      <a:lnTo>
                        <a:pt x="136" y="56"/>
                      </a:lnTo>
                      <a:lnTo>
                        <a:pt x="144" y="5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8" name="Freeform 322">
                  <a:extLst>
                    <a:ext uri="{FF2B5EF4-FFF2-40B4-BE49-F238E27FC236}">
                      <a16:creationId xmlns:a16="http://schemas.microsoft.com/office/drawing/2014/main" id="{9676E354-3E1E-44B0-BD6E-B1AF0FC1B55D}"/>
                    </a:ext>
                  </a:extLst>
                </p:cNvPr>
                <p:cNvSpPr>
                  <a:spLocks/>
                </p:cNvSpPr>
                <p:nvPr/>
              </p:nvSpPr>
              <p:spPr bwMode="auto">
                <a:xfrm>
                  <a:off x="2887" y="1700"/>
                  <a:ext cx="181" cy="181"/>
                </a:xfrm>
                <a:custGeom>
                  <a:avLst/>
                  <a:gdLst>
                    <a:gd name="T0" fmla="*/ 0 w 144"/>
                    <a:gd name="T1" fmla="*/ 32 h 136"/>
                    <a:gd name="T2" fmla="*/ 8 w 144"/>
                    <a:gd name="T3" fmla="*/ 16 h 136"/>
                    <a:gd name="T4" fmla="*/ 24 w 144"/>
                    <a:gd name="T5" fmla="*/ 8 h 136"/>
                    <a:gd name="T6" fmla="*/ 32 w 144"/>
                    <a:gd name="T7" fmla="*/ 16 h 136"/>
                    <a:gd name="T8" fmla="*/ 32 w 144"/>
                    <a:gd name="T9" fmla="*/ 8 h 136"/>
                    <a:gd name="T10" fmla="*/ 40 w 144"/>
                    <a:gd name="T11" fmla="*/ 8 h 136"/>
                    <a:gd name="T12" fmla="*/ 48 w 144"/>
                    <a:gd name="T13" fmla="*/ 0 h 136"/>
                    <a:gd name="T14" fmla="*/ 64 w 144"/>
                    <a:gd name="T15" fmla="*/ 0 h 136"/>
                    <a:gd name="T16" fmla="*/ 72 w 144"/>
                    <a:gd name="T17" fmla="*/ 0 h 136"/>
                    <a:gd name="T18" fmla="*/ 88 w 144"/>
                    <a:gd name="T19" fmla="*/ 8 h 136"/>
                    <a:gd name="T20" fmla="*/ 88 w 144"/>
                    <a:gd name="T21" fmla="*/ 16 h 136"/>
                    <a:gd name="T22" fmla="*/ 88 w 144"/>
                    <a:gd name="T23" fmla="*/ 24 h 136"/>
                    <a:gd name="T24" fmla="*/ 80 w 144"/>
                    <a:gd name="T25" fmla="*/ 16 h 136"/>
                    <a:gd name="T26" fmla="*/ 72 w 144"/>
                    <a:gd name="T27" fmla="*/ 24 h 136"/>
                    <a:gd name="T28" fmla="*/ 72 w 144"/>
                    <a:gd name="T29" fmla="*/ 40 h 136"/>
                    <a:gd name="T30" fmla="*/ 88 w 144"/>
                    <a:gd name="T31" fmla="*/ 56 h 136"/>
                    <a:gd name="T32" fmla="*/ 96 w 144"/>
                    <a:gd name="T33" fmla="*/ 72 h 136"/>
                    <a:gd name="T34" fmla="*/ 104 w 144"/>
                    <a:gd name="T35" fmla="*/ 80 h 136"/>
                    <a:gd name="T36" fmla="*/ 120 w 144"/>
                    <a:gd name="T37" fmla="*/ 80 h 136"/>
                    <a:gd name="T38" fmla="*/ 112 w 144"/>
                    <a:gd name="T39" fmla="*/ 80 h 136"/>
                    <a:gd name="T40" fmla="*/ 144 w 144"/>
                    <a:gd name="T41" fmla="*/ 104 h 136"/>
                    <a:gd name="T42" fmla="*/ 128 w 144"/>
                    <a:gd name="T43" fmla="*/ 96 h 136"/>
                    <a:gd name="T44" fmla="*/ 120 w 144"/>
                    <a:gd name="T45" fmla="*/ 112 h 136"/>
                    <a:gd name="T46" fmla="*/ 128 w 144"/>
                    <a:gd name="T47" fmla="*/ 112 h 136"/>
                    <a:gd name="T48" fmla="*/ 128 w 144"/>
                    <a:gd name="T49" fmla="*/ 120 h 136"/>
                    <a:gd name="T50" fmla="*/ 120 w 144"/>
                    <a:gd name="T51" fmla="*/ 120 h 136"/>
                    <a:gd name="T52" fmla="*/ 120 w 144"/>
                    <a:gd name="T53" fmla="*/ 136 h 136"/>
                    <a:gd name="T54" fmla="*/ 112 w 144"/>
                    <a:gd name="T55" fmla="*/ 136 h 136"/>
                    <a:gd name="T56" fmla="*/ 120 w 144"/>
                    <a:gd name="T57" fmla="*/ 120 h 136"/>
                    <a:gd name="T58" fmla="*/ 112 w 144"/>
                    <a:gd name="T59" fmla="*/ 104 h 136"/>
                    <a:gd name="T60" fmla="*/ 88 w 144"/>
                    <a:gd name="T61" fmla="*/ 88 h 136"/>
                    <a:gd name="T62" fmla="*/ 72 w 144"/>
                    <a:gd name="T63" fmla="*/ 80 h 136"/>
                    <a:gd name="T64" fmla="*/ 64 w 144"/>
                    <a:gd name="T65" fmla="*/ 72 h 136"/>
                    <a:gd name="T66" fmla="*/ 56 w 144"/>
                    <a:gd name="T67" fmla="*/ 72 h 136"/>
                    <a:gd name="T68" fmla="*/ 40 w 144"/>
                    <a:gd name="T69" fmla="*/ 48 h 136"/>
                    <a:gd name="T70" fmla="*/ 24 w 144"/>
                    <a:gd name="T71" fmla="*/ 40 h 136"/>
                    <a:gd name="T72" fmla="*/ 16 w 144"/>
                    <a:gd name="T73" fmla="*/ 48 h 136"/>
                    <a:gd name="T74" fmla="*/ 0 w 144"/>
                    <a:gd name="T75"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136">
                      <a:moveTo>
                        <a:pt x="0" y="32"/>
                      </a:moveTo>
                      <a:lnTo>
                        <a:pt x="8" y="16"/>
                      </a:lnTo>
                      <a:lnTo>
                        <a:pt x="24" y="8"/>
                      </a:lnTo>
                      <a:lnTo>
                        <a:pt x="32" y="16"/>
                      </a:lnTo>
                      <a:lnTo>
                        <a:pt x="32" y="8"/>
                      </a:lnTo>
                      <a:lnTo>
                        <a:pt x="40" y="8"/>
                      </a:lnTo>
                      <a:lnTo>
                        <a:pt x="48" y="0"/>
                      </a:lnTo>
                      <a:lnTo>
                        <a:pt x="64" y="0"/>
                      </a:lnTo>
                      <a:lnTo>
                        <a:pt x="72" y="0"/>
                      </a:lnTo>
                      <a:lnTo>
                        <a:pt x="88" y="8"/>
                      </a:lnTo>
                      <a:lnTo>
                        <a:pt x="88" y="16"/>
                      </a:lnTo>
                      <a:lnTo>
                        <a:pt x="88" y="24"/>
                      </a:lnTo>
                      <a:lnTo>
                        <a:pt x="80" y="16"/>
                      </a:lnTo>
                      <a:lnTo>
                        <a:pt x="72" y="24"/>
                      </a:lnTo>
                      <a:lnTo>
                        <a:pt x="72" y="40"/>
                      </a:lnTo>
                      <a:lnTo>
                        <a:pt x="88" y="56"/>
                      </a:lnTo>
                      <a:lnTo>
                        <a:pt x="96" y="72"/>
                      </a:lnTo>
                      <a:lnTo>
                        <a:pt x="104" y="80"/>
                      </a:lnTo>
                      <a:lnTo>
                        <a:pt x="120" y="80"/>
                      </a:lnTo>
                      <a:lnTo>
                        <a:pt x="112" y="80"/>
                      </a:lnTo>
                      <a:lnTo>
                        <a:pt x="144" y="104"/>
                      </a:lnTo>
                      <a:lnTo>
                        <a:pt x="128" y="96"/>
                      </a:lnTo>
                      <a:lnTo>
                        <a:pt x="120" y="112"/>
                      </a:lnTo>
                      <a:lnTo>
                        <a:pt x="128" y="112"/>
                      </a:lnTo>
                      <a:lnTo>
                        <a:pt x="128" y="120"/>
                      </a:lnTo>
                      <a:lnTo>
                        <a:pt x="120" y="120"/>
                      </a:lnTo>
                      <a:lnTo>
                        <a:pt x="120" y="136"/>
                      </a:lnTo>
                      <a:lnTo>
                        <a:pt x="112" y="136"/>
                      </a:lnTo>
                      <a:lnTo>
                        <a:pt x="120" y="120"/>
                      </a:lnTo>
                      <a:lnTo>
                        <a:pt x="112" y="104"/>
                      </a:lnTo>
                      <a:lnTo>
                        <a:pt x="88" y="88"/>
                      </a:lnTo>
                      <a:lnTo>
                        <a:pt x="72" y="80"/>
                      </a:lnTo>
                      <a:lnTo>
                        <a:pt x="64" y="72"/>
                      </a:lnTo>
                      <a:lnTo>
                        <a:pt x="56" y="72"/>
                      </a:lnTo>
                      <a:lnTo>
                        <a:pt x="40" y="48"/>
                      </a:lnTo>
                      <a:lnTo>
                        <a:pt x="24" y="40"/>
                      </a:lnTo>
                      <a:lnTo>
                        <a:pt x="16" y="48"/>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9" name="Freeform 323">
                  <a:extLst>
                    <a:ext uri="{FF2B5EF4-FFF2-40B4-BE49-F238E27FC236}">
                      <a16:creationId xmlns:a16="http://schemas.microsoft.com/office/drawing/2014/main" id="{A8B7D829-C66D-42A2-AC22-65F1A7FFD41B}"/>
                    </a:ext>
                  </a:extLst>
                </p:cNvPr>
                <p:cNvSpPr>
                  <a:spLocks/>
                </p:cNvSpPr>
                <p:nvPr/>
              </p:nvSpPr>
              <p:spPr bwMode="auto">
                <a:xfrm>
                  <a:off x="3099" y="1806"/>
                  <a:ext cx="90" cy="86"/>
                </a:xfrm>
                <a:custGeom>
                  <a:avLst/>
                  <a:gdLst>
                    <a:gd name="T0" fmla="*/ 72 w 72"/>
                    <a:gd name="T1" fmla="*/ 0 h 64"/>
                    <a:gd name="T2" fmla="*/ 64 w 72"/>
                    <a:gd name="T3" fmla="*/ 8 h 64"/>
                    <a:gd name="T4" fmla="*/ 48 w 72"/>
                    <a:gd name="T5" fmla="*/ 0 h 64"/>
                    <a:gd name="T6" fmla="*/ 32 w 72"/>
                    <a:gd name="T7" fmla="*/ 8 h 64"/>
                    <a:gd name="T8" fmla="*/ 8 w 72"/>
                    <a:gd name="T9" fmla="*/ 16 h 64"/>
                    <a:gd name="T10" fmla="*/ 0 w 72"/>
                    <a:gd name="T11" fmla="*/ 32 h 64"/>
                    <a:gd name="T12" fmla="*/ 16 w 72"/>
                    <a:gd name="T13" fmla="*/ 48 h 64"/>
                    <a:gd name="T14" fmla="*/ 32 w 72"/>
                    <a:gd name="T15" fmla="*/ 48 h 64"/>
                    <a:gd name="T16" fmla="*/ 48 w 72"/>
                    <a:gd name="T17" fmla="*/ 64 h 64"/>
                    <a:gd name="T18" fmla="*/ 48 w 72"/>
                    <a:gd name="T19" fmla="*/ 56 h 64"/>
                    <a:gd name="T20" fmla="*/ 56 w 72"/>
                    <a:gd name="T21" fmla="*/ 56 h 64"/>
                    <a:gd name="T22" fmla="*/ 40 w 72"/>
                    <a:gd name="T23" fmla="*/ 40 h 64"/>
                    <a:gd name="T24" fmla="*/ 32 w 72"/>
                    <a:gd name="T25" fmla="*/ 24 h 64"/>
                    <a:gd name="T26" fmla="*/ 32 w 72"/>
                    <a:gd name="T27" fmla="*/ 16 h 64"/>
                    <a:gd name="T28" fmla="*/ 40 w 72"/>
                    <a:gd name="T29" fmla="*/ 24 h 64"/>
                    <a:gd name="T30" fmla="*/ 40 w 72"/>
                    <a:gd name="T31" fmla="*/ 16 h 64"/>
                    <a:gd name="T32" fmla="*/ 48 w 72"/>
                    <a:gd name="T33" fmla="*/ 8 h 64"/>
                    <a:gd name="T34" fmla="*/ 64 w 72"/>
                    <a:gd name="T35" fmla="*/ 16 h 64"/>
                    <a:gd name="T36" fmla="*/ 72 w 72"/>
                    <a:gd name="T37" fmla="*/ 16 h 64"/>
                    <a:gd name="T38" fmla="*/ 72 w 72"/>
                    <a:gd name="T3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4">
                      <a:moveTo>
                        <a:pt x="72" y="0"/>
                      </a:moveTo>
                      <a:lnTo>
                        <a:pt x="64" y="8"/>
                      </a:lnTo>
                      <a:lnTo>
                        <a:pt x="48" y="0"/>
                      </a:lnTo>
                      <a:lnTo>
                        <a:pt x="32" y="8"/>
                      </a:lnTo>
                      <a:lnTo>
                        <a:pt x="8" y="16"/>
                      </a:lnTo>
                      <a:lnTo>
                        <a:pt x="0" y="32"/>
                      </a:lnTo>
                      <a:lnTo>
                        <a:pt x="16" y="48"/>
                      </a:lnTo>
                      <a:lnTo>
                        <a:pt x="32" y="48"/>
                      </a:lnTo>
                      <a:lnTo>
                        <a:pt x="48" y="64"/>
                      </a:lnTo>
                      <a:lnTo>
                        <a:pt x="48" y="56"/>
                      </a:lnTo>
                      <a:lnTo>
                        <a:pt x="56" y="56"/>
                      </a:lnTo>
                      <a:lnTo>
                        <a:pt x="40" y="40"/>
                      </a:lnTo>
                      <a:lnTo>
                        <a:pt x="32" y="24"/>
                      </a:lnTo>
                      <a:lnTo>
                        <a:pt x="32" y="16"/>
                      </a:lnTo>
                      <a:lnTo>
                        <a:pt x="40" y="24"/>
                      </a:lnTo>
                      <a:lnTo>
                        <a:pt x="40" y="16"/>
                      </a:lnTo>
                      <a:lnTo>
                        <a:pt x="48" y="8"/>
                      </a:lnTo>
                      <a:lnTo>
                        <a:pt x="64" y="16"/>
                      </a:lnTo>
                      <a:lnTo>
                        <a:pt x="72" y="16"/>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0" name="Freeform 324">
                  <a:extLst>
                    <a:ext uri="{FF2B5EF4-FFF2-40B4-BE49-F238E27FC236}">
                      <a16:creationId xmlns:a16="http://schemas.microsoft.com/office/drawing/2014/main" id="{EF0AAEF2-C999-4414-B03B-F9FE7BA33EB9}"/>
                    </a:ext>
                  </a:extLst>
                </p:cNvPr>
                <p:cNvSpPr>
                  <a:spLocks/>
                </p:cNvSpPr>
                <p:nvPr/>
              </p:nvSpPr>
              <p:spPr bwMode="auto">
                <a:xfrm>
                  <a:off x="2999" y="1700"/>
                  <a:ext cx="40" cy="31"/>
                </a:xfrm>
                <a:custGeom>
                  <a:avLst/>
                  <a:gdLst>
                    <a:gd name="T0" fmla="*/ 0 w 32"/>
                    <a:gd name="T1" fmla="*/ 24 h 24"/>
                    <a:gd name="T2" fmla="*/ 0 w 32"/>
                    <a:gd name="T3" fmla="*/ 16 h 24"/>
                    <a:gd name="T4" fmla="*/ 0 w 32"/>
                    <a:gd name="T5" fmla="*/ 8 h 24"/>
                    <a:gd name="T6" fmla="*/ 24 w 32"/>
                    <a:gd name="T7" fmla="*/ 0 h 24"/>
                    <a:gd name="T8" fmla="*/ 32 w 32"/>
                    <a:gd name="T9" fmla="*/ 8 h 24"/>
                    <a:gd name="T10" fmla="*/ 16 w 32"/>
                    <a:gd name="T11" fmla="*/ 16 h 24"/>
                    <a:gd name="T12" fmla="*/ 16 w 32"/>
                    <a:gd name="T13" fmla="*/ 24 h 24"/>
                    <a:gd name="T14" fmla="*/ 8 w 32"/>
                    <a:gd name="T15" fmla="*/ 16 h 24"/>
                    <a:gd name="T16" fmla="*/ 0 w 3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4">
                      <a:moveTo>
                        <a:pt x="0" y="24"/>
                      </a:moveTo>
                      <a:lnTo>
                        <a:pt x="0" y="16"/>
                      </a:lnTo>
                      <a:lnTo>
                        <a:pt x="0" y="8"/>
                      </a:lnTo>
                      <a:lnTo>
                        <a:pt x="24" y="0"/>
                      </a:lnTo>
                      <a:lnTo>
                        <a:pt x="32" y="8"/>
                      </a:lnTo>
                      <a:lnTo>
                        <a:pt x="16" y="16"/>
                      </a:lnTo>
                      <a:lnTo>
                        <a:pt x="16" y="24"/>
                      </a:lnTo>
                      <a:lnTo>
                        <a:pt x="8" y="16"/>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1" name="Freeform 325">
                  <a:extLst>
                    <a:ext uri="{FF2B5EF4-FFF2-40B4-BE49-F238E27FC236}">
                      <a16:creationId xmlns:a16="http://schemas.microsoft.com/office/drawing/2014/main" id="{2BCDCAD8-ED93-4515-A627-E24AAA8DBADB}"/>
                    </a:ext>
                  </a:extLst>
                </p:cNvPr>
                <p:cNvSpPr>
                  <a:spLocks/>
                </p:cNvSpPr>
                <p:nvPr/>
              </p:nvSpPr>
              <p:spPr bwMode="auto">
                <a:xfrm>
                  <a:off x="2999" y="1710"/>
                  <a:ext cx="79" cy="75"/>
                </a:xfrm>
                <a:custGeom>
                  <a:avLst/>
                  <a:gdLst>
                    <a:gd name="T0" fmla="*/ 56 w 64"/>
                    <a:gd name="T1" fmla="*/ 8 h 56"/>
                    <a:gd name="T2" fmla="*/ 48 w 64"/>
                    <a:gd name="T3" fmla="*/ 8 h 56"/>
                    <a:gd name="T4" fmla="*/ 32 w 64"/>
                    <a:gd name="T5" fmla="*/ 0 h 56"/>
                    <a:gd name="T6" fmla="*/ 16 w 64"/>
                    <a:gd name="T7" fmla="*/ 8 h 56"/>
                    <a:gd name="T8" fmla="*/ 16 w 64"/>
                    <a:gd name="T9" fmla="*/ 16 h 56"/>
                    <a:gd name="T10" fmla="*/ 8 w 64"/>
                    <a:gd name="T11" fmla="*/ 8 h 56"/>
                    <a:gd name="T12" fmla="*/ 0 w 64"/>
                    <a:gd name="T13" fmla="*/ 16 h 56"/>
                    <a:gd name="T14" fmla="*/ 0 w 64"/>
                    <a:gd name="T15" fmla="*/ 24 h 56"/>
                    <a:gd name="T16" fmla="*/ 8 w 64"/>
                    <a:gd name="T17" fmla="*/ 16 h 56"/>
                    <a:gd name="T18" fmla="*/ 16 w 64"/>
                    <a:gd name="T19" fmla="*/ 24 h 56"/>
                    <a:gd name="T20" fmla="*/ 16 w 64"/>
                    <a:gd name="T21" fmla="*/ 40 h 56"/>
                    <a:gd name="T22" fmla="*/ 56 w 64"/>
                    <a:gd name="T23" fmla="*/ 56 h 56"/>
                    <a:gd name="T24" fmla="*/ 32 w 64"/>
                    <a:gd name="T25" fmla="*/ 32 h 56"/>
                    <a:gd name="T26" fmla="*/ 24 w 64"/>
                    <a:gd name="T27" fmla="*/ 24 h 56"/>
                    <a:gd name="T28" fmla="*/ 32 w 64"/>
                    <a:gd name="T29" fmla="*/ 16 h 56"/>
                    <a:gd name="T30" fmla="*/ 56 w 64"/>
                    <a:gd name="T31" fmla="*/ 24 h 56"/>
                    <a:gd name="T32" fmla="*/ 64 w 64"/>
                    <a:gd name="T33" fmla="*/ 24 h 56"/>
                    <a:gd name="T34" fmla="*/ 64 w 64"/>
                    <a:gd name="T35" fmla="*/ 16 h 56"/>
                    <a:gd name="T36" fmla="*/ 56 w 64"/>
                    <a:gd name="T37"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56">
                      <a:moveTo>
                        <a:pt x="56" y="8"/>
                      </a:moveTo>
                      <a:lnTo>
                        <a:pt x="48" y="8"/>
                      </a:lnTo>
                      <a:lnTo>
                        <a:pt x="32" y="0"/>
                      </a:lnTo>
                      <a:lnTo>
                        <a:pt x="16" y="8"/>
                      </a:lnTo>
                      <a:lnTo>
                        <a:pt x="16" y="16"/>
                      </a:lnTo>
                      <a:lnTo>
                        <a:pt x="8" y="8"/>
                      </a:lnTo>
                      <a:lnTo>
                        <a:pt x="0" y="16"/>
                      </a:lnTo>
                      <a:lnTo>
                        <a:pt x="0" y="24"/>
                      </a:lnTo>
                      <a:lnTo>
                        <a:pt x="8" y="16"/>
                      </a:lnTo>
                      <a:lnTo>
                        <a:pt x="16" y="24"/>
                      </a:lnTo>
                      <a:lnTo>
                        <a:pt x="16" y="40"/>
                      </a:lnTo>
                      <a:lnTo>
                        <a:pt x="56" y="56"/>
                      </a:lnTo>
                      <a:lnTo>
                        <a:pt x="32" y="32"/>
                      </a:lnTo>
                      <a:lnTo>
                        <a:pt x="24" y="24"/>
                      </a:lnTo>
                      <a:lnTo>
                        <a:pt x="32" y="16"/>
                      </a:lnTo>
                      <a:lnTo>
                        <a:pt x="56" y="24"/>
                      </a:lnTo>
                      <a:lnTo>
                        <a:pt x="64" y="24"/>
                      </a:lnTo>
                      <a:lnTo>
                        <a:pt x="64" y="16"/>
                      </a:lnTo>
                      <a:lnTo>
                        <a:pt x="56"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2" name="Freeform 326">
                  <a:extLst>
                    <a:ext uri="{FF2B5EF4-FFF2-40B4-BE49-F238E27FC236}">
                      <a16:creationId xmlns:a16="http://schemas.microsoft.com/office/drawing/2014/main" id="{92A01438-7C6F-4F68-966F-601DEE330121}"/>
                    </a:ext>
                  </a:extLst>
                </p:cNvPr>
                <p:cNvSpPr>
                  <a:spLocks/>
                </p:cNvSpPr>
                <p:nvPr/>
              </p:nvSpPr>
              <p:spPr bwMode="auto">
                <a:xfrm>
                  <a:off x="3029" y="1731"/>
                  <a:ext cx="59" cy="54"/>
                </a:xfrm>
                <a:custGeom>
                  <a:avLst/>
                  <a:gdLst>
                    <a:gd name="T0" fmla="*/ 40 w 48"/>
                    <a:gd name="T1" fmla="*/ 8 h 40"/>
                    <a:gd name="T2" fmla="*/ 40 w 48"/>
                    <a:gd name="T3" fmla="*/ 16 h 40"/>
                    <a:gd name="T4" fmla="*/ 48 w 48"/>
                    <a:gd name="T5" fmla="*/ 24 h 40"/>
                    <a:gd name="T6" fmla="*/ 40 w 48"/>
                    <a:gd name="T7" fmla="*/ 24 h 40"/>
                    <a:gd name="T8" fmla="*/ 32 w 48"/>
                    <a:gd name="T9" fmla="*/ 32 h 40"/>
                    <a:gd name="T10" fmla="*/ 32 w 48"/>
                    <a:gd name="T11" fmla="*/ 40 h 40"/>
                    <a:gd name="T12" fmla="*/ 8 w 48"/>
                    <a:gd name="T13" fmla="*/ 16 h 40"/>
                    <a:gd name="T14" fmla="*/ 0 w 48"/>
                    <a:gd name="T15" fmla="*/ 8 h 40"/>
                    <a:gd name="T16" fmla="*/ 8 w 48"/>
                    <a:gd name="T17" fmla="*/ 0 h 40"/>
                    <a:gd name="T18" fmla="*/ 32 w 48"/>
                    <a:gd name="T19" fmla="*/ 8 h 40"/>
                    <a:gd name="T20" fmla="*/ 40 w 48"/>
                    <a:gd name="T2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0">
                      <a:moveTo>
                        <a:pt x="40" y="8"/>
                      </a:moveTo>
                      <a:lnTo>
                        <a:pt x="40" y="16"/>
                      </a:lnTo>
                      <a:lnTo>
                        <a:pt x="48" y="24"/>
                      </a:lnTo>
                      <a:lnTo>
                        <a:pt x="40" y="24"/>
                      </a:lnTo>
                      <a:lnTo>
                        <a:pt x="32" y="32"/>
                      </a:lnTo>
                      <a:lnTo>
                        <a:pt x="32" y="40"/>
                      </a:lnTo>
                      <a:lnTo>
                        <a:pt x="8" y="16"/>
                      </a:lnTo>
                      <a:lnTo>
                        <a:pt x="0" y="8"/>
                      </a:lnTo>
                      <a:lnTo>
                        <a:pt x="8" y="0"/>
                      </a:lnTo>
                      <a:lnTo>
                        <a:pt x="32" y="8"/>
                      </a:lnTo>
                      <a:lnTo>
                        <a:pt x="4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3" name="Freeform 327">
                  <a:extLst>
                    <a:ext uri="{FF2B5EF4-FFF2-40B4-BE49-F238E27FC236}">
                      <a16:creationId xmlns:a16="http://schemas.microsoft.com/office/drawing/2014/main" id="{6F9F347C-C19F-4A4B-8C9C-1AF3E082D033}"/>
                    </a:ext>
                  </a:extLst>
                </p:cNvPr>
                <p:cNvSpPr>
                  <a:spLocks/>
                </p:cNvSpPr>
                <p:nvPr/>
              </p:nvSpPr>
              <p:spPr bwMode="auto">
                <a:xfrm>
                  <a:off x="3068" y="1764"/>
                  <a:ext cx="31" cy="42"/>
                </a:xfrm>
                <a:custGeom>
                  <a:avLst/>
                  <a:gdLst>
                    <a:gd name="T0" fmla="*/ 0 w 24"/>
                    <a:gd name="T1" fmla="*/ 16 h 32"/>
                    <a:gd name="T2" fmla="*/ 16 w 24"/>
                    <a:gd name="T3" fmla="*/ 32 h 32"/>
                    <a:gd name="T4" fmla="*/ 16 w 24"/>
                    <a:gd name="T5" fmla="*/ 16 h 32"/>
                    <a:gd name="T6" fmla="*/ 24 w 24"/>
                    <a:gd name="T7" fmla="*/ 16 h 32"/>
                    <a:gd name="T8" fmla="*/ 8 w 24"/>
                    <a:gd name="T9" fmla="*/ 0 h 32"/>
                    <a:gd name="T10" fmla="*/ 0 w 24"/>
                    <a:gd name="T11" fmla="*/ 8 h 32"/>
                    <a:gd name="T12" fmla="*/ 0 w 24"/>
                    <a:gd name="T13" fmla="*/ 16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0" y="16"/>
                      </a:moveTo>
                      <a:lnTo>
                        <a:pt x="16" y="32"/>
                      </a:lnTo>
                      <a:lnTo>
                        <a:pt x="16" y="16"/>
                      </a:lnTo>
                      <a:lnTo>
                        <a:pt x="24" y="16"/>
                      </a:lnTo>
                      <a:lnTo>
                        <a:pt x="8" y="0"/>
                      </a:lnTo>
                      <a:lnTo>
                        <a:pt x="0"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4" name="Freeform 328">
                  <a:extLst>
                    <a:ext uri="{FF2B5EF4-FFF2-40B4-BE49-F238E27FC236}">
                      <a16:creationId xmlns:a16="http://schemas.microsoft.com/office/drawing/2014/main" id="{9275D802-C108-4D4E-8491-D05DF8EC89D5}"/>
                    </a:ext>
                  </a:extLst>
                </p:cNvPr>
                <p:cNvSpPr>
                  <a:spLocks/>
                </p:cNvSpPr>
                <p:nvPr/>
              </p:nvSpPr>
              <p:spPr bwMode="auto">
                <a:xfrm>
                  <a:off x="3068" y="1721"/>
                  <a:ext cx="71" cy="85"/>
                </a:xfrm>
                <a:custGeom>
                  <a:avLst/>
                  <a:gdLst>
                    <a:gd name="T0" fmla="*/ 24 w 56"/>
                    <a:gd name="T1" fmla="*/ 64 h 64"/>
                    <a:gd name="T2" fmla="*/ 24 w 56"/>
                    <a:gd name="T3" fmla="*/ 48 h 64"/>
                    <a:gd name="T4" fmla="*/ 16 w 56"/>
                    <a:gd name="T5" fmla="*/ 48 h 64"/>
                    <a:gd name="T6" fmla="*/ 24 w 56"/>
                    <a:gd name="T7" fmla="*/ 48 h 64"/>
                    <a:gd name="T8" fmla="*/ 8 w 56"/>
                    <a:gd name="T9" fmla="*/ 32 h 64"/>
                    <a:gd name="T10" fmla="*/ 16 w 56"/>
                    <a:gd name="T11" fmla="*/ 32 h 64"/>
                    <a:gd name="T12" fmla="*/ 8 w 56"/>
                    <a:gd name="T13" fmla="*/ 24 h 64"/>
                    <a:gd name="T14" fmla="*/ 8 w 56"/>
                    <a:gd name="T15" fmla="*/ 16 h 64"/>
                    <a:gd name="T16" fmla="*/ 8 w 56"/>
                    <a:gd name="T17" fmla="*/ 8 h 64"/>
                    <a:gd name="T18" fmla="*/ 0 w 56"/>
                    <a:gd name="T19" fmla="*/ 0 h 64"/>
                    <a:gd name="T20" fmla="*/ 16 w 56"/>
                    <a:gd name="T21" fmla="*/ 0 h 64"/>
                    <a:gd name="T22" fmla="*/ 40 w 56"/>
                    <a:gd name="T23" fmla="*/ 16 h 64"/>
                    <a:gd name="T24" fmla="*/ 48 w 56"/>
                    <a:gd name="T25" fmla="*/ 16 h 64"/>
                    <a:gd name="T26" fmla="*/ 56 w 56"/>
                    <a:gd name="T27" fmla="*/ 24 h 64"/>
                    <a:gd name="T28" fmla="*/ 48 w 56"/>
                    <a:gd name="T29" fmla="*/ 32 h 64"/>
                    <a:gd name="T30" fmla="*/ 48 w 56"/>
                    <a:gd name="T31" fmla="*/ 48 h 64"/>
                    <a:gd name="T32" fmla="*/ 48 w 56"/>
                    <a:gd name="T33" fmla="*/ 56 h 64"/>
                    <a:gd name="T34" fmla="*/ 40 w 56"/>
                    <a:gd name="T35" fmla="*/ 56 h 64"/>
                    <a:gd name="T36" fmla="*/ 24 w 56"/>
                    <a:gd name="T3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4">
                      <a:moveTo>
                        <a:pt x="24" y="64"/>
                      </a:moveTo>
                      <a:lnTo>
                        <a:pt x="24" y="48"/>
                      </a:lnTo>
                      <a:lnTo>
                        <a:pt x="16" y="48"/>
                      </a:lnTo>
                      <a:lnTo>
                        <a:pt x="24" y="48"/>
                      </a:lnTo>
                      <a:lnTo>
                        <a:pt x="8" y="32"/>
                      </a:lnTo>
                      <a:lnTo>
                        <a:pt x="16" y="32"/>
                      </a:lnTo>
                      <a:lnTo>
                        <a:pt x="8" y="24"/>
                      </a:lnTo>
                      <a:lnTo>
                        <a:pt x="8" y="16"/>
                      </a:lnTo>
                      <a:lnTo>
                        <a:pt x="8" y="8"/>
                      </a:lnTo>
                      <a:lnTo>
                        <a:pt x="0" y="0"/>
                      </a:lnTo>
                      <a:lnTo>
                        <a:pt x="16" y="0"/>
                      </a:lnTo>
                      <a:lnTo>
                        <a:pt x="40" y="16"/>
                      </a:lnTo>
                      <a:lnTo>
                        <a:pt x="48" y="16"/>
                      </a:lnTo>
                      <a:lnTo>
                        <a:pt x="56" y="24"/>
                      </a:lnTo>
                      <a:lnTo>
                        <a:pt x="48" y="32"/>
                      </a:lnTo>
                      <a:lnTo>
                        <a:pt x="48" y="48"/>
                      </a:lnTo>
                      <a:lnTo>
                        <a:pt x="48" y="56"/>
                      </a:lnTo>
                      <a:lnTo>
                        <a:pt x="40" y="56"/>
                      </a:lnTo>
                      <a:lnTo>
                        <a:pt x="24"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5" name="Freeform 329">
                  <a:extLst>
                    <a:ext uri="{FF2B5EF4-FFF2-40B4-BE49-F238E27FC236}">
                      <a16:creationId xmlns:a16="http://schemas.microsoft.com/office/drawing/2014/main" id="{5D61C3BD-9BA1-42BD-AA7F-2D0D3B4D8313}"/>
                    </a:ext>
                  </a:extLst>
                </p:cNvPr>
                <p:cNvSpPr>
                  <a:spLocks/>
                </p:cNvSpPr>
                <p:nvPr/>
              </p:nvSpPr>
              <p:spPr bwMode="auto">
                <a:xfrm>
                  <a:off x="3099" y="1796"/>
                  <a:ext cx="40" cy="31"/>
                </a:xfrm>
                <a:custGeom>
                  <a:avLst/>
                  <a:gdLst>
                    <a:gd name="T0" fmla="*/ 32 w 32"/>
                    <a:gd name="T1" fmla="*/ 16 h 24"/>
                    <a:gd name="T2" fmla="*/ 24 w 32"/>
                    <a:gd name="T3" fmla="*/ 0 h 24"/>
                    <a:gd name="T4" fmla="*/ 16 w 32"/>
                    <a:gd name="T5" fmla="*/ 0 h 24"/>
                    <a:gd name="T6" fmla="*/ 0 w 32"/>
                    <a:gd name="T7" fmla="*/ 8 h 24"/>
                    <a:gd name="T8" fmla="*/ 8 w 32"/>
                    <a:gd name="T9" fmla="*/ 24 h 24"/>
                    <a:gd name="T10" fmla="*/ 32 w 32"/>
                    <a:gd name="T11" fmla="*/ 16 h 24"/>
                  </a:gdLst>
                  <a:ahLst/>
                  <a:cxnLst>
                    <a:cxn ang="0">
                      <a:pos x="T0" y="T1"/>
                    </a:cxn>
                    <a:cxn ang="0">
                      <a:pos x="T2" y="T3"/>
                    </a:cxn>
                    <a:cxn ang="0">
                      <a:pos x="T4" y="T5"/>
                    </a:cxn>
                    <a:cxn ang="0">
                      <a:pos x="T6" y="T7"/>
                    </a:cxn>
                    <a:cxn ang="0">
                      <a:pos x="T8" y="T9"/>
                    </a:cxn>
                    <a:cxn ang="0">
                      <a:pos x="T10" y="T11"/>
                    </a:cxn>
                  </a:cxnLst>
                  <a:rect l="0" t="0" r="r" b="b"/>
                  <a:pathLst>
                    <a:path w="32" h="24">
                      <a:moveTo>
                        <a:pt x="32" y="16"/>
                      </a:moveTo>
                      <a:lnTo>
                        <a:pt x="24" y="0"/>
                      </a:lnTo>
                      <a:lnTo>
                        <a:pt x="16" y="0"/>
                      </a:lnTo>
                      <a:lnTo>
                        <a:pt x="0" y="8"/>
                      </a:lnTo>
                      <a:lnTo>
                        <a:pt x="8" y="24"/>
                      </a:lnTo>
                      <a:lnTo>
                        <a:pt x="32"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6" name="Freeform 330">
                  <a:extLst>
                    <a:ext uri="{FF2B5EF4-FFF2-40B4-BE49-F238E27FC236}">
                      <a16:creationId xmlns:a16="http://schemas.microsoft.com/office/drawing/2014/main" id="{6D582E22-9F8E-4C5F-9D56-40766F665274}"/>
                    </a:ext>
                  </a:extLst>
                </p:cNvPr>
                <p:cNvSpPr>
                  <a:spLocks/>
                </p:cNvSpPr>
                <p:nvPr/>
              </p:nvSpPr>
              <p:spPr bwMode="auto">
                <a:xfrm>
                  <a:off x="2887" y="1551"/>
                  <a:ext cx="122" cy="138"/>
                </a:xfrm>
                <a:custGeom>
                  <a:avLst/>
                  <a:gdLst>
                    <a:gd name="T0" fmla="*/ 56 w 96"/>
                    <a:gd name="T1" fmla="*/ 8 h 104"/>
                    <a:gd name="T2" fmla="*/ 40 w 96"/>
                    <a:gd name="T3" fmla="*/ 0 h 104"/>
                    <a:gd name="T4" fmla="*/ 32 w 96"/>
                    <a:gd name="T5" fmla="*/ 0 h 104"/>
                    <a:gd name="T6" fmla="*/ 24 w 96"/>
                    <a:gd name="T7" fmla="*/ 16 h 104"/>
                    <a:gd name="T8" fmla="*/ 16 w 96"/>
                    <a:gd name="T9" fmla="*/ 16 h 104"/>
                    <a:gd name="T10" fmla="*/ 8 w 96"/>
                    <a:gd name="T11" fmla="*/ 32 h 104"/>
                    <a:gd name="T12" fmla="*/ 0 w 96"/>
                    <a:gd name="T13" fmla="*/ 40 h 104"/>
                    <a:gd name="T14" fmla="*/ 0 w 96"/>
                    <a:gd name="T15" fmla="*/ 56 h 104"/>
                    <a:gd name="T16" fmla="*/ 0 w 96"/>
                    <a:gd name="T17" fmla="*/ 64 h 104"/>
                    <a:gd name="T18" fmla="*/ 0 w 96"/>
                    <a:gd name="T19" fmla="*/ 72 h 104"/>
                    <a:gd name="T20" fmla="*/ 16 w 96"/>
                    <a:gd name="T21" fmla="*/ 88 h 104"/>
                    <a:gd name="T22" fmla="*/ 16 w 96"/>
                    <a:gd name="T23" fmla="*/ 104 h 104"/>
                    <a:gd name="T24" fmla="*/ 40 w 96"/>
                    <a:gd name="T25" fmla="*/ 104 h 104"/>
                    <a:gd name="T26" fmla="*/ 80 w 96"/>
                    <a:gd name="T27" fmla="*/ 104 h 104"/>
                    <a:gd name="T28" fmla="*/ 72 w 96"/>
                    <a:gd name="T29" fmla="*/ 96 h 104"/>
                    <a:gd name="T30" fmla="*/ 88 w 96"/>
                    <a:gd name="T31" fmla="*/ 88 h 104"/>
                    <a:gd name="T32" fmla="*/ 72 w 96"/>
                    <a:gd name="T33" fmla="*/ 72 h 104"/>
                    <a:gd name="T34" fmla="*/ 64 w 96"/>
                    <a:gd name="T35" fmla="*/ 64 h 104"/>
                    <a:gd name="T36" fmla="*/ 96 w 96"/>
                    <a:gd name="T37" fmla="*/ 48 h 104"/>
                    <a:gd name="T38" fmla="*/ 96 w 96"/>
                    <a:gd name="T39" fmla="*/ 56 h 104"/>
                    <a:gd name="T40" fmla="*/ 88 w 96"/>
                    <a:gd name="T41" fmla="*/ 16 h 104"/>
                    <a:gd name="T42" fmla="*/ 80 w 96"/>
                    <a:gd name="T43" fmla="*/ 8 h 104"/>
                    <a:gd name="T44" fmla="*/ 88 w 96"/>
                    <a:gd name="T45" fmla="*/ 8 h 104"/>
                    <a:gd name="T46" fmla="*/ 80 w 96"/>
                    <a:gd name="T47" fmla="*/ 0 h 104"/>
                    <a:gd name="T48" fmla="*/ 56 w 96"/>
                    <a:gd name="T49" fmla="*/ 16 h 104"/>
                    <a:gd name="T50" fmla="*/ 56 w 96"/>
                    <a:gd name="T51"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04">
                      <a:moveTo>
                        <a:pt x="56" y="8"/>
                      </a:moveTo>
                      <a:lnTo>
                        <a:pt x="40" y="0"/>
                      </a:lnTo>
                      <a:lnTo>
                        <a:pt x="32" y="0"/>
                      </a:lnTo>
                      <a:lnTo>
                        <a:pt x="24" y="16"/>
                      </a:lnTo>
                      <a:lnTo>
                        <a:pt x="16" y="16"/>
                      </a:lnTo>
                      <a:lnTo>
                        <a:pt x="8" y="32"/>
                      </a:lnTo>
                      <a:lnTo>
                        <a:pt x="0" y="40"/>
                      </a:lnTo>
                      <a:lnTo>
                        <a:pt x="0" y="56"/>
                      </a:lnTo>
                      <a:lnTo>
                        <a:pt x="0" y="64"/>
                      </a:lnTo>
                      <a:lnTo>
                        <a:pt x="0" y="72"/>
                      </a:lnTo>
                      <a:lnTo>
                        <a:pt x="16" y="88"/>
                      </a:lnTo>
                      <a:lnTo>
                        <a:pt x="16" y="104"/>
                      </a:lnTo>
                      <a:lnTo>
                        <a:pt x="40" y="104"/>
                      </a:lnTo>
                      <a:lnTo>
                        <a:pt x="80" y="104"/>
                      </a:lnTo>
                      <a:lnTo>
                        <a:pt x="72" y="96"/>
                      </a:lnTo>
                      <a:lnTo>
                        <a:pt x="88" y="88"/>
                      </a:lnTo>
                      <a:lnTo>
                        <a:pt x="72" y="72"/>
                      </a:lnTo>
                      <a:lnTo>
                        <a:pt x="64" y="64"/>
                      </a:lnTo>
                      <a:lnTo>
                        <a:pt x="96" y="48"/>
                      </a:lnTo>
                      <a:lnTo>
                        <a:pt x="96" y="56"/>
                      </a:lnTo>
                      <a:lnTo>
                        <a:pt x="88" y="16"/>
                      </a:lnTo>
                      <a:lnTo>
                        <a:pt x="80" y="8"/>
                      </a:lnTo>
                      <a:lnTo>
                        <a:pt x="88" y="8"/>
                      </a:lnTo>
                      <a:lnTo>
                        <a:pt x="80" y="0"/>
                      </a:lnTo>
                      <a:lnTo>
                        <a:pt x="56" y="16"/>
                      </a:lnTo>
                      <a:lnTo>
                        <a:pt x="56"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7" name="Freeform 331">
                  <a:extLst>
                    <a:ext uri="{FF2B5EF4-FFF2-40B4-BE49-F238E27FC236}">
                      <a16:creationId xmlns:a16="http://schemas.microsoft.com/office/drawing/2014/main" id="{F8AA8B8A-8828-43FD-B61A-E92238850801}"/>
                    </a:ext>
                  </a:extLst>
                </p:cNvPr>
                <p:cNvSpPr>
                  <a:spLocks/>
                </p:cNvSpPr>
                <p:nvPr/>
              </p:nvSpPr>
              <p:spPr bwMode="auto">
                <a:xfrm>
                  <a:off x="2838" y="1614"/>
                  <a:ext cx="49" cy="33"/>
                </a:xfrm>
                <a:custGeom>
                  <a:avLst/>
                  <a:gdLst>
                    <a:gd name="T0" fmla="*/ 8 w 40"/>
                    <a:gd name="T1" fmla="*/ 0 h 24"/>
                    <a:gd name="T2" fmla="*/ 24 w 40"/>
                    <a:gd name="T3" fmla="*/ 0 h 24"/>
                    <a:gd name="T4" fmla="*/ 40 w 40"/>
                    <a:gd name="T5" fmla="*/ 8 h 24"/>
                    <a:gd name="T6" fmla="*/ 40 w 40"/>
                    <a:gd name="T7" fmla="*/ 16 h 24"/>
                    <a:gd name="T8" fmla="*/ 32 w 40"/>
                    <a:gd name="T9" fmla="*/ 24 h 24"/>
                    <a:gd name="T10" fmla="*/ 24 w 40"/>
                    <a:gd name="T11" fmla="*/ 24 h 24"/>
                    <a:gd name="T12" fmla="*/ 24 w 40"/>
                    <a:gd name="T13" fmla="*/ 16 h 24"/>
                    <a:gd name="T14" fmla="*/ 16 w 40"/>
                    <a:gd name="T15" fmla="*/ 24 h 24"/>
                    <a:gd name="T16" fmla="*/ 0 w 40"/>
                    <a:gd name="T17" fmla="*/ 8 h 24"/>
                    <a:gd name="T18" fmla="*/ 8 w 40"/>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4">
                      <a:moveTo>
                        <a:pt x="8" y="0"/>
                      </a:moveTo>
                      <a:lnTo>
                        <a:pt x="24" y="0"/>
                      </a:lnTo>
                      <a:lnTo>
                        <a:pt x="40" y="8"/>
                      </a:lnTo>
                      <a:lnTo>
                        <a:pt x="40" y="16"/>
                      </a:lnTo>
                      <a:lnTo>
                        <a:pt x="32" y="24"/>
                      </a:lnTo>
                      <a:lnTo>
                        <a:pt x="24" y="24"/>
                      </a:lnTo>
                      <a:lnTo>
                        <a:pt x="24" y="16"/>
                      </a:lnTo>
                      <a:lnTo>
                        <a:pt x="16" y="24"/>
                      </a:lnTo>
                      <a:lnTo>
                        <a:pt x="0" y="8"/>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8" name="Freeform 332">
                  <a:extLst>
                    <a:ext uri="{FF2B5EF4-FFF2-40B4-BE49-F238E27FC236}">
                      <a16:creationId xmlns:a16="http://schemas.microsoft.com/office/drawing/2014/main" id="{A0634350-62E8-4669-80BC-62E91A68D7CE}"/>
                    </a:ext>
                  </a:extLst>
                </p:cNvPr>
                <p:cNvSpPr>
                  <a:spLocks/>
                </p:cNvSpPr>
                <p:nvPr/>
              </p:nvSpPr>
              <p:spPr bwMode="auto">
                <a:xfrm>
                  <a:off x="2877" y="1253"/>
                  <a:ext cx="321" cy="234"/>
                </a:xfrm>
                <a:custGeom>
                  <a:avLst/>
                  <a:gdLst>
                    <a:gd name="T0" fmla="*/ 152 w 256"/>
                    <a:gd name="T1" fmla="*/ 40 h 176"/>
                    <a:gd name="T2" fmla="*/ 128 w 256"/>
                    <a:gd name="T3" fmla="*/ 40 h 176"/>
                    <a:gd name="T4" fmla="*/ 112 w 256"/>
                    <a:gd name="T5" fmla="*/ 56 h 176"/>
                    <a:gd name="T6" fmla="*/ 88 w 256"/>
                    <a:gd name="T7" fmla="*/ 88 h 176"/>
                    <a:gd name="T8" fmla="*/ 72 w 256"/>
                    <a:gd name="T9" fmla="*/ 96 h 176"/>
                    <a:gd name="T10" fmla="*/ 80 w 256"/>
                    <a:gd name="T11" fmla="*/ 136 h 176"/>
                    <a:gd name="T12" fmla="*/ 80 w 256"/>
                    <a:gd name="T13" fmla="*/ 152 h 176"/>
                    <a:gd name="T14" fmla="*/ 64 w 256"/>
                    <a:gd name="T15" fmla="*/ 168 h 176"/>
                    <a:gd name="T16" fmla="*/ 56 w 256"/>
                    <a:gd name="T17" fmla="*/ 160 h 176"/>
                    <a:gd name="T18" fmla="*/ 8 w 256"/>
                    <a:gd name="T19" fmla="*/ 176 h 176"/>
                    <a:gd name="T20" fmla="*/ 8 w 256"/>
                    <a:gd name="T21" fmla="*/ 160 h 176"/>
                    <a:gd name="T22" fmla="*/ 8 w 256"/>
                    <a:gd name="T23" fmla="*/ 152 h 176"/>
                    <a:gd name="T24" fmla="*/ 0 w 256"/>
                    <a:gd name="T25" fmla="*/ 136 h 176"/>
                    <a:gd name="T26" fmla="*/ 24 w 256"/>
                    <a:gd name="T27" fmla="*/ 112 h 176"/>
                    <a:gd name="T28" fmla="*/ 40 w 256"/>
                    <a:gd name="T29" fmla="*/ 96 h 176"/>
                    <a:gd name="T30" fmla="*/ 72 w 256"/>
                    <a:gd name="T31" fmla="*/ 80 h 176"/>
                    <a:gd name="T32" fmla="*/ 112 w 256"/>
                    <a:gd name="T33" fmla="*/ 40 h 176"/>
                    <a:gd name="T34" fmla="*/ 104 w 256"/>
                    <a:gd name="T35" fmla="*/ 40 h 176"/>
                    <a:gd name="T36" fmla="*/ 112 w 256"/>
                    <a:gd name="T37" fmla="*/ 24 h 176"/>
                    <a:gd name="T38" fmla="*/ 120 w 256"/>
                    <a:gd name="T39" fmla="*/ 32 h 176"/>
                    <a:gd name="T40" fmla="*/ 120 w 256"/>
                    <a:gd name="T41" fmla="*/ 32 h 176"/>
                    <a:gd name="T42" fmla="*/ 136 w 256"/>
                    <a:gd name="T43" fmla="*/ 16 h 176"/>
                    <a:gd name="T44" fmla="*/ 176 w 256"/>
                    <a:gd name="T45" fmla="*/ 8 h 176"/>
                    <a:gd name="T46" fmla="*/ 200 w 256"/>
                    <a:gd name="T47" fmla="*/ 0 h 176"/>
                    <a:gd name="T48" fmla="*/ 208 w 256"/>
                    <a:gd name="T49" fmla="*/ 8 h 176"/>
                    <a:gd name="T50" fmla="*/ 224 w 256"/>
                    <a:gd name="T51" fmla="*/ 0 h 176"/>
                    <a:gd name="T52" fmla="*/ 256 w 256"/>
                    <a:gd name="T53" fmla="*/ 8 h 176"/>
                    <a:gd name="T54" fmla="*/ 256 w 256"/>
                    <a:gd name="T55" fmla="*/ 24 h 176"/>
                    <a:gd name="T56" fmla="*/ 240 w 256"/>
                    <a:gd name="T57" fmla="*/ 24 h 176"/>
                    <a:gd name="T58" fmla="*/ 208 w 256"/>
                    <a:gd name="T59" fmla="*/ 16 h 176"/>
                    <a:gd name="T60" fmla="*/ 200 w 256"/>
                    <a:gd name="T61" fmla="*/ 32 h 176"/>
                    <a:gd name="T62" fmla="*/ 160 w 256"/>
                    <a:gd name="T63" fmla="*/ 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 h="176">
                      <a:moveTo>
                        <a:pt x="152" y="32"/>
                      </a:moveTo>
                      <a:lnTo>
                        <a:pt x="152" y="40"/>
                      </a:lnTo>
                      <a:lnTo>
                        <a:pt x="136" y="32"/>
                      </a:lnTo>
                      <a:lnTo>
                        <a:pt x="128" y="40"/>
                      </a:lnTo>
                      <a:lnTo>
                        <a:pt x="120" y="40"/>
                      </a:lnTo>
                      <a:lnTo>
                        <a:pt x="112" y="56"/>
                      </a:lnTo>
                      <a:lnTo>
                        <a:pt x="96" y="64"/>
                      </a:lnTo>
                      <a:lnTo>
                        <a:pt x="88" y="88"/>
                      </a:lnTo>
                      <a:lnTo>
                        <a:pt x="96" y="96"/>
                      </a:lnTo>
                      <a:lnTo>
                        <a:pt x="72" y="96"/>
                      </a:lnTo>
                      <a:lnTo>
                        <a:pt x="72" y="112"/>
                      </a:lnTo>
                      <a:lnTo>
                        <a:pt x="80" y="136"/>
                      </a:lnTo>
                      <a:lnTo>
                        <a:pt x="72" y="136"/>
                      </a:lnTo>
                      <a:lnTo>
                        <a:pt x="80" y="152"/>
                      </a:lnTo>
                      <a:lnTo>
                        <a:pt x="72" y="152"/>
                      </a:lnTo>
                      <a:lnTo>
                        <a:pt x="64" y="168"/>
                      </a:lnTo>
                      <a:lnTo>
                        <a:pt x="64" y="160"/>
                      </a:lnTo>
                      <a:lnTo>
                        <a:pt x="56" y="160"/>
                      </a:lnTo>
                      <a:lnTo>
                        <a:pt x="24" y="176"/>
                      </a:lnTo>
                      <a:lnTo>
                        <a:pt x="8" y="176"/>
                      </a:lnTo>
                      <a:lnTo>
                        <a:pt x="8" y="168"/>
                      </a:lnTo>
                      <a:lnTo>
                        <a:pt x="8" y="160"/>
                      </a:lnTo>
                      <a:lnTo>
                        <a:pt x="0" y="160"/>
                      </a:lnTo>
                      <a:lnTo>
                        <a:pt x="8" y="152"/>
                      </a:lnTo>
                      <a:lnTo>
                        <a:pt x="0" y="144"/>
                      </a:lnTo>
                      <a:lnTo>
                        <a:pt x="0" y="136"/>
                      </a:lnTo>
                      <a:lnTo>
                        <a:pt x="0" y="128"/>
                      </a:lnTo>
                      <a:lnTo>
                        <a:pt x="24" y="112"/>
                      </a:lnTo>
                      <a:lnTo>
                        <a:pt x="32" y="112"/>
                      </a:lnTo>
                      <a:lnTo>
                        <a:pt x="40" y="96"/>
                      </a:lnTo>
                      <a:lnTo>
                        <a:pt x="48" y="104"/>
                      </a:lnTo>
                      <a:lnTo>
                        <a:pt x="72" y="80"/>
                      </a:lnTo>
                      <a:lnTo>
                        <a:pt x="88" y="56"/>
                      </a:lnTo>
                      <a:lnTo>
                        <a:pt x="112" y="40"/>
                      </a:lnTo>
                      <a:lnTo>
                        <a:pt x="80" y="48"/>
                      </a:lnTo>
                      <a:lnTo>
                        <a:pt x="104" y="40"/>
                      </a:lnTo>
                      <a:lnTo>
                        <a:pt x="96" y="32"/>
                      </a:lnTo>
                      <a:lnTo>
                        <a:pt x="112" y="24"/>
                      </a:lnTo>
                      <a:lnTo>
                        <a:pt x="112" y="32"/>
                      </a:lnTo>
                      <a:lnTo>
                        <a:pt x="120" y="32"/>
                      </a:lnTo>
                      <a:lnTo>
                        <a:pt x="128" y="32"/>
                      </a:lnTo>
                      <a:lnTo>
                        <a:pt x="120" y="32"/>
                      </a:lnTo>
                      <a:lnTo>
                        <a:pt x="120" y="24"/>
                      </a:lnTo>
                      <a:lnTo>
                        <a:pt x="136" y="16"/>
                      </a:lnTo>
                      <a:lnTo>
                        <a:pt x="160" y="16"/>
                      </a:lnTo>
                      <a:lnTo>
                        <a:pt x="176" y="8"/>
                      </a:lnTo>
                      <a:lnTo>
                        <a:pt x="192" y="8"/>
                      </a:lnTo>
                      <a:lnTo>
                        <a:pt x="200" y="0"/>
                      </a:lnTo>
                      <a:lnTo>
                        <a:pt x="200" y="8"/>
                      </a:lnTo>
                      <a:lnTo>
                        <a:pt x="208" y="8"/>
                      </a:lnTo>
                      <a:lnTo>
                        <a:pt x="216" y="8"/>
                      </a:lnTo>
                      <a:lnTo>
                        <a:pt x="224" y="0"/>
                      </a:lnTo>
                      <a:lnTo>
                        <a:pt x="232" y="8"/>
                      </a:lnTo>
                      <a:lnTo>
                        <a:pt x="256" y="8"/>
                      </a:lnTo>
                      <a:lnTo>
                        <a:pt x="232" y="16"/>
                      </a:lnTo>
                      <a:lnTo>
                        <a:pt x="256" y="24"/>
                      </a:lnTo>
                      <a:lnTo>
                        <a:pt x="240" y="32"/>
                      </a:lnTo>
                      <a:lnTo>
                        <a:pt x="240" y="24"/>
                      </a:lnTo>
                      <a:lnTo>
                        <a:pt x="224" y="16"/>
                      </a:lnTo>
                      <a:lnTo>
                        <a:pt x="208" y="16"/>
                      </a:lnTo>
                      <a:lnTo>
                        <a:pt x="208" y="32"/>
                      </a:lnTo>
                      <a:lnTo>
                        <a:pt x="200" y="32"/>
                      </a:lnTo>
                      <a:lnTo>
                        <a:pt x="176" y="32"/>
                      </a:lnTo>
                      <a:lnTo>
                        <a:pt x="160" y="24"/>
                      </a:lnTo>
                      <a:lnTo>
                        <a:pt x="152"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99" name="Freeform 333">
                  <a:extLst>
                    <a:ext uri="{FF2B5EF4-FFF2-40B4-BE49-F238E27FC236}">
                      <a16:creationId xmlns:a16="http://schemas.microsoft.com/office/drawing/2014/main" id="{01676321-7434-4628-9512-66121D5D68A1}"/>
                    </a:ext>
                  </a:extLst>
                </p:cNvPr>
                <p:cNvSpPr>
                  <a:spLocks/>
                </p:cNvSpPr>
                <p:nvPr/>
              </p:nvSpPr>
              <p:spPr bwMode="auto">
                <a:xfrm>
                  <a:off x="2958" y="1296"/>
                  <a:ext cx="161" cy="245"/>
                </a:xfrm>
                <a:custGeom>
                  <a:avLst/>
                  <a:gdLst>
                    <a:gd name="T0" fmla="*/ 0 w 128"/>
                    <a:gd name="T1" fmla="*/ 136 h 184"/>
                    <a:gd name="T2" fmla="*/ 8 w 128"/>
                    <a:gd name="T3" fmla="*/ 120 h 184"/>
                    <a:gd name="T4" fmla="*/ 16 w 128"/>
                    <a:gd name="T5" fmla="*/ 120 h 184"/>
                    <a:gd name="T6" fmla="*/ 8 w 128"/>
                    <a:gd name="T7" fmla="*/ 104 h 184"/>
                    <a:gd name="T8" fmla="*/ 16 w 128"/>
                    <a:gd name="T9" fmla="*/ 104 h 184"/>
                    <a:gd name="T10" fmla="*/ 8 w 128"/>
                    <a:gd name="T11" fmla="*/ 80 h 184"/>
                    <a:gd name="T12" fmla="*/ 8 w 128"/>
                    <a:gd name="T13" fmla="*/ 64 h 184"/>
                    <a:gd name="T14" fmla="*/ 32 w 128"/>
                    <a:gd name="T15" fmla="*/ 64 h 184"/>
                    <a:gd name="T16" fmla="*/ 24 w 128"/>
                    <a:gd name="T17" fmla="*/ 56 h 184"/>
                    <a:gd name="T18" fmla="*/ 32 w 128"/>
                    <a:gd name="T19" fmla="*/ 32 h 184"/>
                    <a:gd name="T20" fmla="*/ 48 w 128"/>
                    <a:gd name="T21" fmla="*/ 24 h 184"/>
                    <a:gd name="T22" fmla="*/ 56 w 128"/>
                    <a:gd name="T23" fmla="*/ 8 h 184"/>
                    <a:gd name="T24" fmla="*/ 64 w 128"/>
                    <a:gd name="T25" fmla="*/ 8 h 184"/>
                    <a:gd name="T26" fmla="*/ 72 w 128"/>
                    <a:gd name="T27" fmla="*/ 0 h 184"/>
                    <a:gd name="T28" fmla="*/ 88 w 128"/>
                    <a:gd name="T29" fmla="*/ 8 h 184"/>
                    <a:gd name="T30" fmla="*/ 88 w 128"/>
                    <a:gd name="T31" fmla="*/ 0 h 184"/>
                    <a:gd name="T32" fmla="*/ 120 w 128"/>
                    <a:gd name="T33" fmla="*/ 8 h 184"/>
                    <a:gd name="T34" fmla="*/ 128 w 128"/>
                    <a:gd name="T35" fmla="*/ 40 h 184"/>
                    <a:gd name="T36" fmla="*/ 112 w 128"/>
                    <a:gd name="T37" fmla="*/ 40 h 184"/>
                    <a:gd name="T38" fmla="*/ 104 w 128"/>
                    <a:gd name="T39" fmla="*/ 56 h 184"/>
                    <a:gd name="T40" fmla="*/ 64 w 128"/>
                    <a:gd name="T41" fmla="*/ 88 h 184"/>
                    <a:gd name="T42" fmla="*/ 64 w 128"/>
                    <a:gd name="T43" fmla="*/ 104 h 184"/>
                    <a:gd name="T44" fmla="*/ 80 w 128"/>
                    <a:gd name="T45" fmla="*/ 120 h 184"/>
                    <a:gd name="T46" fmla="*/ 72 w 128"/>
                    <a:gd name="T47" fmla="*/ 128 h 184"/>
                    <a:gd name="T48" fmla="*/ 80 w 128"/>
                    <a:gd name="T49" fmla="*/ 128 h 184"/>
                    <a:gd name="T50" fmla="*/ 64 w 128"/>
                    <a:gd name="T51" fmla="*/ 136 h 184"/>
                    <a:gd name="T52" fmla="*/ 56 w 128"/>
                    <a:gd name="T53" fmla="*/ 168 h 184"/>
                    <a:gd name="T54" fmla="*/ 40 w 128"/>
                    <a:gd name="T55" fmla="*/ 168 h 184"/>
                    <a:gd name="T56" fmla="*/ 32 w 128"/>
                    <a:gd name="T57" fmla="*/ 184 h 184"/>
                    <a:gd name="T58" fmla="*/ 24 w 128"/>
                    <a:gd name="T59" fmla="*/ 184 h 184"/>
                    <a:gd name="T60" fmla="*/ 16 w 128"/>
                    <a:gd name="T61" fmla="*/ 168 h 184"/>
                    <a:gd name="T62" fmla="*/ 0 w 128"/>
                    <a:gd name="T63" fmla="*/ 128 h 184"/>
                    <a:gd name="T64" fmla="*/ 0 w 128"/>
                    <a:gd name="T65"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84">
                      <a:moveTo>
                        <a:pt x="0" y="136"/>
                      </a:moveTo>
                      <a:lnTo>
                        <a:pt x="8" y="120"/>
                      </a:lnTo>
                      <a:lnTo>
                        <a:pt x="16" y="120"/>
                      </a:lnTo>
                      <a:lnTo>
                        <a:pt x="8" y="104"/>
                      </a:lnTo>
                      <a:lnTo>
                        <a:pt x="16" y="104"/>
                      </a:lnTo>
                      <a:lnTo>
                        <a:pt x="8" y="80"/>
                      </a:lnTo>
                      <a:lnTo>
                        <a:pt x="8" y="64"/>
                      </a:lnTo>
                      <a:lnTo>
                        <a:pt x="32" y="64"/>
                      </a:lnTo>
                      <a:lnTo>
                        <a:pt x="24" y="56"/>
                      </a:lnTo>
                      <a:lnTo>
                        <a:pt x="32" y="32"/>
                      </a:lnTo>
                      <a:lnTo>
                        <a:pt x="48" y="24"/>
                      </a:lnTo>
                      <a:lnTo>
                        <a:pt x="56" y="8"/>
                      </a:lnTo>
                      <a:lnTo>
                        <a:pt x="64" y="8"/>
                      </a:lnTo>
                      <a:lnTo>
                        <a:pt x="72" y="0"/>
                      </a:lnTo>
                      <a:lnTo>
                        <a:pt x="88" y="8"/>
                      </a:lnTo>
                      <a:lnTo>
                        <a:pt x="88" y="0"/>
                      </a:lnTo>
                      <a:lnTo>
                        <a:pt x="120" y="8"/>
                      </a:lnTo>
                      <a:lnTo>
                        <a:pt x="128" y="40"/>
                      </a:lnTo>
                      <a:lnTo>
                        <a:pt x="112" y="40"/>
                      </a:lnTo>
                      <a:lnTo>
                        <a:pt x="104" y="56"/>
                      </a:lnTo>
                      <a:lnTo>
                        <a:pt x="64" y="88"/>
                      </a:lnTo>
                      <a:lnTo>
                        <a:pt x="64" y="104"/>
                      </a:lnTo>
                      <a:lnTo>
                        <a:pt x="80" y="120"/>
                      </a:lnTo>
                      <a:lnTo>
                        <a:pt x="72" y="128"/>
                      </a:lnTo>
                      <a:lnTo>
                        <a:pt x="80" y="128"/>
                      </a:lnTo>
                      <a:lnTo>
                        <a:pt x="64" y="136"/>
                      </a:lnTo>
                      <a:lnTo>
                        <a:pt x="56" y="168"/>
                      </a:lnTo>
                      <a:lnTo>
                        <a:pt x="40" y="168"/>
                      </a:lnTo>
                      <a:lnTo>
                        <a:pt x="32" y="184"/>
                      </a:lnTo>
                      <a:lnTo>
                        <a:pt x="24" y="184"/>
                      </a:lnTo>
                      <a:lnTo>
                        <a:pt x="16" y="168"/>
                      </a:lnTo>
                      <a:lnTo>
                        <a:pt x="0" y="128"/>
                      </a:lnTo>
                      <a:lnTo>
                        <a:pt x="0" y="13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0" name="Freeform 334">
                  <a:extLst>
                    <a:ext uri="{FF2B5EF4-FFF2-40B4-BE49-F238E27FC236}">
                      <a16:creationId xmlns:a16="http://schemas.microsoft.com/office/drawing/2014/main" id="{93E42059-F2E4-408C-9B77-218428E2B287}"/>
                    </a:ext>
                  </a:extLst>
                </p:cNvPr>
                <p:cNvSpPr>
                  <a:spLocks/>
                </p:cNvSpPr>
                <p:nvPr/>
              </p:nvSpPr>
              <p:spPr bwMode="auto">
                <a:xfrm>
                  <a:off x="3068" y="1275"/>
                  <a:ext cx="152" cy="180"/>
                </a:xfrm>
                <a:custGeom>
                  <a:avLst/>
                  <a:gdLst>
                    <a:gd name="T0" fmla="*/ 88 w 120"/>
                    <a:gd name="T1" fmla="*/ 16 h 136"/>
                    <a:gd name="T2" fmla="*/ 80 w 120"/>
                    <a:gd name="T3" fmla="*/ 16 h 136"/>
                    <a:gd name="T4" fmla="*/ 80 w 120"/>
                    <a:gd name="T5" fmla="*/ 24 h 136"/>
                    <a:gd name="T6" fmla="*/ 96 w 120"/>
                    <a:gd name="T7" fmla="*/ 32 h 136"/>
                    <a:gd name="T8" fmla="*/ 96 w 120"/>
                    <a:gd name="T9" fmla="*/ 40 h 136"/>
                    <a:gd name="T10" fmla="*/ 104 w 120"/>
                    <a:gd name="T11" fmla="*/ 56 h 136"/>
                    <a:gd name="T12" fmla="*/ 104 w 120"/>
                    <a:gd name="T13" fmla="*/ 64 h 136"/>
                    <a:gd name="T14" fmla="*/ 112 w 120"/>
                    <a:gd name="T15" fmla="*/ 72 h 136"/>
                    <a:gd name="T16" fmla="*/ 112 w 120"/>
                    <a:gd name="T17" fmla="*/ 80 h 136"/>
                    <a:gd name="T18" fmla="*/ 120 w 120"/>
                    <a:gd name="T19" fmla="*/ 96 h 136"/>
                    <a:gd name="T20" fmla="*/ 88 w 120"/>
                    <a:gd name="T21" fmla="*/ 128 h 136"/>
                    <a:gd name="T22" fmla="*/ 48 w 120"/>
                    <a:gd name="T23" fmla="*/ 136 h 136"/>
                    <a:gd name="T24" fmla="*/ 24 w 120"/>
                    <a:gd name="T25" fmla="*/ 128 h 136"/>
                    <a:gd name="T26" fmla="*/ 24 w 120"/>
                    <a:gd name="T27" fmla="*/ 112 h 136"/>
                    <a:gd name="T28" fmla="*/ 16 w 120"/>
                    <a:gd name="T29" fmla="*/ 96 h 136"/>
                    <a:gd name="T30" fmla="*/ 24 w 120"/>
                    <a:gd name="T31" fmla="*/ 96 h 136"/>
                    <a:gd name="T32" fmla="*/ 56 w 120"/>
                    <a:gd name="T33" fmla="*/ 64 h 136"/>
                    <a:gd name="T34" fmla="*/ 56 w 120"/>
                    <a:gd name="T35" fmla="*/ 56 h 136"/>
                    <a:gd name="T36" fmla="*/ 48 w 120"/>
                    <a:gd name="T37" fmla="*/ 56 h 136"/>
                    <a:gd name="T38" fmla="*/ 40 w 120"/>
                    <a:gd name="T39" fmla="*/ 56 h 136"/>
                    <a:gd name="T40" fmla="*/ 32 w 120"/>
                    <a:gd name="T41" fmla="*/ 24 h 136"/>
                    <a:gd name="T42" fmla="*/ 0 w 120"/>
                    <a:gd name="T43" fmla="*/ 16 h 136"/>
                    <a:gd name="T44" fmla="*/ 8 w 120"/>
                    <a:gd name="T45" fmla="*/ 8 h 136"/>
                    <a:gd name="T46" fmla="*/ 24 w 120"/>
                    <a:gd name="T47" fmla="*/ 16 h 136"/>
                    <a:gd name="T48" fmla="*/ 48 w 120"/>
                    <a:gd name="T49" fmla="*/ 16 h 136"/>
                    <a:gd name="T50" fmla="*/ 56 w 120"/>
                    <a:gd name="T51" fmla="*/ 16 h 136"/>
                    <a:gd name="T52" fmla="*/ 56 w 120"/>
                    <a:gd name="T53" fmla="*/ 0 h 136"/>
                    <a:gd name="T54" fmla="*/ 72 w 120"/>
                    <a:gd name="T55" fmla="*/ 0 h 136"/>
                    <a:gd name="T56" fmla="*/ 88 w 120"/>
                    <a:gd name="T57" fmla="*/ 8 h 136"/>
                    <a:gd name="T58" fmla="*/ 88 w 120"/>
                    <a:gd name="T59"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136">
                      <a:moveTo>
                        <a:pt x="88" y="16"/>
                      </a:moveTo>
                      <a:lnTo>
                        <a:pt x="80" y="16"/>
                      </a:lnTo>
                      <a:lnTo>
                        <a:pt x="80" y="24"/>
                      </a:lnTo>
                      <a:lnTo>
                        <a:pt x="96" y="32"/>
                      </a:lnTo>
                      <a:lnTo>
                        <a:pt x="96" y="40"/>
                      </a:lnTo>
                      <a:lnTo>
                        <a:pt x="104" y="56"/>
                      </a:lnTo>
                      <a:lnTo>
                        <a:pt x="104" y="64"/>
                      </a:lnTo>
                      <a:lnTo>
                        <a:pt x="112" y="72"/>
                      </a:lnTo>
                      <a:lnTo>
                        <a:pt x="112" y="80"/>
                      </a:lnTo>
                      <a:lnTo>
                        <a:pt x="120" y="96"/>
                      </a:lnTo>
                      <a:lnTo>
                        <a:pt x="88" y="128"/>
                      </a:lnTo>
                      <a:lnTo>
                        <a:pt x="48" y="136"/>
                      </a:lnTo>
                      <a:lnTo>
                        <a:pt x="24" y="128"/>
                      </a:lnTo>
                      <a:lnTo>
                        <a:pt x="24" y="112"/>
                      </a:lnTo>
                      <a:lnTo>
                        <a:pt x="16" y="96"/>
                      </a:lnTo>
                      <a:lnTo>
                        <a:pt x="24" y="96"/>
                      </a:lnTo>
                      <a:lnTo>
                        <a:pt x="56" y="64"/>
                      </a:lnTo>
                      <a:lnTo>
                        <a:pt x="56" y="56"/>
                      </a:lnTo>
                      <a:lnTo>
                        <a:pt x="48" y="56"/>
                      </a:lnTo>
                      <a:lnTo>
                        <a:pt x="40" y="56"/>
                      </a:lnTo>
                      <a:lnTo>
                        <a:pt x="32" y="24"/>
                      </a:lnTo>
                      <a:lnTo>
                        <a:pt x="0" y="16"/>
                      </a:lnTo>
                      <a:lnTo>
                        <a:pt x="8" y="8"/>
                      </a:lnTo>
                      <a:lnTo>
                        <a:pt x="24" y="16"/>
                      </a:lnTo>
                      <a:lnTo>
                        <a:pt x="48" y="16"/>
                      </a:lnTo>
                      <a:lnTo>
                        <a:pt x="56" y="16"/>
                      </a:lnTo>
                      <a:lnTo>
                        <a:pt x="56" y="0"/>
                      </a:lnTo>
                      <a:lnTo>
                        <a:pt x="72" y="0"/>
                      </a:lnTo>
                      <a:lnTo>
                        <a:pt x="88" y="8"/>
                      </a:lnTo>
                      <a:lnTo>
                        <a:pt x="8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1" name="Freeform 335">
                  <a:extLst>
                    <a:ext uri="{FF2B5EF4-FFF2-40B4-BE49-F238E27FC236}">
                      <a16:creationId xmlns:a16="http://schemas.microsoft.com/office/drawing/2014/main" id="{1C3BF907-5105-4A46-B467-110A3ADFF223}"/>
                    </a:ext>
                  </a:extLst>
                </p:cNvPr>
                <p:cNvSpPr>
                  <a:spLocks/>
                </p:cNvSpPr>
                <p:nvPr/>
              </p:nvSpPr>
              <p:spPr bwMode="auto">
                <a:xfrm>
                  <a:off x="2938" y="1689"/>
                  <a:ext cx="2" cy="11"/>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2" name="Freeform 336">
                  <a:extLst>
                    <a:ext uri="{FF2B5EF4-FFF2-40B4-BE49-F238E27FC236}">
                      <a16:creationId xmlns:a16="http://schemas.microsoft.com/office/drawing/2014/main" id="{AEE01DCE-6B6D-42E1-9D44-8C7A8C80716D}"/>
                    </a:ext>
                  </a:extLst>
                </p:cNvPr>
                <p:cNvSpPr>
                  <a:spLocks/>
                </p:cNvSpPr>
                <p:nvPr/>
              </p:nvSpPr>
              <p:spPr bwMode="auto">
                <a:xfrm>
                  <a:off x="2938" y="1689"/>
                  <a:ext cx="2" cy="11"/>
                </a:xfrm>
                <a:custGeom>
                  <a:avLst/>
                  <a:gdLst>
                    <a:gd name="T0" fmla="*/ 0 h 8"/>
                    <a:gd name="T1" fmla="*/ 8 h 8"/>
                    <a:gd name="T2" fmla="*/ 0 h 8"/>
                  </a:gdLst>
                  <a:ahLst/>
                  <a:cxnLst>
                    <a:cxn ang="0">
                      <a:pos x="0" y="T0"/>
                    </a:cxn>
                    <a:cxn ang="0">
                      <a:pos x="0" y="T1"/>
                    </a:cxn>
                    <a:cxn ang="0">
                      <a:pos x="0" y="T2"/>
                    </a:cxn>
                  </a:cxnLst>
                  <a:rect l="0" t="0" r="r" b="b"/>
                  <a:pathLst>
                    <a:path h="8">
                      <a:moveTo>
                        <a:pt x="0" y="0"/>
                      </a:moveTo>
                      <a:lnTo>
                        <a:pt x="0"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3" name="Freeform 337">
                  <a:extLst>
                    <a:ext uri="{FF2B5EF4-FFF2-40B4-BE49-F238E27FC236}">
                      <a16:creationId xmlns:a16="http://schemas.microsoft.com/office/drawing/2014/main" id="{82504213-4A1F-4136-90A1-990DE9610B4E}"/>
                    </a:ext>
                  </a:extLst>
                </p:cNvPr>
                <p:cNvSpPr>
                  <a:spLocks/>
                </p:cNvSpPr>
                <p:nvPr/>
              </p:nvSpPr>
              <p:spPr bwMode="auto">
                <a:xfrm>
                  <a:off x="2686" y="1541"/>
                  <a:ext cx="31" cy="21"/>
                </a:xfrm>
                <a:custGeom>
                  <a:avLst/>
                  <a:gdLst>
                    <a:gd name="T0" fmla="*/ 8 w 24"/>
                    <a:gd name="T1" fmla="*/ 0 h 16"/>
                    <a:gd name="T2" fmla="*/ 0 w 24"/>
                    <a:gd name="T3" fmla="*/ 8 h 16"/>
                    <a:gd name="T4" fmla="*/ 8 w 24"/>
                    <a:gd name="T5" fmla="*/ 16 h 16"/>
                    <a:gd name="T6" fmla="*/ 24 w 24"/>
                    <a:gd name="T7" fmla="*/ 16 h 16"/>
                    <a:gd name="T8" fmla="*/ 24 w 24"/>
                    <a:gd name="T9" fmla="*/ 0 h 16"/>
                    <a:gd name="T10" fmla="*/ 8 w 24"/>
                    <a:gd name="T11" fmla="*/ 0 h 16"/>
                  </a:gdLst>
                  <a:ahLst/>
                  <a:cxnLst>
                    <a:cxn ang="0">
                      <a:pos x="T0" y="T1"/>
                    </a:cxn>
                    <a:cxn ang="0">
                      <a:pos x="T2" y="T3"/>
                    </a:cxn>
                    <a:cxn ang="0">
                      <a:pos x="T4" y="T5"/>
                    </a:cxn>
                    <a:cxn ang="0">
                      <a:pos x="T6" y="T7"/>
                    </a:cxn>
                    <a:cxn ang="0">
                      <a:pos x="T8" y="T9"/>
                    </a:cxn>
                    <a:cxn ang="0">
                      <a:pos x="T10" y="T11"/>
                    </a:cxn>
                  </a:cxnLst>
                  <a:rect l="0" t="0" r="r" b="b"/>
                  <a:pathLst>
                    <a:path w="24" h="16">
                      <a:moveTo>
                        <a:pt x="8" y="0"/>
                      </a:moveTo>
                      <a:lnTo>
                        <a:pt x="0" y="8"/>
                      </a:lnTo>
                      <a:lnTo>
                        <a:pt x="8" y="16"/>
                      </a:lnTo>
                      <a:lnTo>
                        <a:pt x="24" y="16"/>
                      </a:lnTo>
                      <a:lnTo>
                        <a:pt x="24"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4" name="Freeform 338">
                  <a:extLst>
                    <a:ext uri="{FF2B5EF4-FFF2-40B4-BE49-F238E27FC236}">
                      <a16:creationId xmlns:a16="http://schemas.microsoft.com/office/drawing/2014/main" id="{3F544F68-0A8F-42FA-9241-365075ABF919}"/>
                    </a:ext>
                  </a:extLst>
                </p:cNvPr>
                <p:cNvSpPr>
                  <a:spLocks/>
                </p:cNvSpPr>
                <p:nvPr/>
              </p:nvSpPr>
              <p:spPr bwMode="auto">
                <a:xfrm>
                  <a:off x="2918" y="1497"/>
                  <a:ext cx="40" cy="54"/>
                </a:xfrm>
                <a:custGeom>
                  <a:avLst/>
                  <a:gdLst>
                    <a:gd name="T0" fmla="*/ 8 w 32"/>
                    <a:gd name="T1" fmla="*/ 40 h 40"/>
                    <a:gd name="T2" fmla="*/ 16 w 32"/>
                    <a:gd name="T3" fmla="*/ 40 h 40"/>
                    <a:gd name="T4" fmla="*/ 24 w 32"/>
                    <a:gd name="T5" fmla="*/ 24 h 40"/>
                    <a:gd name="T6" fmla="*/ 32 w 32"/>
                    <a:gd name="T7" fmla="*/ 16 h 40"/>
                    <a:gd name="T8" fmla="*/ 24 w 32"/>
                    <a:gd name="T9" fmla="*/ 16 h 40"/>
                    <a:gd name="T10" fmla="*/ 24 w 32"/>
                    <a:gd name="T11" fmla="*/ 0 h 40"/>
                    <a:gd name="T12" fmla="*/ 8 w 32"/>
                    <a:gd name="T13" fmla="*/ 8 h 40"/>
                    <a:gd name="T14" fmla="*/ 0 w 32"/>
                    <a:gd name="T15" fmla="*/ 16 h 40"/>
                    <a:gd name="T16" fmla="*/ 0 w 32"/>
                    <a:gd name="T17" fmla="*/ 24 h 40"/>
                    <a:gd name="T18" fmla="*/ 8 w 32"/>
                    <a:gd name="T19" fmla="*/ 32 h 40"/>
                    <a:gd name="T20" fmla="*/ 8 w 32"/>
                    <a:gd name="T2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8" y="40"/>
                      </a:moveTo>
                      <a:lnTo>
                        <a:pt x="16" y="40"/>
                      </a:lnTo>
                      <a:lnTo>
                        <a:pt x="24" y="24"/>
                      </a:lnTo>
                      <a:lnTo>
                        <a:pt x="32" y="16"/>
                      </a:lnTo>
                      <a:lnTo>
                        <a:pt x="24" y="16"/>
                      </a:lnTo>
                      <a:lnTo>
                        <a:pt x="24" y="0"/>
                      </a:lnTo>
                      <a:lnTo>
                        <a:pt x="8" y="8"/>
                      </a:lnTo>
                      <a:lnTo>
                        <a:pt x="0" y="16"/>
                      </a:lnTo>
                      <a:lnTo>
                        <a:pt x="0" y="24"/>
                      </a:lnTo>
                      <a:lnTo>
                        <a:pt x="8" y="32"/>
                      </a:lnTo>
                      <a:lnTo>
                        <a:pt x="8"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5" name="Freeform 339">
                  <a:extLst>
                    <a:ext uri="{FF2B5EF4-FFF2-40B4-BE49-F238E27FC236}">
                      <a16:creationId xmlns:a16="http://schemas.microsoft.com/office/drawing/2014/main" id="{6DE2E53F-B7DB-417F-8037-9F20AECEA705}"/>
                    </a:ext>
                  </a:extLst>
                </p:cNvPr>
                <p:cNvSpPr>
                  <a:spLocks/>
                </p:cNvSpPr>
                <p:nvPr/>
              </p:nvSpPr>
              <p:spPr bwMode="auto">
                <a:xfrm>
                  <a:off x="2877" y="1637"/>
                  <a:ext cx="10" cy="10"/>
                </a:xfrm>
                <a:custGeom>
                  <a:avLst/>
                  <a:gdLst>
                    <a:gd name="T0" fmla="*/ 0 w 8"/>
                    <a:gd name="T1" fmla="*/ 8 h 8"/>
                    <a:gd name="T2" fmla="*/ 8 w 8"/>
                    <a:gd name="T3" fmla="*/ 0 h 8"/>
                    <a:gd name="T4" fmla="*/ 8 w 8"/>
                    <a:gd name="T5" fmla="*/ 8 h 8"/>
                    <a:gd name="T6" fmla="*/ 0 w 8"/>
                    <a:gd name="T7" fmla="*/ 8 h 8"/>
                  </a:gdLst>
                  <a:ahLst/>
                  <a:cxnLst>
                    <a:cxn ang="0">
                      <a:pos x="T0" y="T1"/>
                    </a:cxn>
                    <a:cxn ang="0">
                      <a:pos x="T2" y="T3"/>
                    </a:cxn>
                    <a:cxn ang="0">
                      <a:pos x="T4" y="T5"/>
                    </a:cxn>
                    <a:cxn ang="0">
                      <a:pos x="T6" y="T7"/>
                    </a:cxn>
                  </a:cxnLst>
                  <a:rect l="0" t="0" r="r" b="b"/>
                  <a:pathLst>
                    <a:path w="8" h="8">
                      <a:moveTo>
                        <a:pt x="0" y="8"/>
                      </a:moveTo>
                      <a:lnTo>
                        <a:pt x="8" y="0"/>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6" name="Freeform 340">
                  <a:extLst>
                    <a:ext uri="{FF2B5EF4-FFF2-40B4-BE49-F238E27FC236}">
                      <a16:creationId xmlns:a16="http://schemas.microsoft.com/office/drawing/2014/main" id="{EE1EF0DC-E98E-48F2-8F58-AFBCA63AAB92}"/>
                    </a:ext>
                  </a:extLst>
                </p:cNvPr>
                <p:cNvSpPr>
                  <a:spLocks/>
                </p:cNvSpPr>
                <p:nvPr/>
              </p:nvSpPr>
              <p:spPr bwMode="auto">
                <a:xfrm>
                  <a:off x="2877" y="1637"/>
                  <a:ext cx="10" cy="10"/>
                </a:xfrm>
                <a:custGeom>
                  <a:avLst/>
                  <a:gdLst>
                    <a:gd name="T0" fmla="*/ 0 w 8"/>
                    <a:gd name="T1" fmla="*/ 8 h 8"/>
                    <a:gd name="T2" fmla="*/ 8 w 8"/>
                    <a:gd name="T3" fmla="*/ 0 h 8"/>
                    <a:gd name="T4" fmla="*/ 8 w 8"/>
                    <a:gd name="T5" fmla="*/ 8 h 8"/>
                    <a:gd name="T6" fmla="*/ 0 w 8"/>
                    <a:gd name="T7" fmla="*/ 8 h 8"/>
                  </a:gdLst>
                  <a:ahLst/>
                  <a:cxnLst>
                    <a:cxn ang="0">
                      <a:pos x="T0" y="T1"/>
                    </a:cxn>
                    <a:cxn ang="0">
                      <a:pos x="T2" y="T3"/>
                    </a:cxn>
                    <a:cxn ang="0">
                      <a:pos x="T4" y="T5"/>
                    </a:cxn>
                    <a:cxn ang="0">
                      <a:pos x="T6" y="T7"/>
                    </a:cxn>
                  </a:cxnLst>
                  <a:rect l="0" t="0" r="r" b="b"/>
                  <a:pathLst>
                    <a:path w="8" h="8">
                      <a:moveTo>
                        <a:pt x="0" y="8"/>
                      </a:moveTo>
                      <a:lnTo>
                        <a:pt x="8" y="0"/>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7" name="Freeform 341">
                  <a:extLst>
                    <a:ext uri="{FF2B5EF4-FFF2-40B4-BE49-F238E27FC236}">
                      <a16:creationId xmlns:a16="http://schemas.microsoft.com/office/drawing/2014/main" id="{19AD9103-C73E-4F68-8C55-590837BD7B8D}"/>
                    </a:ext>
                  </a:extLst>
                </p:cNvPr>
                <p:cNvSpPr>
                  <a:spLocks/>
                </p:cNvSpPr>
                <p:nvPr/>
              </p:nvSpPr>
              <p:spPr bwMode="auto">
                <a:xfrm>
                  <a:off x="2938" y="1658"/>
                  <a:ext cx="111" cy="52"/>
                </a:xfrm>
                <a:custGeom>
                  <a:avLst/>
                  <a:gdLst>
                    <a:gd name="T0" fmla="*/ 0 w 88"/>
                    <a:gd name="T1" fmla="*/ 24 h 40"/>
                    <a:gd name="T2" fmla="*/ 0 w 88"/>
                    <a:gd name="T3" fmla="*/ 32 h 40"/>
                    <a:gd name="T4" fmla="*/ 8 w 88"/>
                    <a:gd name="T5" fmla="*/ 32 h 40"/>
                    <a:gd name="T6" fmla="*/ 24 w 88"/>
                    <a:gd name="T7" fmla="*/ 32 h 40"/>
                    <a:gd name="T8" fmla="*/ 32 w 88"/>
                    <a:gd name="T9" fmla="*/ 32 h 40"/>
                    <a:gd name="T10" fmla="*/ 48 w 88"/>
                    <a:gd name="T11" fmla="*/ 40 h 40"/>
                    <a:gd name="T12" fmla="*/ 72 w 88"/>
                    <a:gd name="T13" fmla="*/ 32 h 40"/>
                    <a:gd name="T14" fmla="*/ 88 w 88"/>
                    <a:gd name="T15" fmla="*/ 16 h 40"/>
                    <a:gd name="T16" fmla="*/ 80 w 88"/>
                    <a:gd name="T17" fmla="*/ 8 h 40"/>
                    <a:gd name="T18" fmla="*/ 64 w 88"/>
                    <a:gd name="T19" fmla="*/ 0 h 40"/>
                    <a:gd name="T20" fmla="*/ 56 w 88"/>
                    <a:gd name="T21" fmla="*/ 8 h 40"/>
                    <a:gd name="T22" fmla="*/ 48 w 88"/>
                    <a:gd name="T23" fmla="*/ 8 h 40"/>
                    <a:gd name="T24" fmla="*/ 32 w 88"/>
                    <a:gd name="T25" fmla="*/ 16 h 40"/>
                    <a:gd name="T26" fmla="*/ 40 w 88"/>
                    <a:gd name="T27" fmla="*/ 24 h 40"/>
                    <a:gd name="T28" fmla="*/ 0 w 88"/>
                    <a:gd name="T2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40">
                      <a:moveTo>
                        <a:pt x="0" y="24"/>
                      </a:moveTo>
                      <a:lnTo>
                        <a:pt x="0" y="32"/>
                      </a:lnTo>
                      <a:lnTo>
                        <a:pt x="8" y="32"/>
                      </a:lnTo>
                      <a:lnTo>
                        <a:pt x="24" y="32"/>
                      </a:lnTo>
                      <a:lnTo>
                        <a:pt x="32" y="32"/>
                      </a:lnTo>
                      <a:lnTo>
                        <a:pt x="48" y="40"/>
                      </a:lnTo>
                      <a:lnTo>
                        <a:pt x="72" y="32"/>
                      </a:lnTo>
                      <a:lnTo>
                        <a:pt x="88" y="16"/>
                      </a:lnTo>
                      <a:lnTo>
                        <a:pt x="80" y="8"/>
                      </a:lnTo>
                      <a:lnTo>
                        <a:pt x="64" y="0"/>
                      </a:lnTo>
                      <a:lnTo>
                        <a:pt x="56" y="8"/>
                      </a:lnTo>
                      <a:lnTo>
                        <a:pt x="48" y="8"/>
                      </a:lnTo>
                      <a:lnTo>
                        <a:pt x="32" y="16"/>
                      </a:lnTo>
                      <a:lnTo>
                        <a:pt x="40" y="24"/>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8" name="Freeform 342">
                  <a:extLst>
                    <a:ext uri="{FF2B5EF4-FFF2-40B4-BE49-F238E27FC236}">
                      <a16:creationId xmlns:a16="http://schemas.microsoft.com/office/drawing/2014/main" id="{C0554824-FB18-4C78-9F2E-8ABE606E7EA5}"/>
                    </a:ext>
                  </a:extLst>
                </p:cNvPr>
                <p:cNvSpPr>
                  <a:spLocks/>
                </p:cNvSpPr>
                <p:nvPr/>
              </p:nvSpPr>
              <p:spPr bwMode="auto">
                <a:xfrm>
                  <a:off x="2877" y="1689"/>
                  <a:ext cx="71" cy="32"/>
                </a:xfrm>
                <a:custGeom>
                  <a:avLst/>
                  <a:gdLst>
                    <a:gd name="T0" fmla="*/ 16 w 56"/>
                    <a:gd name="T1" fmla="*/ 24 h 24"/>
                    <a:gd name="T2" fmla="*/ 8 w 56"/>
                    <a:gd name="T3" fmla="*/ 16 h 24"/>
                    <a:gd name="T4" fmla="*/ 8 w 56"/>
                    <a:gd name="T5" fmla="*/ 24 h 24"/>
                    <a:gd name="T6" fmla="*/ 0 w 56"/>
                    <a:gd name="T7" fmla="*/ 16 h 24"/>
                    <a:gd name="T8" fmla="*/ 16 w 56"/>
                    <a:gd name="T9" fmla="*/ 0 h 24"/>
                    <a:gd name="T10" fmla="*/ 24 w 56"/>
                    <a:gd name="T11" fmla="*/ 0 h 24"/>
                    <a:gd name="T12" fmla="*/ 48 w 56"/>
                    <a:gd name="T13" fmla="*/ 0 h 24"/>
                    <a:gd name="T14" fmla="*/ 48 w 56"/>
                    <a:gd name="T15" fmla="*/ 8 h 24"/>
                    <a:gd name="T16" fmla="*/ 56 w 56"/>
                    <a:gd name="T17" fmla="*/ 8 h 24"/>
                    <a:gd name="T18" fmla="*/ 48 w 56"/>
                    <a:gd name="T19" fmla="*/ 16 h 24"/>
                    <a:gd name="T20" fmla="*/ 40 w 56"/>
                    <a:gd name="T21" fmla="*/ 16 h 24"/>
                    <a:gd name="T22" fmla="*/ 40 w 56"/>
                    <a:gd name="T23" fmla="*/ 24 h 24"/>
                    <a:gd name="T24" fmla="*/ 32 w 56"/>
                    <a:gd name="T25" fmla="*/ 16 h 24"/>
                    <a:gd name="T26" fmla="*/ 16 w 56"/>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24">
                      <a:moveTo>
                        <a:pt x="16" y="24"/>
                      </a:moveTo>
                      <a:lnTo>
                        <a:pt x="8" y="16"/>
                      </a:lnTo>
                      <a:lnTo>
                        <a:pt x="8" y="24"/>
                      </a:lnTo>
                      <a:lnTo>
                        <a:pt x="0" y="16"/>
                      </a:lnTo>
                      <a:lnTo>
                        <a:pt x="16" y="0"/>
                      </a:lnTo>
                      <a:lnTo>
                        <a:pt x="24" y="0"/>
                      </a:lnTo>
                      <a:lnTo>
                        <a:pt x="48" y="0"/>
                      </a:lnTo>
                      <a:lnTo>
                        <a:pt x="48" y="8"/>
                      </a:lnTo>
                      <a:lnTo>
                        <a:pt x="56" y="8"/>
                      </a:lnTo>
                      <a:lnTo>
                        <a:pt x="48" y="16"/>
                      </a:lnTo>
                      <a:lnTo>
                        <a:pt x="40" y="16"/>
                      </a:lnTo>
                      <a:lnTo>
                        <a:pt x="40" y="24"/>
                      </a:lnTo>
                      <a:lnTo>
                        <a:pt x="32" y="16"/>
                      </a:lnTo>
                      <a:lnTo>
                        <a:pt x="16"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09" name="Freeform 343">
                  <a:extLst>
                    <a:ext uri="{FF2B5EF4-FFF2-40B4-BE49-F238E27FC236}">
                      <a16:creationId xmlns:a16="http://schemas.microsoft.com/office/drawing/2014/main" id="{192CD245-E081-4463-9908-55EEC51D6A75}"/>
                    </a:ext>
                  </a:extLst>
                </p:cNvPr>
                <p:cNvSpPr>
                  <a:spLocks/>
                </p:cNvSpPr>
                <p:nvPr/>
              </p:nvSpPr>
              <p:spPr bwMode="auto">
                <a:xfrm>
                  <a:off x="3088" y="1785"/>
                  <a:ext cx="21" cy="63"/>
                </a:xfrm>
                <a:custGeom>
                  <a:avLst/>
                  <a:gdLst>
                    <a:gd name="T0" fmla="*/ 8 w 16"/>
                    <a:gd name="T1" fmla="*/ 16 h 48"/>
                    <a:gd name="T2" fmla="*/ 16 w 16"/>
                    <a:gd name="T3" fmla="*/ 32 h 48"/>
                    <a:gd name="T4" fmla="*/ 8 w 16"/>
                    <a:gd name="T5" fmla="*/ 48 h 48"/>
                    <a:gd name="T6" fmla="*/ 0 w 16"/>
                    <a:gd name="T7" fmla="*/ 40 h 48"/>
                    <a:gd name="T8" fmla="*/ 0 w 16"/>
                    <a:gd name="T9" fmla="*/ 16 h 48"/>
                    <a:gd name="T10" fmla="*/ 0 w 16"/>
                    <a:gd name="T11" fmla="*/ 0 h 48"/>
                    <a:gd name="T12" fmla="*/ 8 w 16"/>
                    <a:gd name="T13" fmla="*/ 0 h 48"/>
                    <a:gd name="T14" fmla="*/ 8 w 16"/>
                    <a:gd name="T15" fmla="*/ 16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48">
                      <a:moveTo>
                        <a:pt x="8" y="16"/>
                      </a:moveTo>
                      <a:lnTo>
                        <a:pt x="16" y="32"/>
                      </a:lnTo>
                      <a:lnTo>
                        <a:pt x="8" y="48"/>
                      </a:lnTo>
                      <a:lnTo>
                        <a:pt x="0" y="40"/>
                      </a:lnTo>
                      <a:lnTo>
                        <a:pt x="0" y="16"/>
                      </a:lnTo>
                      <a:lnTo>
                        <a:pt x="0" y="0"/>
                      </a:lnTo>
                      <a:lnTo>
                        <a:pt x="8" y="0"/>
                      </a:lnTo>
                      <a:lnTo>
                        <a:pt x="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0" name="Freeform 344">
                  <a:extLst>
                    <a:ext uri="{FF2B5EF4-FFF2-40B4-BE49-F238E27FC236}">
                      <a16:creationId xmlns:a16="http://schemas.microsoft.com/office/drawing/2014/main" id="{AC331865-274E-4733-AAF8-7690B378E9B4}"/>
                    </a:ext>
                  </a:extLst>
                </p:cNvPr>
                <p:cNvSpPr>
                  <a:spLocks/>
                </p:cNvSpPr>
                <p:nvPr/>
              </p:nvSpPr>
              <p:spPr bwMode="auto">
                <a:xfrm>
                  <a:off x="3029" y="1668"/>
                  <a:ext cx="100" cy="53"/>
                </a:xfrm>
                <a:custGeom>
                  <a:avLst/>
                  <a:gdLst>
                    <a:gd name="T0" fmla="*/ 8 w 80"/>
                    <a:gd name="T1" fmla="*/ 32 h 40"/>
                    <a:gd name="T2" fmla="*/ 24 w 80"/>
                    <a:gd name="T3" fmla="*/ 40 h 40"/>
                    <a:gd name="T4" fmla="*/ 56 w 80"/>
                    <a:gd name="T5" fmla="*/ 40 h 40"/>
                    <a:gd name="T6" fmla="*/ 64 w 80"/>
                    <a:gd name="T7" fmla="*/ 32 h 40"/>
                    <a:gd name="T8" fmla="*/ 72 w 80"/>
                    <a:gd name="T9" fmla="*/ 16 h 40"/>
                    <a:gd name="T10" fmla="*/ 80 w 80"/>
                    <a:gd name="T11" fmla="*/ 8 h 40"/>
                    <a:gd name="T12" fmla="*/ 72 w 80"/>
                    <a:gd name="T13" fmla="*/ 8 h 40"/>
                    <a:gd name="T14" fmla="*/ 72 w 80"/>
                    <a:gd name="T15" fmla="*/ 0 h 40"/>
                    <a:gd name="T16" fmla="*/ 56 w 80"/>
                    <a:gd name="T17" fmla="*/ 0 h 40"/>
                    <a:gd name="T18" fmla="*/ 32 w 80"/>
                    <a:gd name="T19" fmla="*/ 16 h 40"/>
                    <a:gd name="T20" fmla="*/ 16 w 80"/>
                    <a:gd name="T21" fmla="*/ 8 h 40"/>
                    <a:gd name="T22" fmla="*/ 0 w 80"/>
                    <a:gd name="T23" fmla="*/ 24 h 40"/>
                    <a:gd name="T24" fmla="*/ 8 w 80"/>
                    <a:gd name="T2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40">
                      <a:moveTo>
                        <a:pt x="8" y="32"/>
                      </a:moveTo>
                      <a:lnTo>
                        <a:pt x="24" y="40"/>
                      </a:lnTo>
                      <a:lnTo>
                        <a:pt x="56" y="40"/>
                      </a:lnTo>
                      <a:lnTo>
                        <a:pt x="64" y="32"/>
                      </a:lnTo>
                      <a:lnTo>
                        <a:pt x="72" y="16"/>
                      </a:lnTo>
                      <a:lnTo>
                        <a:pt x="80" y="8"/>
                      </a:lnTo>
                      <a:lnTo>
                        <a:pt x="72" y="8"/>
                      </a:lnTo>
                      <a:lnTo>
                        <a:pt x="72" y="0"/>
                      </a:lnTo>
                      <a:lnTo>
                        <a:pt x="56" y="0"/>
                      </a:lnTo>
                      <a:lnTo>
                        <a:pt x="32" y="16"/>
                      </a:lnTo>
                      <a:lnTo>
                        <a:pt x="16" y="8"/>
                      </a:lnTo>
                      <a:lnTo>
                        <a:pt x="0" y="24"/>
                      </a:lnTo>
                      <a:lnTo>
                        <a:pt x="8"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1" name="Line 345">
                  <a:extLst>
                    <a:ext uri="{FF2B5EF4-FFF2-40B4-BE49-F238E27FC236}">
                      <a16:creationId xmlns:a16="http://schemas.microsoft.com/office/drawing/2014/main" id="{A5315BE8-8BCD-4337-A57D-3B83AE4D7BA4}"/>
                    </a:ext>
                  </a:extLst>
                </p:cNvPr>
                <p:cNvSpPr>
                  <a:spLocks noChangeShapeType="1"/>
                </p:cNvSpPr>
                <p:nvPr/>
              </p:nvSpPr>
              <p:spPr bwMode="auto">
                <a:xfrm flipV="1">
                  <a:off x="2717" y="1265"/>
                  <a:ext cx="10" cy="10"/>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2" name="Line 346">
                  <a:extLst>
                    <a:ext uri="{FF2B5EF4-FFF2-40B4-BE49-F238E27FC236}">
                      <a16:creationId xmlns:a16="http://schemas.microsoft.com/office/drawing/2014/main" id="{1C3D38C7-FD36-45A1-91D7-7702264B09F7}"/>
                    </a:ext>
                  </a:extLst>
                </p:cNvPr>
                <p:cNvSpPr>
                  <a:spLocks noChangeShapeType="1"/>
                </p:cNvSpPr>
                <p:nvPr/>
              </p:nvSpPr>
              <p:spPr bwMode="auto">
                <a:xfrm>
                  <a:off x="2617" y="1200"/>
                  <a:ext cx="1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3" name="Line 347">
                  <a:extLst>
                    <a:ext uri="{FF2B5EF4-FFF2-40B4-BE49-F238E27FC236}">
                      <a16:creationId xmlns:a16="http://schemas.microsoft.com/office/drawing/2014/main" id="{E81C1134-CACA-4BE1-B0FE-204DF9C75B37}"/>
                    </a:ext>
                  </a:extLst>
                </p:cNvPr>
                <p:cNvSpPr>
                  <a:spLocks noChangeShapeType="1"/>
                </p:cNvSpPr>
                <p:nvPr/>
              </p:nvSpPr>
              <p:spPr bwMode="auto">
                <a:xfrm>
                  <a:off x="2717" y="1424"/>
                  <a:ext cx="10" cy="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4" name="Freeform 348">
                  <a:extLst>
                    <a:ext uri="{FF2B5EF4-FFF2-40B4-BE49-F238E27FC236}">
                      <a16:creationId xmlns:a16="http://schemas.microsoft.com/office/drawing/2014/main" id="{B9920852-A41D-4C3D-BEE9-33A8BBE03F2A}"/>
                    </a:ext>
                  </a:extLst>
                </p:cNvPr>
                <p:cNvSpPr>
                  <a:spLocks/>
                </p:cNvSpPr>
                <p:nvPr/>
              </p:nvSpPr>
              <p:spPr bwMode="auto">
                <a:xfrm>
                  <a:off x="2787" y="1445"/>
                  <a:ext cx="11" cy="10"/>
                </a:xfrm>
                <a:custGeom>
                  <a:avLst/>
                  <a:gdLst>
                    <a:gd name="T0" fmla="*/ 0 w 8"/>
                    <a:gd name="T1" fmla="*/ 0 h 8"/>
                    <a:gd name="T2" fmla="*/ 8 w 8"/>
                    <a:gd name="T3" fmla="*/ 0 h 8"/>
                    <a:gd name="T4" fmla="*/ 0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8" y="0"/>
                      </a:lnTo>
                      <a:lnTo>
                        <a:pt x="0"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5" name="Freeform 349">
                  <a:extLst>
                    <a:ext uri="{FF2B5EF4-FFF2-40B4-BE49-F238E27FC236}">
                      <a16:creationId xmlns:a16="http://schemas.microsoft.com/office/drawing/2014/main" id="{FF6EAD8B-DA70-478B-A180-572C32A379A7}"/>
                    </a:ext>
                  </a:extLst>
                </p:cNvPr>
                <p:cNvSpPr>
                  <a:spLocks/>
                </p:cNvSpPr>
                <p:nvPr/>
              </p:nvSpPr>
              <p:spPr bwMode="auto">
                <a:xfrm>
                  <a:off x="2708" y="1476"/>
                  <a:ext cx="19" cy="21"/>
                </a:xfrm>
                <a:custGeom>
                  <a:avLst/>
                  <a:gdLst>
                    <a:gd name="T0" fmla="*/ 0 w 16"/>
                    <a:gd name="T1" fmla="*/ 16 h 16"/>
                    <a:gd name="T2" fmla="*/ 8 w 16"/>
                    <a:gd name="T3" fmla="*/ 16 h 16"/>
                    <a:gd name="T4" fmla="*/ 16 w 16"/>
                    <a:gd name="T5" fmla="*/ 0 h 16"/>
                    <a:gd name="T6" fmla="*/ 0 w 16"/>
                    <a:gd name="T7" fmla="*/ 8 h 16"/>
                    <a:gd name="T8" fmla="*/ 0 w 16"/>
                    <a:gd name="T9" fmla="*/ 16 h 16"/>
                  </a:gdLst>
                  <a:ahLst/>
                  <a:cxnLst>
                    <a:cxn ang="0">
                      <a:pos x="T0" y="T1"/>
                    </a:cxn>
                    <a:cxn ang="0">
                      <a:pos x="T2" y="T3"/>
                    </a:cxn>
                    <a:cxn ang="0">
                      <a:pos x="T4" y="T5"/>
                    </a:cxn>
                    <a:cxn ang="0">
                      <a:pos x="T6" y="T7"/>
                    </a:cxn>
                    <a:cxn ang="0">
                      <a:pos x="T8" y="T9"/>
                    </a:cxn>
                  </a:cxnLst>
                  <a:rect l="0" t="0" r="r" b="b"/>
                  <a:pathLst>
                    <a:path w="16" h="16">
                      <a:moveTo>
                        <a:pt x="0" y="16"/>
                      </a:moveTo>
                      <a:lnTo>
                        <a:pt x="8" y="16"/>
                      </a:lnTo>
                      <a:lnTo>
                        <a:pt x="16" y="0"/>
                      </a:lnTo>
                      <a:lnTo>
                        <a:pt x="0"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6" name="Freeform 350">
                  <a:extLst>
                    <a:ext uri="{FF2B5EF4-FFF2-40B4-BE49-F238E27FC236}">
                      <a16:creationId xmlns:a16="http://schemas.microsoft.com/office/drawing/2014/main" id="{2F2FCCB5-DD26-4DD2-8DDE-0B62E1C9C01A}"/>
                    </a:ext>
                  </a:extLst>
                </p:cNvPr>
                <p:cNvSpPr>
                  <a:spLocks/>
                </p:cNvSpPr>
                <p:nvPr/>
              </p:nvSpPr>
              <p:spPr bwMode="auto">
                <a:xfrm>
                  <a:off x="3058" y="1487"/>
                  <a:ext cx="10" cy="22"/>
                </a:xfrm>
                <a:custGeom>
                  <a:avLst/>
                  <a:gdLst>
                    <a:gd name="T0" fmla="*/ 0 w 8"/>
                    <a:gd name="T1" fmla="*/ 8 h 16"/>
                    <a:gd name="T2" fmla="*/ 0 w 8"/>
                    <a:gd name="T3" fmla="*/ 16 h 16"/>
                    <a:gd name="T4" fmla="*/ 0 w 8"/>
                    <a:gd name="T5" fmla="*/ 8 h 16"/>
                    <a:gd name="T6" fmla="*/ 8 w 8"/>
                    <a:gd name="T7" fmla="*/ 0 h 16"/>
                    <a:gd name="T8" fmla="*/ 0 w 8"/>
                    <a:gd name="T9" fmla="*/ 8 h 16"/>
                  </a:gdLst>
                  <a:ahLst/>
                  <a:cxnLst>
                    <a:cxn ang="0">
                      <a:pos x="T0" y="T1"/>
                    </a:cxn>
                    <a:cxn ang="0">
                      <a:pos x="T2" y="T3"/>
                    </a:cxn>
                    <a:cxn ang="0">
                      <a:pos x="T4" y="T5"/>
                    </a:cxn>
                    <a:cxn ang="0">
                      <a:pos x="T6" y="T7"/>
                    </a:cxn>
                    <a:cxn ang="0">
                      <a:pos x="T8" y="T9"/>
                    </a:cxn>
                  </a:cxnLst>
                  <a:rect l="0" t="0" r="r" b="b"/>
                  <a:pathLst>
                    <a:path w="8" h="16">
                      <a:moveTo>
                        <a:pt x="0" y="8"/>
                      </a:moveTo>
                      <a:lnTo>
                        <a:pt x="0" y="16"/>
                      </a:lnTo>
                      <a:lnTo>
                        <a:pt x="0"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7" name="Freeform 351">
                  <a:extLst>
                    <a:ext uri="{FF2B5EF4-FFF2-40B4-BE49-F238E27FC236}">
                      <a16:creationId xmlns:a16="http://schemas.microsoft.com/office/drawing/2014/main" id="{535A6A52-09C0-4671-99B6-77C2599DAD24}"/>
                    </a:ext>
                  </a:extLst>
                </p:cNvPr>
                <p:cNvSpPr>
                  <a:spLocks/>
                </p:cNvSpPr>
                <p:nvPr/>
              </p:nvSpPr>
              <p:spPr bwMode="auto">
                <a:xfrm>
                  <a:off x="3109" y="1476"/>
                  <a:ext cx="10" cy="11"/>
                </a:xfrm>
                <a:custGeom>
                  <a:avLst/>
                  <a:gdLst>
                    <a:gd name="T0" fmla="*/ 0 w 8"/>
                    <a:gd name="T1" fmla="*/ 8 h 8"/>
                    <a:gd name="T2" fmla="*/ 8 w 8"/>
                    <a:gd name="T3" fmla="*/ 0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0"/>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8" name="Freeform 352">
                  <a:extLst>
                    <a:ext uri="{FF2B5EF4-FFF2-40B4-BE49-F238E27FC236}">
                      <a16:creationId xmlns:a16="http://schemas.microsoft.com/office/drawing/2014/main" id="{5C9F533D-69FA-4595-BE52-4D55251D705A}"/>
                    </a:ext>
                  </a:extLst>
                </p:cNvPr>
                <p:cNvSpPr>
                  <a:spLocks/>
                </p:cNvSpPr>
                <p:nvPr/>
              </p:nvSpPr>
              <p:spPr bwMode="auto">
                <a:xfrm>
                  <a:off x="3109" y="1466"/>
                  <a:ext cx="10" cy="10"/>
                </a:xfrm>
                <a:custGeom>
                  <a:avLst/>
                  <a:gdLst>
                    <a:gd name="T0" fmla="*/ 0 w 8"/>
                    <a:gd name="T1" fmla="*/ 8 h 8"/>
                    <a:gd name="T2" fmla="*/ 8 w 8"/>
                    <a:gd name="T3" fmla="*/ 8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19" name="Freeform 353">
                  <a:extLst>
                    <a:ext uri="{FF2B5EF4-FFF2-40B4-BE49-F238E27FC236}">
                      <a16:creationId xmlns:a16="http://schemas.microsoft.com/office/drawing/2014/main" id="{4F537652-BEC1-49A6-B4E8-A313746F6473}"/>
                    </a:ext>
                  </a:extLst>
                </p:cNvPr>
                <p:cNvSpPr>
                  <a:spLocks/>
                </p:cNvSpPr>
                <p:nvPr/>
              </p:nvSpPr>
              <p:spPr bwMode="auto">
                <a:xfrm>
                  <a:off x="2717" y="1476"/>
                  <a:ext cx="111" cy="161"/>
                </a:xfrm>
                <a:custGeom>
                  <a:avLst/>
                  <a:gdLst>
                    <a:gd name="T0" fmla="*/ 0 w 88"/>
                    <a:gd name="T1" fmla="*/ 120 h 120"/>
                    <a:gd name="T2" fmla="*/ 8 w 88"/>
                    <a:gd name="T3" fmla="*/ 120 h 120"/>
                    <a:gd name="T4" fmla="*/ 24 w 88"/>
                    <a:gd name="T5" fmla="*/ 120 h 120"/>
                    <a:gd name="T6" fmla="*/ 32 w 88"/>
                    <a:gd name="T7" fmla="*/ 112 h 120"/>
                    <a:gd name="T8" fmla="*/ 40 w 88"/>
                    <a:gd name="T9" fmla="*/ 120 h 120"/>
                    <a:gd name="T10" fmla="*/ 72 w 88"/>
                    <a:gd name="T11" fmla="*/ 112 h 120"/>
                    <a:gd name="T12" fmla="*/ 80 w 88"/>
                    <a:gd name="T13" fmla="*/ 104 h 120"/>
                    <a:gd name="T14" fmla="*/ 72 w 88"/>
                    <a:gd name="T15" fmla="*/ 104 h 120"/>
                    <a:gd name="T16" fmla="*/ 88 w 88"/>
                    <a:gd name="T17" fmla="*/ 88 h 120"/>
                    <a:gd name="T18" fmla="*/ 80 w 88"/>
                    <a:gd name="T19" fmla="*/ 80 h 120"/>
                    <a:gd name="T20" fmla="*/ 64 w 88"/>
                    <a:gd name="T21" fmla="*/ 80 h 120"/>
                    <a:gd name="T22" fmla="*/ 72 w 88"/>
                    <a:gd name="T23" fmla="*/ 80 h 120"/>
                    <a:gd name="T24" fmla="*/ 64 w 88"/>
                    <a:gd name="T25" fmla="*/ 64 h 120"/>
                    <a:gd name="T26" fmla="*/ 56 w 88"/>
                    <a:gd name="T27" fmla="*/ 56 h 120"/>
                    <a:gd name="T28" fmla="*/ 48 w 88"/>
                    <a:gd name="T29" fmla="*/ 40 h 120"/>
                    <a:gd name="T30" fmla="*/ 32 w 88"/>
                    <a:gd name="T31" fmla="*/ 40 h 120"/>
                    <a:gd name="T32" fmla="*/ 48 w 88"/>
                    <a:gd name="T33" fmla="*/ 16 h 120"/>
                    <a:gd name="T34" fmla="*/ 24 w 88"/>
                    <a:gd name="T35" fmla="*/ 16 h 120"/>
                    <a:gd name="T36" fmla="*/ 40 w 88"/>
                    <a:gd name="T37" fmla="*/ 8 h 120"/>
                    <a:gd name="T38" fmla="*/ 40 w 88"/>
                    <a:gd name="T39" fmla="*/ 0 h 120"/>
                    <a:gd name="T40" fmla="*/ 16 w 88"/>
                    <a:gd name="T41" fmla="*/ 0 h 120"/>
                    <a:gd name="T42" fmla="*/ 8 w 88"/>
                    <a:gd name="T43" fmla="*/ 16 h 120"/>
                    <a:gd name="T44" fmla="*/ 8 w 88"/>
                    <a:gd name="T45" fmla="*/ 24 h 120"/>
                    <a:gd name="T46" fmla="*/ 0 w 88"/>
                    <a:gd name="T47" fmla="*/ 32 h 120"/>
                    <a:gd name="T48" fmla="*/ 8 w 88"/>
                    <a:gd name="T49" fmla="*/ 32 h 120"/>
                    <a:gd name="T50" fmla="*/ 8 w 88"/>
                    <a:gd name="T51" fmla="*/ 40 h 120"/>
                    <a:gd name="T52" fmla="*/ 0 w 88"/>
                    <a:gd name="T53" fmla="*/ 40 h 120"/>
                    <a:gd name="T54" fmla="*/ 8 w 88"/>
                    <a:gd name="T55" fmla="*/ 40 h 120"/>
                    <a:gd name="T56" fmla="*/ 8 w 88"/>
                    <a:gd name="T57" fmla="*/ 48 h 120"/>
                    <a:gd name="T58" fmla="*/ 16 w 88"/>
                    <a:gd name="T59" fmla="*/ 40 h 120"/>
                    <a:gd name="T60" fmla="*/ 16 w 88"/>
                    <a:gd name="T61" fmla="*/ 48 h 120"/>
                    <a:gd name="T62" fmla="*/ 8 w 88"/>
                    <a:gd name="T63" fmla="*/ 56 h 120"/>
                    <a:gd name="T64" fmla="*/ 16 w 88"/>
                    <a:gd name="T65" fmla="*/ 56 h 120"/>
                    <a:gd name="T66" fmla="*/ 32 w 88"/>
                    <a:gd name="T67" fmla="*/ 56 h 120"/>
                    <a:gd name="T68" fmla="*/ 24 w 88"/>
                    <a:gd name="T69" fmla="*/ 56 h 120"/>
                    <a:gd name="T70" fmla="*/ 40 w 88"/>
                    <a:gd name="T71" fmla="*/ 64 h 120"/>
                    <a:gd name="T72" fmla="*/ 32 w 88"/>
                    <a:gd name="T73" fmla="*/ 80 h 120"/>
                    <a:gd name="T74" fmla="*/ 16 w 88"/>
                    <a:gd name="T75" fmla="*/ 80 h 120"/>
                    <a:gd name="T76" fmla="*/ 16 w 88"/>
                    <a:gd name="T77" fmla="*/ 88 h 120"/>
                    <a:gd name="T78" fmla="*/ 8 w 88"/>
                    <a:gd name="T79" fmla="*/ 96 h 120"/>
                    <a:gd name="T80" fmla="*/ 8 w 88"/>
                    <a:gd name="T81" fmla="*/ 104 h 120"/>
                    <a:gd name="T82" fmla="*/ 24 w 88"/>
                    <a:gd name="T83" fmla="*/ 104 h 120"/>
                    <a:gd name="T84" fmla="*/ 32 w 88"/>
                    <a:gd name="T85" fmla="*/ 104 h 120"/>
                    <a:gd name="T86" fmla="*/ 16 w 88"/>
                    <a:gd name="T87" fmla="*/ 104 h 120"/>
                    <a:gd name="T88" fmla="*/ 0 w 88"/>
                    <a:gd name="T8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120">
                      <a:moveTo>
                        <a:pt x="0" y="120"/>
                      </a:moveTo>
                      <a:lnTo>
                        <a:pt x="8" y="120"/>
                      </a:lnTo>
                      <a:lnTo>
                        <a:pt x="24" y="120"/>
                      </a:lnTo>
                      <a:lnTo>
                        <a:pt x="32" y="112"/>
                      </a:lnTo>
                      <a:lnTo>
                        <a:pt x="40" y="120"/>
                      </a:lnTo>
                      <a:lnTo>
                        <a:pt x="72" y="112"/>
                      </a:lnTo>
                      <a:lnTo>
                        <a:pt x="80" y="104"/>
                      </a:lnTo>
                      <a:lnTo>
                        <a:pt x="72" y="104"/>
                      </a:lnTo>
                      <a:lnTo>
                        <a:pt x="88" y="88"/>
                      </a:lnTo>
                      <a:lnTo>
                        <a:pt x="80" y="80"/>
                      </a:lnTo>
                      <a:lnTo>
                        <a:pt x="64" y="80"/>
                      </a:lnTo>
                      <a:lnTo>
                        <a:pt x="72" y="80"/>
                      </a:lnTo>
                      <a:lnTo>
                        <a:pt x="64" y="64"/>
                      </a:lnTo>
                      <a:lnTo>
                        <a:pt x="56" y="56"/>
                      </a:lnTo>
                      <a:lnTo>
                        <a:pt x="48" y="40"/>
                      </a:lnTo>
                      <a:lnTo>
                        <a:pt x="32" y="40"/>
                      </a:lnTo>
                      <a:lnTo>
                        <a:pt x="48" y="16"/>
                      </a:lnTo>
                      <a:lnTo>
                        <a:pt x="24" y="16"/>
                      </a:lnTo>
                      <a:lnTo>
                        <a:pt x="40" y="8"/>
                      </a:lnTo>
                      <a:lnTo>
                        <a:pt x="40" y="0"/>
                      </a:lnTo>
                      <a:lnTo>
                        <a:pt x="16" y="0"/>
                      </a:lnTo>
                      <a:lnTo>
                        <a:pt x="8" y="16"/>
                      </a:lnTo>
                      <a:lnTo>
                        <a:pt x="8" y="24"/>
                      </a:lnTo>
                      <a:lnTo>
                        <a:pt x="0" y="32"/>
                      </a:lnTo>
                      <a:lnTo>
                        <a:pt x="8" y="32"/>
                      </a:lnTo>
                      <a:lnTo>
                        <a:pt x="8" y="40"/>
                      </a:lnTo>
                      <a:lnTo>
                        <a:pt x="0" y="40"/>
                      </a:lnTo>
                      <a:lnTo>
                        <a:pt x="8" y="40"/>
                      </a:lnTo>
                      <a:lnTo>
                        <a:pt x="8" y="48"/>
                      </a:lnTo>
                      <a:lnTo>
                        <a:pt x="16" y="40"/>
                      </a:lnTo>
                      <a:lnTo>
                        <a:pt x="16" y="48"/>
                      </a:lnTo>
                      <a:lnTo>
                        <a:pt x="8" y="56"/>
                      </a:lnTo>
                      <a:lnTo>
                        <a:pt x="16" y="56"/>
                      </a:lnTo>
                      <a:lnTo>
                        <a:pt x="32" y="56"/>
                      </a:lnTo>
                      <a:lnTo>
                        <a:pt x="24" y="56"/>
                      </a:lnTo>
                      <a:lnTo>
                        <a:pt x="40" y="64"/>
                      </a:lnTo>
                      <a:lnTo>
                        <a:pt x="32" y="80"/>
                      </a:lnTo>
                      <a:lnTo>
                        <a:pt x="16" y="80"/>
                      </a:lnTo>
                      <a:lnTo>
                        <a:pt x="16" y="88"/>
                      </a:lnTo>
                      <a:lnTo>
                        <a:pt x="8" y="96"/>
                      </a:lnTo>
                      <a:lnTo>
                        <a:pt x="8" y="104"/>
                      </a:lnTo>
                      <a:lnTo>
                        <a:pt x="24" y="104"/>
                      </a:lnTo>
                      <a:lnTo>
                        <a:pt x="32" y="104"/>
                      </a:lnTo>
                      <a:lnTo>
                        <a:pt x="16" y="104"/>
                      </a:lnTo>
                      <a:lnTo>
                        <a:pt x="0"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0" name="Freeform 354">
                  <a:extLst>
                    <a:ext uri="{FF2B5EF4-FFF2-40B4-BE49-F238E27FC236}">
                      <a16:creationId xmlns:a16="http://schemas.microsoft.com/office/drawing/2014/main" id="{AE7772CC-2E37-4492-899B-FFABC46F223B}"/>
                    </a:ext>
                  </a:extLst>
                </p:cNvPr>
                <p:cNvSpPr>
                  <a:spLocks/>
                </p:cNvSpPr>
                <p:nvPr/>
              </p:nvSpPr>
              <p:spPr bwMode="auto">
                <a:xfrm>
                  <a:off x="2918" y="1785"/>
                  <a:ext cx="10" cy="32"/>
                </a:xfrm>
                <a:custGeom>
                  <a:avLst/>
                  <a:gdLst>
                    <a:gd name="T0" fmla="*/ 0 w 8"/>
                    <a:gd name="T1" fmla="*/ 0 h 24"/>
                    <a:gd name="T2" fmla="*/ 0 w 8"/>
                    <a:gd name="T3" fmla="*/ 16 h 24"/>
                    <a:gd name="T4" fmla="*/ 8 w 8"/>
                    <a:gd name="T5" fmla="*/ 24 h 24"/>
                    <a:gd name="T6" fmla="*/ 8 w 8"/>
                    <a:gd name="T7" fmla="*/ 0 h 24"/>
                    <a:gd name="T8" fmla="*/ 0 w 8"/>
                    <a:gd name="T9" fmla="*/ 0 h 24"/>
                  </a:gdLst>
                  <a:ahLst/>
                  <a:cxnLst>
                    <a:cxn ang="0">
                      <a:pos x="T0" y="T1"/>
                    </a:cxn>
                    <a:cxn ang="0">
                      <a:pos x="T2" y="T3"/>
                    </a:cxn>
                    <a:cxn ang="0">
                      <a:pos x="T4" y="T5"/>
                    </a:cxn>
                    <a:cxn ang="0">
                      <a:pos x="T6" y="T7"/>
                    </a:cxn>
                    <a:cxn ang="0">
                      <a:pos x="T8" y="T9"/>
                    </a:cxn>
                  </a:cxnLst>
                  <a:rect l="0" t="0" r="r" b="b"/>
                  <a:pathLst>
                    <a:path w="8" h="24">
                      <a:moveTo>
                        <a:pt x="0" y="0"/>
                      </a:moveTo>
                      <a:lnTo>
                        <a:pt x="0" y="16"/>
                      </a:lnTo>
                      <a:lnTo>
                        <a:pt x="8" y="24"/>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1" name="Freeform 355">
                  <a:extLst>
                    <a:ext uri="{FF2B5EF4-FFF2-40B4-BE49-F238E27FC236}">
                      <a16:creationId xmlns:a16="http://schemas.microsoft.com/office/drawing/2014/main" id="{BC3034A8-6100-4F26-A23F-FE8F27CFC9F7}"/>
                    </a:ext>
                  </a:extLst>
                </p:cNvPr>
                <p:cNvSpPr>
                  <a:spLocks/>
                </p:cNvSpPr>
                <p:nvPr/>
              </p:nvSpPr>
              <p:spPr bwMode="auto">
                <a:xfrm>
                  <a:off x="2908" y="1817"/>
                  <a:ext cx="30" cy="42"/>
                </a:xfrm>
                <a:custGeom>
                  <a:avLst/>
                  <a:gdLst>
                    <a:gd name="T0" fmla="*/ 0 w 24"/>
                    <a:gd name="T1" fmla="*/ 0 h 32"/>
                    <a:gd name="T2" fmla="*/ 8 w 24"/>
                    <a:gd name="T3" fmla="*/ 32 h 32"/>
                    <a:gd name="T4" fmla="*/ 24 w 24"/>
                    <a:gd name="T5" fmla="*/ 32 h 32"/>
                    <a:gd name="T6" fmla="*/ 24 w 24"/>
                    <a:gd name="T7" fmla="*/ 8 h 32"/>
                    <a:gd name="T8" fmla="*/ 16 w 24"/>
                    <a:gd name="T9" fmla="*/ 0 h 32"/>
                    <a:gd name="T10" fmla="*/ 0 w 24"/>
                    <a:gd name="T11" fmla="*/ 0 h 32"/>
                  </a:gdLst>
                  <a:ahLst/>
                  <a:cxnLst>
                    <a:cxn ang="0">
                      <a:pos x="T0" y="T1"/>
                    </a:cxn>
                    <a:cxn ang="0">
                      <a:pos x="T2" y="T3"/>
                    </a:cxn>
                    <a:cxn ang="0">
                      <a:pos x="T4" y="T5"/>
                    </a:cxn>
                    <a:cxn ang="0">
                      <a:pos x="T6" y="T7"/>
                    </a:cxn>
                    <a:cxn ang="0">
                      <a:pos x="T8" y="T9"/>
                    </a:cxn>
                    <a:cxn ang="0">
                      <a:pos x="T10" y="T11"/>
                    </a:cxn>
                  </a:cxnLst>
                  <a:rect l="0" t="0" r="r" b="b"/>
                  <a:pathLst>
                    <a:path w="24" h="32">
                      <a:moveTo>
                        <a:pt x="0" y="0"/>
                      </a:moveTo>
                      <a:lnTo>
                        <a:pt x="8" y="32"/>
                      </a:lnTo>
                      <a:lnTo>
                        <a:pt x="24" y="32"/>
                      </a:lnTo>
                      <a:lnTo>
                        <a:pt x="24"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2" name="Freeform 356">
                  <a:extLst>
                    <a:ext uri="{FF2B5EF4-FFF2-40B4-BE49-F238E27FC236}">
                      <a16:creationId xmlns:a16="http://schemas.microsoft.com/office/drawing/2014/main" id="{90961A00-5E21-4C05-B9EC-8A4AEF86CF39}"/>
                    </a:ext>
                  </a:extLst>
                </p:cNvPr>
                <p:cNvSpPr>
                  <a:spLocks/>
                </p:cNvSpPr>
                <p:nvPr/>
              </p:nvSpPr>
              <p:spPr bwMode="auto">
                <a:xfrm>
                  <a:off x="2978" y="1871"/>
                  <a:ext cx="51" cy="31"/>
                </a:xfrm>
                <a:custGeom>
                  <a:avLst/>
                  <a:gdLst>
                    <a:gd name="T0" fmla="*/ 0 w 40"/>
                    <a:gd name="T1" fmla="*/ 8 h 24"/>
                    <a:gd name="T2" fmla="*/ 0 w 40"/>
                    <a:gd name="T3" fmla="*/ 16 h 24"/>
                    <a:gd name="T4" fmla="*/ 32 w 40"/>
                    <a:gd name="T5" fmla="*/ 24 h 24"/>
                    <a:gd name="T6" fmla="*/ 40 w 40"/>
                    <a:gd name="T7" fmla="*/ 0 h 24"/>
                    <a:gd name="T8" fmla="*/ 24 w 40"/>
                    <a:gd name="T9" fmla="*/ 8 h 24"/>
                    <a:gd name="T10" fmla="*/ 8 w 40"/>
                    <a:gd name="T11" fmla="*/ 8 h 24"/>
                    <a:gd name="T12" fmla="*/ 0 w 40"/>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40" h="24">
                      <a:moveTo>
                        <a:pt x="0" y="8"/>
                      </a:moveTo>
                      <a:lnTo>
                        <a:pt x="0" y="16"/>
                      </a:lnTo>
                      <a:lnTo>
                        <a:pt x="32" y="24"/>
                      </a:lnTo>
                      <a:lnTo>
                        <a:pt x="40" y="0"/>
                      </a:lnTo>
                      <a:lnTo>
                        <a:pt x="24" y="8"/>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3" name="Freeform 357">
                  <a:extLst>
                    <a:ext uri="{FF2B5EF4-FFF2-40B4-BE49-F238E27FC236}">
                      <a16:creationId xmlns:a16="http://schemas.microsoft.com/office/drawing/2014/main" id="{740B1373-141A-474D-B51E-AC4E02B64DCA}"/>
                    </a:ext>
                  </a:extLst>
                </p:cNvPr>
                <p:cNvSpPr>
                  <a:spLocks/>
                </p:cNvSpPr>
                <p:nvPr/>
              </p:nvSpPr>
              <p:spPr bwMode="auto">
                <a:xfrm>
                  <a:off x="3119" y="1871"/>
                  <a:ext cx="30" cy="42"/>
                </a:xfrm>
                <a:custGeom>
                  <a:avLst/>
                  <a:gdLst>
                    <a:gd name="T0" fmla="*/ 0 w 24"/>
                    <a:gd name="T1" fmla="*/ 8 h 32"/>
                    <a:gd name="T2" fmla="*/ 0 w 24"/>
                    <a:gd name="T3" fmla="*/ 16 h 32"/>
                    <a:gd name="T4" fmla="*/ 8 w 24"/>
                    <a:gd name="T5" fmla="*/ 24 h 32"/>
                    <a:gd name="T6" fmla="*/ 16 w 24"/>
                    <a:gd name="T7" fmla="*/ 32 h 32"/>
                    <a:gd name="T8" fmla="*/ 16 w 24"/>
                    <a:gd name="T9" fmla="*/ 24 h 32"/>
                    <a:gd name="T10" fmla="*/ 24 w 24"/>
                    <a:gd name="T11" fmla="*/ 32 h 32"/>
                    <a:gd name="T12" fmla="*/ 16 w 24"/>
                    <a:gd name="T13" fmla="*/ 16 h 32"/>
                    <a:gd name="T14" fmla="*/ 24 w 24"/>
                    <a:gd name="T15" fmla="*/ 16 h 32"/>
                    <a:gd name="T16" fmla="*/ 16 w 24"/>
                    <a:gd name="T17" fmla="*/ 8 h 32"/>
                    <a:gd name="T18" fmla="*/ 8 w 24"/>
                    <a:gd name="T19" fmla="*/ 0 h 32"/>
                    <a:gd name="T20" fmla="*/ 0 w 24"/>
                    <a:gd name="T2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0" y="8"/>
                      </a:moveTo>
                      <a:lnTo>
                        <a:pt x="0" y="16"/>
                      </a:lnTo>
                      <a:lnTo>
                        <a:pt x="8" y="24"/>
                      </a:lnTo>
                      <a:lnTo>
                        <a:pt x="16" y="32"/>
                      </a:lnTo>
                      <a:lnTo>
                        <a:pt x="16" y="24"/>
                      </a:lnTo>
                      <a:lnTo>
                        <a:pt x="24" y="32"/>
                      </a:lnTo>
                      <a:lnTo>
                        <a:pt x="16" y="16"/>
                      </a:lnTo>
                      <a:lnTo>
                        <a:pt x="24" y="16"/>
                      </a:lnTo>
                      <a:lnTo>
                        <a:pt x="16"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4" name="Freeform 358">
                  <a:extLst>
                    <a:ext uri="{FF2B5EF4-FFF2-40B4-BE49-F238E27FC236}">
                      <a16:creationId xmlns:a16="http://schemas.microsoft.com/office/drawing/2014/main" id="{E4CDE48C-EBE8-4BAB-A568-BD90A97664AA}"/>
                    </a:ext>
                  </a:extLst>
                </p:cNvPr>
                <p:cNvSpPr>
                  <a:spLocks/>
                </p:cNvSpPr>
                <p:nvPr/>
              </p:nvSpPr>
              <p:spPr bwMode="auto">
                <a:xfrm>
                  <a:off x="3159" y="1923"/>
                  <a:ext cx="39" cy="21"/>
                </a:xfrm>
                <a:custGeom>
                  <a:avLst/>
                  <a:gdLst>
                    <a:gd name="T0" fmla="*/ 0 w 32"/>
                    <a:gd name="T1" fmla="*/ 8 h 16"/>
                    <a:gd name="T2" fmla="*/ 16 w 32"/>
                    <a:gd name="T3" fmla="*/ 16 h 16"/>
                    <a:gd name="T4" fmla="*/ 32 w 32"/>
                    <a:gd name="T5" fmla="*/ 16 h 16"/>
                    <a:gd name="T6" fmla="*/ 32 w 32"/>
                    <a:gd name="T7" fmla="*/ 8 h 16"/>
                    <a:gd name="T8" fmla="*/ 24 w 32"/>
                    <a:gd name="T9" fmla="*/ 8 h 16"/>
                    <a:gd name="T10" fmla="*/ 0 w 32"/>
                    <a:gd name="T11" fmla="*/ 0 h 16"/>
                    <a:gd name="T12" fmla="*/ 0 w 32"/>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0" y="8"/>
                      </a:moveTo>
                      <a:lnTo>
                        <a:pt x="16" y="16"/>
                      </a:lnTo>
                      <a:lnTo>
                        <a:pt x="32" y="16"/>
                      </a:lnTo>
                      <a:lnTo>
                        <a:pt x="32" y="8"/>
                      </a:lnTo>
                      <a:lnTo>
                        <a:pt x="24"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5" name="Freeform 359">
                  <a:extLst>
                    <a:ext uri="{FF2B5EF4-FFF2-40B4-BE49-F238E27FC236}">
                      <a16:creationId xmlns:a16="http://schemas.microsoft.com/office/drawing/2014/main" id="{A1BFC08B-CD56-42F0-BF47-E568699FABAE}"/>
                    </a:ext>
                  </a:extLst>
                </p:cNvPr>
                <p:cNvSpPr>
                  <a:spLocks/>
                </p:cNvSpPr>
                <p:nvPr/>
              </p:nvSpPr>
              <p:spPr bwMode="auto">
                <a:xfrm>
                  <a:off x="2818" y="1838"/>
                  <a:ext cx="20" cy="21"/>
                </a:xfrm>
                <a:custGeom>
                  <a:avLst/>
                  <a:gdLst>
                    <a:gd name="T0" fmla="*/ 0 w 16"/>
                    <a:gd name="T1" fmla="*/ 8 h 16"/>
                    <a:gd name="T2" fmla="*/ 16 w 16"/>
                    <a:gd name="T3" fmla="*/ 16 h 16"/>
                    <a:gd name="T4" fmla="*/ 16 w 16"/>
                    <a:gd name="T5" fmla="*/ 8 h 16"/>
                    <a:gd name="T6" fmla="*/ 8 w 16"/>
                    <a:gd name="T7" fmla="*/ 0 h 16"/>
                    <a:gd name="T8" fmla="*/ 0 w 16"/>
                    <a:gd name="T9" fmla="*/ 8 h 16"/>
                  </a:gdLst>
                  <a:ahLst/>
                  <a:cxnLst>
                    <a:cxn ang="0">
                      <a:pos x="T0" y="T1"/>
                    </a:cxn>
                    <a:cxn ang="0">
                      <a:pos x="T2" y="T3"/>
                    </a:cxn>
                    <a:cxn ang="0">
                      <a:pos x="T4" y="T5"/>
                    </a:cxn>
                    <a:cxn ang="0">
                      <a:pos x="T6" y="T7"/>
                    </a:cxn>
                    <a:cxn ang="0">
                      <a:pos x="T8" y="T9"/>
                    </a:cxn>
                  </a:cxnLst>
                  <a:rect l="0" t="0" r="r" b="b"/>
                  <a:pathLst>
                    <a:path w="16" h="16">
                      <a:moveTo>
                        <a:pt x="0" y="8"/>
                      </a:moveTo>
                      <a:lnTo>
                        <a:pt x="16" y="16"/>
                      </a:lnTo>
                      <a:lnTo>
                        <a:pt x="16"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6" name="Line 360">
                  <a:extLst>
                    <a:ext uri="{FF2B5EF4-FFF2-40B4-BE49-F238E27FC236}">
                      <a16:creationId xmlns:a16="http://schemas.microsoft.com/office/drawing/2014/main" id="{1B657BE0-B3B9-4376-A49F-5465DE4B592A}"/>
                    </a:ext>
                  </a:extLst>
                </p:cNvPr>
                <p:cNvSpPr>
                  <a:spLocks noChangeShapeType="1"/>
                </p:cNvSpPr>
                <p:nvPr/>
              </p:nvSpPr>
              <p:spPr bwMode="auto">
                <a:xfrm>
                  <a:off x="2767" y="1476"/>
                  <a:ext cx="1"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7" name="Freeform 361">
                  <a:extLst>
                    <a:ext uri="{FF2B5EF4-FFF2-40B4-BE49-F238E27FC236}">
                      <a16:creationId xmlns:a16="http://schemas.microsoft.com/office/drawing/2014/main" id="{B4AB9CFD-A06E-48CB-AD7E-6288AEE3CF26}"/>
                    </a:ext>
                  </a:extLst>
                </p:cNvPr>
                <p:cNvSpPr>
                  <a:spLocks/>
                </p:cNvSpPr>
                <p:nvPr/>
              </p:nvSpPr>
              <p:spPr bwMode="auto">
                <a:xfrm>
                  <a:off x="2958" y="1530"/>
                  <a:ext cx="20" cy="11"/>
                </a:xfrm>
                <a:custGeom>
                  <a:avLst/>
                  <a:gdLst>
                    <a:gd name="T0" fmla="*/ 0 w 16"/>
                    <a:gd name="T1" fmla="*/ 0 h 8"/>
                    <a:gd name="T2" fmla="*/ 0 w 16"/>
                    <a:gd name="T3" fmla="*/ 8 h 8"/>
                    <a:gd name="T4" fmla="*/ 8 w 16"/>
                    <a:gd name="T5" fmla="*/ 8 h 8"/>
                    <a:gd name="T6" fmla="*/ 16 w 16"/>
                    <a:gd name="T7" fmla="*/ 8 h 8"/>
                    <a:gd name="T8" fmla="*/ 8 w 16"/>
                    <a:gd name="T9" fmla="*/ 8 h 8"/>
                    <a:gd name="T10" fmla="*/ 16 w 16"/>
                    <a:gd name="T11" fmla="*/ 0 h 8"/>
                    <a:gd name="T12" fmla="*/ 0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0" y="0"/>
                      </a:moveTo>
                      <a:lnTo>
                        <a:pt x="0" y="8"/>
                      </a:lnTo>
                      <a:lnTo>
                        <a:pt x="8" y="8"/>
                      </a:lnTo>
                      <a:lnTo>
                        <a:pt x="16" y="8"/>
                      </a:lnTo>
                      <a:lnTo>
                        <a:pt x="8"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8" name="Line 362">
                  <a:extLst>
                    <a:ext uri="{FF2B5EF4-FFF2-40B4-BE49-F238E27FC236}">
                      <a16:creationId xmlns:a16="http://schemas.microsoft.com/office/drawing/2014/main" id="{FE0ACD3F-386F-4598-A522-0A3593E071F1}"/>
                    </a:ext>
                  </a:extLst>
                </p:cNvPr>
                <p:cNvSpPr>
                  <a:spLocks noChangeShapeType="1"/>
                </p:cNvSpPr>
                <p:nvPr/>
              </p:nvSpPr>
              <p:spPr bwMode="auto">
                <a:xfrm flipV="1">
                  <a:off x="2948" y="1541"/>
                  <a:ext cx="1" cy="10"/>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29" name="Line 363">
                  <a:extLst>
                    <a:ext uri="{FF2B5EF4-FFF2-40B4-BE49-F238E27FC236}">
                      <a16:creationId xmlns:a16="http://schemas.microsoft.com/office/drawing/2014/main" id="{0BB04FD4-88CD-45DA-AD87-0CF9158E0DA6}"/>
                    </a:ext>
                  </a:extLst>
                </p:cNvPr>
                <p:cNvSpPr>
                  <a:spLocks noChangeShapeType="1"/>
                </p:cNvSpPr>
                <p:nvPr/>
              </p:nvSpPr>
              <p:spPr bwMode="auto">
                <a:xfrm>
                  <a:off x="2958" y="1562"/>
                  <a:ext cx="10" cy="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0" name="Freeform 364">
                  <a:extLst>
                    <a:ext uri="{FF2B5EF4-FFF2-40B4-BE49-F238E27FC236}">
                      <a16:creationId xmlns:a16="http://schemas.microsoft.com/office/drawing/2014/main" id="{78ED33E6-0D8B-4FEC-A200-260F633D15E0}"/>
                    </a:ext>
                  </a:extLst>
                </p:cNvPr>
                <p:cNvSpPr>
                  <a:spLocks/>
                </p:cNvSpPr>
                <p:nvPr/>
              </p:nvSpPr>
              <p:spPr bwMode="auto">
                <a:xfrm>
                  <a:off x="2647" y="1541"/>
                  <a:ext cx="70" cy="73"/>
                </a:xfrm>
                <a:custGeom>
                  <a:avLst/>
                  <a:gdLst>
                    <a:gd name="T0" fmla="*/ 32 w 56"/>
                    <a:gd name="T1" fmla="*/ 8 h 56"/>
                    <a:gd name="T2" fmla="*/ 40 w 56"/>
                    <a:gd name="T3" fmla="*/ 16 h 56"/>
                    <a:gd name="T4" fmla="*/ 56 w 56"/>
                    <a:gd name="T5" fmla="*/ 16 h 56"/>
                    <a:gd name="T6" fmla="*/ 56 w 56"/>
                    <a:gd name="T7" fmla="*/ 32 h 56"/>
                    <a:gd name="T8" fmla="*/ 48 w 56"/>
                    <a:gd name="T9" fmla="*/ 48 h 56"/>
                    <a:gd name="T10" fmla="*/ 8 w 56"/>
                    <a:gd name="T11" fmla="*/ 56 h 56"/>
                    <a:gd name="T12" fmla="*/ 0 w 56"/>
                    <a:gd name="T13" fmla="*/ 48 h 56"/>
                    <a:gd name="T14" fmla="*/ 8 w 56"/>
                    <a:gd name="T15" fmla="*/ 48 h 56"/>
                    <a:gd name="T16" fmla="*/ 24 w 56"/>
                    <a:gd name="T17" fmla="*/ 32 h 56"/>
                    <a:gd name="T18" fmla="*/ 8 w 56"/>
                    <a:gd name="T19" fmla="*/ 24 h 56"/>
                    <a:gd name="T20" fmla="*/ 16 w 56"/>
                    <a:gd name="T21" fmla="*/ 24 h 56"/>
                    <a:gd name="T22" fmla="*/ 8 w 56"/>
                    <a:gd name="T23" fmla="*/ 16 h 56"/>
                    <a:gd name="T24" fmla="*/ 16 w 56"/>
                    <a:gd name="T25" fmla="*/ 16 h 56"/>
                    <a:gd name="T26" fmla="*/ 24 w 56"/>
                    <a:gd name="T27" fmla="*/ 16 h 56"/>
                    <a:gd name="T28" fmla="*/ 32 w 56"/>
                    <a:gd name="T29" fmla="*/ 8 h 56"/>
                    <a:gd name="T30" fmla="*/ 24 w 56"/>
                    <a:gd name="T31" fmla="*/ 8 h 56"/>
                    <a:gd name="T32" fmla="*/ 32 w 56"/>
                    <a:gd name="T33" fmla="*/ 0 h 56"/>
                    <a:gd name="T34" fmla="*/ 40 w 56"/>
                    <a:gd name="T35" fmla="*/ 0 h 56"/>
                    <a:gd name="T36" fmla="*/ 32 w 56"/>
                    <a:gd name="T37"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6">
                      <a:moveTo>
                        <a:pt x="32" y="8"/>
                      </a:moveTo>
                      <a:lnTo>
                        <a:pt x="40" y="16"/>
                      </a:lnTo>
                      <a:lnTo>
                        <a:pt x="56" y="16"/>
                      </a:lnTo>
                      <a:lnTo>
                        <a:pt x="56" y="32"/>
                      </a:lnTo>
                      <a:lnTo>
                        <a:pt x="48" y="48"/>
                      </a:lnTo>
                      <a:lnTo>
                        <a:pt x="8" y="56"/>
                      </a:lnTo>
                      <a:lnTo>
                        <a:pt x="0" y="48"/>
                      </a:lnTo>
                      <a:lnTo>
                        <a:pt x="8" y="48"/>
                      </a:lnTo>
                      <a:lnTo>
                        <a:pt x="24" y="32"/>
                      </a:lnTo>
                      <a:lnTo>
                        <a:pt x="8" y="24"/>
                      </a:lnTo>
                      <a:lnTo>
                        <a:pt x="16" y="24"/>
                      </a:lnTo>
                      <a:lnTo>
                        <a:pt x="8" y="16"/>
                      </a:lnTo>
                      <a:lnTo>
                        <a:pt x="16" y="16"/>
                      </a:lnTo>
                      <a:lnTo>
                        <a:pt x="24" y="16"/>
                      </a:lnTo>
                      <a:lnTo>
                        <a:pt x="32" y="8"/>
                      </a:lnTo>
                      <a:lnTo>
                        <a:pt x="24" y="8"/>
                      </a:lnTo>
                      <a:lnTo>
                        <a:pt x="32" y="0"/>
                      </a:lnTo>
                      <a:lnTo>
                        <a:pt x="40" y="0"/>
                      </a:lnTo>
                      <a:lnTo>
                        <a:pt x="32"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1" name="Freeform 365">
                  <a:extLst>
                    <a:ext uri="{FF2B5EF4-FFF2-40B4-BE49-F238E27FC236}">
                      <a16:creationId xmlns:a16="http://schemas.microsoft.com/office/drawing/2014/main" id="{CE0E1CD7-EDC8-45F6-A1D3-48AFCD92EBB2}"/>
                    </a:ext>
                  </a:extLst>
                </p:cNvPr>
                <p:cNvSpPr>
                  <a:spLocks/>
                </p:cNvSpPr>
                <p:nvPr/>
              </p:nvSpPr>
              <p:spPr bwMode="auto">
                <a:xfrm>
                  <a:off x="2848" y="1572"/>
                  <a:ext cx="60" cy="54"/>
                </a:xfrm>
                <a:custGeom>
                  <a:avLst/>
                  <a:gdLst>
                    <a:gd name="T0" fmla="*/ 0 w 48"/>
                    <a:gd name="T1" fmla="*/ 32 h 40"/>
                    <a:gd name="T2" fmla="*/ 16 w 48"/>
                    <a:gd name="T3" fmla="*/ 8 h 40"/>
                    <a:gd name="T4" fmla="*/ 16 w 48"/>
                    <a:gd name="T5" fmla="*/ 16 h 40"/>
                    <a:gd name="T6" fmla="*/ 24 w 48"/>
                    <a:gd name="T7" fmla="*/ 16 h 40"/>
                    <a:gd name="T8" fmla="*/ 32 w 48"/>
                    <a:gd name="T9" fmla="*/ 16 h 40"/>
                    <a:gd name="T10" fmla="*/ 24 w 48"/>
                    <a:gd name="T11" fmla="*/ 8 h 40"/>
                    <a:gd name="T12" fmla="*/ 48 w 48"/>
                    <a:gd name="T13" fmla="*/ 0 h 40"/>
                    <a:gd name="T14" fmla="*/ 40 w 48"/>
                    <a:gd name="T15" fmla="*/ 16 h 40"/>
                    <a:gd name="T16" fmla="*/ 32 w 48"/>
                    <a:gd name="T17" fmla="*/ 24 h 40"/>
                    <a:gd name="T18" fmla="*/ 32 w 48"/>
                    <a:gd name="T19" fmla="*/ 40 h 40"/>
                    <a:gd name="T20" fmla="*/ 16 w 48"/>
                    <a:gd name="T21" fmla="*/ 32 h 40"/>
                    <a:gd name="T22" fmla="*/ 0 w 48"/>
                    <a:gd name="T2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0" y="32"/>
                      </a:moveTo>
                      <a:lnTo>
                        <a:pt x="16" y="8"/>
                      </a:lnTo>
                      <a:lnTo>
                        <a:pt x="16" y="16"/>
                      </a:lnTo>
                      <a:lnTo>
                        <a:pt x="24" y="16"/>
                      </a:lnTo>
                      <a:lnTo>
                        <a:pt x="32" y="16"/>
                      </a:lnTo>
                      <a:lnTo>
                        <a:pt x="24" y="8"/>
                      </a:lnTo>
                      <a:lnTo>
                        <a:pt x="48" y="0"/>
                      </a:lnTo>
                      <a:lnTo>
                        <a:pt x="40" y="16"/>
                      </a:lnTo>
                      <a:lnTo>
                        <a:pt x="32" y="24"/>
                      </a:lnTo>
                      <a:lnTo>
                        <a:pt x="32" y="40"/>
                      </a:lnTo>
                      <a:lnTo>
                        <a:pt x="16" y="32"/>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232" name="Freeform 366">
                  <a:extLst>
                    <a:ext uri="{FF2B5EF4-FFF2-40B4-BE49-F238E27FC236}">
                      <a16:creationId xmlns:a16="http://schemas.microsoft.com/office/drawing/2014/main" id="{20DD1E0E-FD70-4227-96E5-523A817EF714}"/>
                    </a:ext>
                  </a:extLst>
                </p:cNvPr>
                <p:cNvSpPr>
                  <a:spLocks/>
                </p:cNvSpPr>
                <p:nvPr/>
              </p:nvSpPr>
              <p:spPr bwMode="auto">
                <a:xfrm>
                  <a:off x="2968" y="1614"/>
                  <a:ext cx="90" cy="54"/>
                </a:xfrm>
                <a:custGeom>
                  <a:avLst/>
                  <a:gdLst>
                    <a:gd name="T0" fmla="*/ 72 w 72"/>
                    <a:gd name="T1" fmla="*/ 24 h 40"/>
                    <a:gd name="T2" fmla="*/ 56 w 72"/>
                    <a:gd name="T3" fmla="*/ 16 h 40"/>
                    <a:gd name="T4" fmla="*/ 48 w 72"/>
                    <a:gd name="T5" fmla="*/ 8 h 40"/>
                    <a:gd name="T6" fmla="*/ 32 w 72"/>
                    <a:gd name="T7" fmla="*/ 8 h 40"/>
                    <a:gd name="T8" fmla="*/ 32 w 72"/>
                    <a:gd name="T9" fmla="*/ 0 h 40"/>
                    <a:gd name="T10" fmla="*/ 0 w 72"/>
                    <a:gd name="T11" fmla="*/ 16 h 40"/>
                    <a:gd name="T12" fmla="*/ 8 w 72"/>
                    <a:gd name="T13" fmla="*/ 24 h 40"/>
                    <a:gd name="T14" fmla="*/ 24 w 72"/>
                    <a:gd name="T15" fmla="*/ 40 h 40"/>
                    <a:gd name="T16" fmla="*/ 32 w 72"/>
                    <a:gd name="T17" fmla="*/ 40 h 40"/>
                    <a:gd name="T18" fmla="*/ 40 w 72"/>
                    <a:gd name="T19" fmla="*/ 32 h 40"/>
                    <a:gd name="T20" fmla="*/ 56 w 72"/>
                    <a:gd name="T21" fmla="*/ 40 h 40"/>
                    <a:gd name="T22" fmla="*/ 72 w 72"/>
                    <a:gd name="T23"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40">
                      <a:moveTo>
                        <a:pt x="72" y="24"/>
                      </a:moveTo>
                      <a:lnTo>
                        <a:pt x="56" y="16"/>
                      </a:lnTo>
                      <a:lnTo>
                        <a:pt x="48" y="8"/>
                      </a:lnTo>
                      <a:lnTo>
                        <a:pt x="32" y="8"/>
                      </a:lnTo>
                      <a:lnTo>
                        <a:pt x="32" y="0"/>
                      </a:lnTo>
                      <a:lnTo>
                        <a:pt x="0" y="16"/>
                      </a:lnTo>
                      <a:lnTo>
                        <a:pt x="8" y="24"/>
                      </a:lnTo>
                      <a:lnTo>
                        <a:pt x="24" y="40"/>
                      </a:lnTo>
                      <a:lnTo>
                        <a:pt x="32" y="40"/>
                      </a:lnTo>
                      <a:lnTo>
                        <a:pt x="40" y="32"/>
                      </a:lnTo>
                      <a:lnTo>
                        <a:pt x="56" y="40"/>
                      </a:lnTo>
                      <a:lnTo>
                        <a:pt x="72"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3" name="Group 367">
                <a:extLst>
                  <a:ext uri="{FF2B5EF4-FFF2-40B4-BE49-F238E27FC236}">
                    <a16:creationId xmlns:a16="http://schemas.microsoft.com/office/drawing/2014/main" id="{B10C8AE6-F34F-44ED-B25D-9EBFA9FD7E6C}"/>
                  </a:ext>
                </a:extLst>
              </p:cNvPr>
              <p:cNvGrpSpPr>
                <a:grpSpLocks/>
              </p:cNvGrpSpPr>
              <p:nvPr/>
            </p:nvGrpSpPr>
            <p:grpSpPr bwMode="auto">
              <a:xfrm>
                <a:off x="525" y="1077"/>
                <a:ext cx="776" cy="450"/>
                <a:chOff x="421" y="1211"/>
                <a:chExt cx="1595" cy="925"/>
              </a:xfrm>
              <a:grpFill/>
            </p:grpSpPr>
            <p:grpSp>
              <p:nvGrpSpPr>
                <p:cNvPr id="152" name="Group 368">
                  <a:extLst>
                    <a:ext uri="{FF2B5EF4-FFF2-40B4-BE49-F238E27FC236}">
                      <a16:creationId xmlns:a16="http://schemas.microsoft.com/office/drawing/2014/main" id="{8F7F2D4D-2351-4211-85B4-1F8BC1AFCDD0}"/>
                    </a:ext>
                  </a:extLst>
                </p:cNvPr>
                <p:cNvGrpSpPr>
                  <a:grpSpLocks/>
                </p:cNvGrpSpPr>
                <p:nvPr/>
              </p:nvGrpSpPr>
              <p:grpSpPr bwMode="auto">
                <a:xfrm>
                  <a:off x="1243" y="1328"/>
                  <a:ext cx="402" cy="478"/>
                  <a:chOff x="1916" y="1640"/>
                  <a:chExt cx="320" cy="360"/>
                </a:xfrm>
                <a:grpFill/>
              </p:grpSpPr>
              <p:sp>
                <p:nvSpPr>
                  <p:cNvPr id="171" name="Freeform 369">
                    <a:extLst>
                      <a:ext uri="{FF2B5EF4-FFF2-40B4-BE49-F238E27FC236}">
                        <a16:creationId xmlns:a16="http://schemas.microsoft.com/office/drawing/2014/main" id="{7C330CA3-0B7D-440C-A320-08CA1FE15F52}"/>
                      </a:ext>
                    </a:extLst>
                  </p:cNvPr>
                  <p:cNvSpPr>
                    <a:spLocks/>
                  </p:cNvSpPr>
                  <p:nvPr/>
                </p:nvSpPr>
                <p:spPr bwMode="auto">
                  <a:xfrm>
                    <a:off x="1916" y="1640"/>
                    <a:ext cx="80" cy="24"/>
                  </a:xfrm>
                  <a:custGeom>
                    <a:avLst/>
                    <a:gdLst>
                      <a:gd name="T0" fmla="*/ 0 w 80"/>
                      <a:gd name="T1" fmla="*/ 8 h 24"/>
                      <a:gd name="T2" fmla="*/ 32 w 80"/>
                      <a:gd name="T3" fmla="*/ 8 h 24"/>
                      <a:gd name="T4" fmla="*/ 40 w 80"/>
                      <a:gd name="T5" fmla="*/ 16 h 24"/>
                      <a:gd name="T6" fmla="*/ 0 w 80"/>
                      <a:gd name="T7" fmla="*/ 24 h 24"/>
                      <a:gd name="T8" fmla="*/ 16 w 80"/>
                      <a:gd name="T9" fmla="*/ 24 h 24"/>
                      <a:gd name="T10" fmla="*/ 40 w 80"/>
                      <a:gd name="T11" fmla="*/ 16 h 24"/>
                      <a:gd name="T12" fmla="*/ 24 w 80"/>
                      <a:gd name="T13" fmla="*/ 24 h 24"/>
                      <a:gd name="T14" fmla="*/ 48 w 80"/>
                      <a:gd name="T15" fmla="*/ 24 h 24"/>
                      <a:gd name="T16" fmla="*/ 48 w 80"/>
                      <a:gd name="T17" fmla="*/ 16 h 24"/>
                      <a:gd name="T18" fmla="*/ 64 w 80"/>
                      <a:gd name="T19" fmla="*/ 16 h 24"/>
                      <a:gd name="T20" fmla="*/ 80 w 80"/>
                      <a:gd name="T21" fmla="*/ 8 h 24"/>
                      <a:gd name="T22" fmla="*/ 48 w 80"/>
                      <a:gd name="T23" fmla="*/ 8 h 24"/>
                      <a:gd name="T24" fmla="*/ 72 w 80"/>
                      <a:gd name="T25" fmla="*/ 0 h 24"/>
                      <a:gd name="T26" fmla="*/ 64 w 80"/>
                      <a:gd name="T27" fmla="*/ 0 h 24"/>
                      <a:gd name="T28" fmla="*/ 0 w 80"/>
                      <a:gd name="T2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24">
                        <a:moveTo>
                          <a:pt x="0" y="8"/>
                        </a:moveTo>
                        <a:lnTo>
                          <a:pt x="32" y="8"/>
                        </a:lnTo>
                        <a:lnTo>
                          <a:pt x="40" y="16"/>
                        </a:lnTo>
                        <a:lnTo>
                          <a:pt x="0" y="24"/>
                        </a:lnTo>
                        <a:lnTo>
                          <a:pt x="16" y="24"/>
                        </a:lnTo>
                        <a:lnTo>
                          <a:pt x="40" y="16"/>
                        </a:lnTo>
                        <a:lnTo>
                          <a:pt x="24" y="24"/>
                        </a:lnTo>
                        <a:lnTo>
                          <a:pt x="48" y="24"/>
                        </a:lnTo>
                        <a:lnTo>
                          <a:pt x="48" y="16"/>
                        </a:lnTo>
                        <a:lnTo>
                          <a:pt x="64" y="16"/>
                        </a:lnTo>
                        <a:lnTo>
                          <a:pt x="80" y="8"/>
                        </a:lnTo>
                        <a:lnTo>
                          <a:pt x="48" y="8"/>
                        </a:lnTo>
                        <a:lnTo>
                          <a:pt x="72" y="0"/>
                        </a:lnTo>
                        <a:lnTo>
                          <a:pt x="64"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2" name="Freeform 370">
                    <a:extLst>
                      <a:ext uri="{FF2B5EF4-FFF2-40B4-BE49-F238E27FC236}">
                        <a16:creationId xmlns:a16="http://schemas.microsoft.com/office/drawing/2014/main" id="{D37EC097-F4BE-4423-ADCB-4C4FCE22F2E1}"/>
                      </a:ext>
                    </a:extLst>
                  </p:cNvPr>
                  <p:cNvSpPr>
                    <a:spLocks/>
                  </p:cNvSpPr>
                  <p:nvPr/>
                </p:nvSpPr>
                <p:spPr bwMode="auto">
                  <a:xfrm>
                    <a:off x="1932" y="1696"/>
                    <a:ext cx="88" cy="24"/>
                  </a:xfrm>
                  <a:custGeom>
                    <a:avLst/>
                    <a:gdLst>
                      <a:gd name="T0" fmla="*/ 88 w 88"/>
                      <a:gd name="T1" fmla="*/ 0 h 24"/>
                      <a:gd name="T2" fmla="*/ 48 w 88"/>
                      <a:gd name="T3" fmla="*/ 8 h 24"/>
                      <a:gd name="T4" fmla="*/ 32 w 88"/>
                      <a:gd name="T5" fmla="*/ 8 h 24"/>
                      <a:gd name="T6" fmla="*/ 32 w 88"/>
                      <a:gd name="T7" fmla="*/ 16 h 24"/>
                      <a:gd name="T8" fmla="*/ 8 w 88"/>
                      <a:gd name="T9" fmla="*/ 24 h 24"/>
                      <a:gd name="T10" fmla="*/ 0 w 88"/>
                      <a:gd name="T11" fmla="*/ 24 h 24"/>
                      <a:gd name="T12" fmla="*/ 8 w 88"/>
                      <a:gd name="T13" fmla="*/ 24 h 24"/>
                      <a:gd name="T14" fmla="*/ 32 w 88"/>
                      <a:gd name="T15" fmla="*/ 24 h 24"/>
                      <a:gd name="T16" fmla="*/ 64 w 88"/>
                      <a:gd name="T17" fmla="*/ 8 h 24"/>
                      <a:gd name="T18" fmla="*/ 88 w 88"/>
                      <a:gd name="T19" fmla="*/ 8 h 24"/>
                      <a:gd name="T20" fmla="*/ 88 w 88"/>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24">
                        <a:moveTo>
                          <a:pt x="88" y="0"/>
                        </a:moveTo>
                        <a:lnTo>
                          <a:pt x="48" y="8"/>
                        </a:lnTo>
                        <a:lnTo>
                          <a:pt x="32" y="8"/>
                        </a:lnTo>
                        <a:lnTo>
                          <a:pt x="32" y="16"/>
                        </a:lnTo>
                        <a:lnTo>
                          <a:pt x="8" y="24"/>
                        </a:lnTo>
                        <a:lnTo>
                          <a:pt x="0" y="24"/>
                        </a:lnTo>
                        <a:lnTo>
                          <a:pt x="8" y="24"/>
                        </a:lnTo>
                        <a:lnTo>
                          <a:pt x="32" y="24"/>
                        </a:lnTo>
                        <a:lnTo>
                          <a:pt x="64" y="8"/>
                        </a:lnTo>
                        <a:lnTo>
                          <a:pt x="88" y="8"/>
                        </a:lnTo>
                        <a:lnTo>
                          <a:pt x="8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3" name="Freeform 371">
                    <a:extLst>
                      <a:ext uri="{FF2B5EF4-FFF2-40B4-BE49-F238E27FC236}">
                        <a16:creationId xmlns:a16="http://schemas.microsoft.com/office/drawing/2014/main" id="{A8434EFF-F2EB-4CCE-A253-E2571BDC8C23}"/>
                      </a:ext>
                    </a:extLst>
                  </p:cNvPr>
                  <p:cNvSpPr>
                    <a:spLocks/>
                  </p:cNvSpPr>
                  <p:nvPr/>
                </p:nvSpPr>
                <p:spPr bwMode="auto">
                  <a:xfrm>
                    <a:off x="1964" y="1736"/>
                    <a:ext cx="48" cy="16"/>
                  </a:xfrm>
                  <a:custGeom>
                    <a:avLst/>
                    <a:gdLst>
                      <a:gd name="T0" fmla="*/ 0 w 48"/>
                      <a:gd name="T1" fmla="*/ 16 h 16"/>
                      <a:gd name="T2" fmla="*/ 48 w 48"/>
                      <a:gd name="T3" fmla="*/ 8 h 16"/>
                      <a:gd name="T4" fmla="*/ 24 w 48"/>
                      <a:gd name="T5" fmla="*/ 0 h 16"/>
                      <a:gd name="T6" fmla="*/ 0 w 48"/>
                      <a:gd name="T7" fmla="*/ 16 h 16"/>
                    </a:gdLst>
                    <a:ahLst/>
                    <a:cxnLst>
                      <a:cxn ang="0">
                        <a:pos x="T0" y="T1"/>
                      </a:cxn>
                      <a:cxn ang="0">
                        <a:pos x="T2" y="T3"/>
                      </a:cxn>
                      <a:cxn ang="0">
                        <a:pos x="T4" y="T5"/>
                      </a:cxn>
                      <a:cxn ang="0">
                        <a:pos x="T6" y="T7"/>
                      </a:cxn>
                    </a:cxnLst>
                    <a:rect l="0" t="0" r="r" b="b"/>
                    <a:pathLst>
                      <a:path w="48" h="16">
                        <a:moveTo>
                          <a:pt x="0" y="16"/>
                        </a:moveTo>
                        <a:lnTo>
                          <a:pt x="48" y="8"/>
                        </a:lnTo>
                        <a:lnTo>
                          <a:pt x="24"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4" name="Freeform 372">
                    <a:extLst>
                      <a:ext uri="{FF2B5EF4-FFF2-40B4-BE49-F238E27FC236}">
                        <a16:creationId xmlns:a16="http://schemas.microsoft.com/office/drawing/2014/main" id="{D9035F34-6B63-47DC-ABF3-A234A1E2CCC5}"/>
                      </a:ext>
                    </a:extLst>
                  </p:cNvPr>
                  <p:cNvSpPr>
                    <a:spLocks/>
                  </p:cNvSpPr>
                  <p:nvPr/>
                </p:nvSpPr>
                <p:spPr bwMode="auto">
                  <a:xfrm>
                    <a:off x="2020" y="1760"/>
                    <a:ext cx="32" cy="24"/>
                  </a:xfrm>
                  <a:custGeom>
                    <a:avLst/>
                    <a:gdLst>
                      <a:gd name="T0" fmla="*/ 0 w 32"/>
                      <a:gd name="T1" fmla="*/ 24 h 24"/>
                      <a:gd name="T2" fmla="*/ 16 w 32"/>
                      <a:gd name="T3" fmla="*/ 24 h 24"/>
                      <a:gd name="T4" fmla="*/ 24 w 32"/>
                      <a:gd name="T5" fmla="*/ 8 h 24"/>
                      <a:gd name="T6" fmla="*/ 32 w 32"/>
                      <a:gd name="T7" fmla="*/ 8 h 24"/>
                      <a:gd name="T8" fmla="*/ 32 w 32"/>
                      <a:gd name="T9" fmla="*/ 0 h 24"/>
                      <a:gd name="T10" fmla="*/ 0 w 32"/>
                      <a:gd name="T11" fmla="*/ 24 h 24"/>
                    </a:gdLst>
                    <a:ahLst/>
                    <a:cxnLst>
                      <a:cxn ang="0">
                        <a:pos x="T0" y="T1"/>
                      </a:cxn>
                      <a:cxn ang="0">
                        <a:pos x="T2" y="T3"/>
                      </a:cxn>
                      <a:cxn ang="0">
                        <a:pos x="T4" y="T5"/>
                      </a:cxn>
                      <a:cxn ang="0">
                        <a:pos x="T6" y="T7"/>
                      </a:cxn>
                      <a:cxn ang="0">
                        <a:pos x="T8" y="T9"/>
                      </a:cxn>
                      <a:cxn ang="0">
                        <a:pos x="T10" y="T11"/>
                      </a:cxn>
                    </a:cxnLst>
                    <a:rect l="0" t="0" r="r" b="b"/>
                    <a:pathLst>
                      <a:path w="32" h="24">
                        <a:moveTo>
                          <a:pt x="0" y="24"/>
                        </a:moveTo>
                        <a:lnTo>
                          <a:pt x="16" y="24"/>
                        </a:lnTo>
                        <a:lnTo>
                          <a:pt x="24" y="8"/>
                        </a:lnTo>
                        <a:lnTo>
                          <a:pt x="32" y="8"/>
                        </a:lnTo>
                        <a:lnTo>
                          <a:pt x="32" y="0"/>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5" name="Freeform 373">
                    <a:extLst>
                      <a:ext uri="{FF2B5EF4-FFF2-40B4-BE49-F238E27FC236}">
                        <a16:creationId xmlns:a16="http://schemas.microsoft.com/office/drawing/2014/main" id="{3E57AD82-C29A-4B50-B790-BE27AB0253F4}"/>
                      </a:ext>
                    </a:extLst>
                  </p:cNvPr>
                  <p:cNvSpPr>
                    <a:spLocks/>
                  </p:cNvSpPr>
                  <p:nvPr/>
                </p:nvSpPr>
                <p:spPr bwMode="auto">
                  <a:xfrm>
                    <a:off x="2036" y="1824"/>
                    <a:ext cx="16" cy="48"/>
                  </a:xfrm>
                  <a:custGeom>
                    <a:avLst/>
                    <a:gdLst>
                      <a:gd name="T0" fmla="*/ 0 w 16"/>
                      <a:gd name="T1" fmla="*/ 8 h 48"/>
                      <a:gd name="T2" fmla="*/ 0 w 16"/>
                      <a:gd name="T3" fmla="*/ 24 h 48"/>
                      <a:gd name="T4" fmla="*/ 8 w 16"/>
                      <a:gd name="T5" fmla="*/ 24 h 48"/>
                      <a:gd name="T6" fmla="*/ 0 w 16"/>
                      <a:gd name="T7" fmla="*/ 32 h 48"/>
                      <a:gd name="T8" fmla="*/ 8 w 16"/>
                      <a:gd name="T9" fmla="*/ 32 h 48"/>
                      <a:gd name="T10" fmla="*/ 0 w 16"/>
                      <a:gd name="T11" fmla="*/ 48 h 48"/>
                      <a:gd name="T12" fmla="*/ 16 w 16"/>
                      <a:gd name="T13" fmla="*/ 32 h 48"/>
                      <a:gd name="T14" fmla="*/ 16 w 16"/>
                      <a:gd name="T15" fmla="*/ 0 h 48"/>
                      <a:gd name="T16" fmla="*/ 8 w 16"/>
                      <a:gd name="T17" fmla="*/ 0 h 48"/>
                      <a:gd name="T18" fmla="*/ 0 w 16"/>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8">
                        <a:moveTo>
                          <a:pt x="0" y="8"/>
                        </a:moveTo>
                        <a:lnTo>
                          <a:pt x="0" y="24"/>
                        </a:lnTo>
                        <a:lnTo>
                          <a:pt x="8" y="24"/>
                        </a:lnTo>
                        <a:lnTo>
                          <a:pt x="0" y="32"/>
                        </a:lnTo>
                        <a:lnTo>
                          <a:pt x="8" y="32"/>
                        </a:lnTo>
                        <a:lnTo>
                          <a:pt x="0" y="48"/>
                        </a:lnTo>
                        <a:lnTo>
                          <a:pt x="16" y="32"/>
                        </a:lnTo>
                        <a:lnTo>
                          <a:pt x="16" y="0"/>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nvGrpSpPr>
                  <p:cNvPr id="176" name="Group 374">
                    <a:extLst>
                      <a:ext uri="{FF2B5EF4-FFF2-40B4-BE49-F238E27FC236}">
                        <a16:creationId xmlns:a16="http://schemas.microsoft.com/office/drawing/2014/main" id="{31F0B4CD-D4FF-4680-BB01-8C5557C53E4D}"/>
                      </a:ext>
                    </a:extLst>
                  </p:cNvPr>
                  <p:cNvGrpSpPr>
                    <a:grpSpLocks/>
                  </p:cNvGrpSpPr>
                  <p:nvPr/>
                </p:nvGrpSpPr>
                <p:grpSpPr bwMode="auto">
                  <a:xfrm>
                    <a:off x="2060" y="1888"/>
                    <a:ext cx="176" cy="112"/>
                    <a:chOff x="2060" y="1888"/>
                    <a:chExt cx="176" cy="112"/>
                  </a:xfrm>
                  <a:grpFill/>
                </p:grpSpPr>
                <p:sp>
                  <p:nvSpPr>
                    <p:cNvPr id="178" name="Freeform 375">
                      <a:extLst>
                        <a:ext uri="{FF2B5EF4-FFF2-40B4-BE49-F238E27FC236}">
                          <a16:creationId xmlns:a16="http://schemas.microsoft.com/office/drawing/2014/main" id="{9DA99E33-A267-4162-BC2B-35200CA053FA}"/>
                        </a:ext>
                      </a:extLst>
                    </p:cNvPr>
                    <p:cNvSpPr>
                      <a:spLocks/>
                    </p:cNvSpPr>
                    <p:nvPr/>
                  </p:nvSpPr>
                  <p:spPr bwMode="auto">
                    <a:xfrm>
                      <a:off x="2180" y="1960"/>
                      <a:ext cx="56" cy="16"/>
                    </a:xfrm>
                    <a:custGeom>
                      <a:avLst/>
                      <a:gdLst>
                        <a:gd name="T0" fmla="*/ 8 w 56"/>
                        <a:gd name="T1" fmla="*/ 16 h 16"/>
                        <a:gd name="T2" fmla="*/ 48 w 56"/>
                        <a:gd name="T3" fmla="*/ 16 h 16"/>
                        <a:gd name="T4" fmla="*/ 56 w 56"/>
                        <a:gd name="T5" fmla="*/ 0 h 16"/>
                        <a:gd name="T6" fmla="*/ 40 w 56"/>
                        <a:gd name="T7" fmla="*/ 8 h 16"/>
                        <a:gd name="T8" fmla="*/ 8 w 56"/>
                        <a:gd name="T9" fmla="*/ 8 h 16"/>
                        <a:gd name="T10" fmla="*/ 0 w 56"/>
                        <a:gd name="T11" fmla="*/ 16 h 16"/>
                        <a:gd name="T12" fmla="*/ 8 w 56"/>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6" h="16">
                          <a:moveTo>
                            <a:pt x="8" y="16"/>
                          </a:moveTo>
                          <a:lnTo>
                            <a:pt x="48" y="16"/>
                          </a:lnTo>
                          <a:lnTo>
                            <a:pt x="56" y="0"/>
                          </a:lnTo>
                          <a:lnTo>
                            <a:pt x="40" y="8"/>
                          </a:lnTo>
                          <a:lnTo>
                            <a:pt x="8" y="8"/>
                          </a:lnTo>
                          <a:lnTo>
                            <a:pt x="0" y="16"/>
                          </a:lnTo>
                          <a:lnTo>
                            <a:pt x="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9" name="Freeform 376">
                      <a:extLst>
                        <a:ext uri="{FF2B5EF4-FFF2-40B4-BE49-F238E27FC236}">
                          <a16:creationId xmlns:a16="http://schemas.microsoft.com/office/drawing/2014/main" id="{9EF672F0-1D47-4988-ACAC-57E74A89F130}"/>
                        </a:ext>
                      </a:extLst>
                    </p:cNvPr>
                    <p:cNvSpPr>
                      <a:spLocks/>
                    </p:cNvSpPr>
                    <p:nvPr/>
                  </p:nvSpPr>
                  <p:spPr bwMode="auto">
                    <a:xfrm>
                      <a:off x="2132" y="1984"/>
                      <a:ext cx="64" cy="16"/>
                    </a:xfrm>
                    <a:custGeom>
                      <a:avLst/>
                      <a:gdLst>
                        <a:gd name="T0" fmla="*/ 0 w 64"/>
                        <a:gd name="T1" fmla="*/ 16 h 16"/>
                        <a:gd name="T2" fmla="*/ 16 w 64"/>
                        <a:gd name="T3" fmla="*/ 16 h 16"/>
                        <a:gd name="T4" fmla="*/ 64 w 64"/>
                        <a:gd name="T5" fmla="*/ 0 h 16"/>
                        <a:gd name="T6" fmla="*/ 24 w 64"/>
                        <a:gd name="T7" fmla="*/ 0 h 16"/>
                        <a:gd name="T8" fmla="*/ 0 w 64"/>
                        <a:gd name="T9" fmla="*/ 16 h 16"/>
                      </a:gdLst>
                      <a:ahLst/>
                      <a:cxnLst>
                        <a:cxn ang="0">
                          <a:pos x="T0" y="T1"/>
                        </a:cxn>
                        <a:cxn ang="0">
                          <a:pos x="T2" y="T3"/>
                        </a:cxn>
                        <a:cxn ang="0">
                          <a:pos x="T4" y="T5"/>
                        </a:cxn>
                        <a:cxn ang="0">
                          <a:pos x="T6" y="T7"/>
                        </a:cxn>
                        <a:cxn ang="0">
                          <a:pos x="T8" y="T9"/>
                        </a:cxn>
                      </a:cxnLst>
                      <a:rect l="0" t="0" r="r" b="b"/>
                      <a:pathLst>
                        <a:path w="64" h="16">
                          <a:moveTo>
                            <a:pt x="0" y="16"/>
                          </a:moveTo>
                          <a:lnTo>
                            <a:pt x="16" y="16"/>
                          </a:lnTo>
                          <a:lnTo>
                            <a:pt x="64" y="0"/>
                          </a:lnTo>
                          <a:lnTo>
                            <a:pt x="24"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0" name="Freeform 377">
                      <a:extLst>
                        <a:ext uri="{FF2B5EF4-FFF2-40B4-BE49-F238E27FC236}">
                          <a16:creationId xmlns:a16="http://schemas.microsoft.com/office/drawing/2014/main" id="{0863DB4E-C353-4624-8D90-5CBFB3CDB314}"/>
                        </a:ext>
                      </a:extLst>
                    </p:cNvPr>
                    <p:cNvSpPr>
                      <a:spLocks/>
                    </p:cNvSpPr>
                    <p:nvPr/>
                  </p:nvSpPr>
                  <p:spPr bwMode="auto">
                    <a:xfrm>
                      <a:off x="2076" y="1928"/>
                      <a:ext cx="120" cy="72"/>
                    </a:xfrm>
                    <a:custGeom>
                      <a:avLst/>
                      <a:gdLst>
                        <a:gd name="T0" fmla="*/ 72 w 120"/>
                        <a:gd name="T1" fmla="*/ 0 h 72"/>
                        <a:gd name="T2" fmla="*/ 72 w 120"/>
                        <a:gd name="T3" fmla="*/ 8 h 72"/>
                        <a:gd name="T4" fmla="*/ 40 w 120"/>
                        <a:gd name="T5" fmla="*/ 8 h 72"/>
                        <a:gd name="T6" fmla="*/ 16 w 120"/>
                        <a:gd name="T7" fmla="*/ 32 h 72"/>
                        <a:gd name="T8" fmla="*/ 32 w 120"/>
                        <a:gd name="T9" fmla="*/ 24 h 72"/>
                        <a:gd name="T10" fmla="*/ 8 w 120"/>
                        <a:gd name="T11" fmla="*/ 48 h 72"/>
                        <a:gd name="T12" fmla="*/ 0 w 120"/>
                        <a:gd name="T13" fmla="*/ 64 h 72"/>
                        <a:gd name="T14" fmla="*/ 0 w 120"/>
                        <a:gd name="T15" fmla="*/ 72 h 72"/>
                        <a:gd name="T16" fmla="*/ 8 w 120"/>
                        <a:gd name="T17" fmla="*/ 72 h 72"/>
                        <a:gd name="T18" fmla="*/ 16 w 120"/>
                        <a:gd name="T19" fmla="*/ 64 h 72"/>
                        <a:gd name="T20" fmla="*/ 32 w 120"/>
                        <a:gd name="T21" fmla="*/ 40 h 72"/>
                        <a:gd name="T22" fmla="*/ 40 w 120"/>
                        <a:gd name="T23" fmla="*/ 24 h 72"/>
                        <a:gd name="T24" fmla="*/ 64 w 120"/>
                        <a:gd name="T25" fmla="*/ 16 h 72"/>
                        <a:gd name="T26" fmla="*/ 72 w 120"/>
                        <a:gd name="T27" fmla="*/ 16 h 72"/>
                        <a:gd name="T28" fmla="*/ 72 w 120"/>
                        <a:gd name="T29" fmla="*/ 32 h 72"/>
                        <a:gd name="T30" fmla="*/ 64 w 120"/>
                        <a:gd name="T31" fmla="*/ 40 h 72"/>
                        <a:gd name="T32" fmla="*/ 72 w 120"/>
                        <a:gd name="T33" fmla="*/ 40 h 72"/>
                        <a:gd name="T34" fmla="*/ 72 w 120"/>
                        <a:gd name="T35" fmla="*/ 48 h 72"/>
                        <a:gd name="T36" fmla="*/ 80 w 120"/>
                        <a:gd name="T37" fmla="*/ 48 h 72"/>
                        <a:gd name="T38" fmla="*/ 96 w 120"/>
                        <a:gd name="T39" fmla="*/ 16 h 72"/>
                        <a:gd name="T40" fmla="*/ 112 w 120"/>
                        <a:gd name="T41" fmla="*/ 32 h 72"/>
                        <a:gd name="T42" fmla="*/ 120 w 120"/>
                        <a:gd name="T43" fmla="*/ 24 h 72"/>
                        <a:gd name="T44" fmla="*/ 112 w 120"/>
                        <a:gd name="T45" fmla="*/ 8 h 72"/>
                        <a:gd name="T46" fmla="*/ 72 w 120"/>
                        <a:gd name="T4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2">
                          <a:moveTo>
                            <a:pt x="72" y="0"/>
                          </a:moveTo>
                          <a:lnTo>
                            <a:pt x="72" y="8"/>
                          </a:lnTo>
                          <a:lnTo>
                            <a:pt x="40" y="8"/>
                          </a:lnTo>
                          <a:lnTo>
                            <a:pt x="16" y="32"/>
                          </a:lnTo>
                          <a:lnTo>
                            <a:pt x="32" y="24"/>
                          </a:lnTo>
                          <a:lnTo>
                            <a:pt x="8" y="48"/>
                          </a:lnTo>
                          <a:lnTo>
                            <a:pt x="0" y="64"/>
                          </a:lnTo>
                          <a:lnTo>
                            <a:pt x="0" y="72"/>
                          </a:lnTo>
                          <a:lnTo>
                            <a:pt x="8" y="72"/>
                          </a:lnTo>
                          <a:lnTo>
                            <a:pt x="16" y="64"/>
                          </a:lnTo>
                          <a:lnTo>
                            <a:pt x="32" y="40"/>
                          </a:lnTo>
                          <a:lnTo>
                            <a:pt x="40" y="24"/>
                          </a:lnTo>
                          <a:lnTo>
                            <a:pt x="64" y="16"/>
                          </a:lnTo>
                          <a:lnTo>
                            <a:pt x="72" y="16"/>
                          </a:lnTo>
                          <a:lnTo>
                            <a:pt x="72" y="32"/>
                          </a:lnTo>
                          <a:lnTo>
                            <a:pt x="64" y="40"/>
                          </a:lnTo>
                          <a:lnTo>
                            <a:pt x="72" y="40"/>
                          </a:lnTo>
                          <a:lnTo>
                            <a:pt x="72" y="48"/>
                          </a:lnTo>
                          <a:lnTo>
                            <a:pt x="80" y="48"/>
                          </a:lnTo>
                          <a:lnTo>
                            <a:pt x="96" y="16"/>
                          </a:lnTo>
                          <a:lnTo>
                            <a:pt x="112" y="32"/>
                          </a:lnTo>
                          <a:lnTo>
                            <a:pt x="120" y="24"/>
                          </a:lnTo>
                          <a:lnTo>
                            <a:pt x="112" y="8"/>
                          </a:lnTo>
                          <a:lnTo>
                            <a:pt x="72"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81" name="Freeform 378">
                      <a:extLst>
                        <a:ext uri="{FF2B5EF4-FFF2-40B4-BE49-F238E27FC236}">
                          <a16:creationId xmlns:a16="http://schemas.microsoft.com/office/drawing/2014/main" id="{F75B71AA-DE7F-4FCB-85E9-C099DCB81A04}"/>
                        </a:ext>
                      </a:extLst>
                    </p:cNvPr>
                    <p:cNvSpPr>
                      <a:spLocks/>
                    </p:cNvSpPr>
                    <p:nvPr/>
                  </p:nvSpPr>
                  <p:spPr bwMode="auto">
                    <a:xfrm>
                      <a:off x="2060" y="1888"/>
                      <a:ext cx="96" cy="40"/>
                    </a:xfrm>
                    <a:custGeom>
                      <a:avLst/>
                      <a:gdLst>
                        <a:gd name="T0" fmla="*/ 88 w 96"/>
                        <a:gd name="T1" fmla="*/ 40 h 40"/>
                        <a:gd name="T2" fmla="*/ 96 w 96"/>
                        <a:gd name="T3" fmla="*/ 16 h 40"/>
                        <a:gd name="T4" fmla="*/ 80 w 96"/>
                        <a:gd name="T5" fmla="*/ 16 h 40"/>
                        <a:gd name="T6" fmla="*/ 80 w 96"/>
                        <a:gd name="T7" fmla="*/ 8 h 40"/>
                        <a:gd name="T8" fmla="*/ 64 w 96"/>
                        <a:gd name="T9" fmla="*/ 0 h 40"/>
                        <a:gd name="T10" fmla="*/ 32 w 96"/>
                        <a:gd name="T11" fmla="*/ 16 h 40"/>
                        <a:gd name="T12" fmla="*/ 40 w 96"/>
                        <a:gd name="T13" fmla="*/ 16 h 40"/>
                        <a:gd name="T14" fmla="*/ 32 w 96"/>
                        <a:gd name="T15" fmla="*/ 16 h 40"/>
                        <a:gd name="T16" fmla="*/ 0 w 96"/>
                        <a:gd name="T17" fmla="*/ 40 h 40"/>
                        <a:gd name="T18" fmla="*/ 16 w 96"/>
                        <a:gd name="T19" fmla="*/ 32 h 40"/>
                        <a:gd name="T20" fmla="*/ 16 w 96"/>
                        <a:gd name="T21" fmla="*/ 40 h 40"/>
                        <a:gd name="T22" fmla="*/ 56 w 96"/>
                        <a:gd name="T23" fmla="*/ 24 h 40"/>
                        <a:gd name="T24" fmla="*/ 40 w 96"/>
                        <a:gd name="T25" fmla="*/ 40 h 40"/>
                        <a:gd name="T26" fmla="*/ 56 w 96"/>
                        <a:gd name="T27" fmla="*/ 32 h 40"/>
                        <a:gd name="T28" fmla="*/ 56 w 96"/>
                        <a:gd name="T29" fmla="*/ 40 h 40"/>
                        <a:gd name="T30" fmla="*/ 88 w 96"/>
                        <a:gd name="T31" fmla="*/ 40 h 40"/>
                        <a:gd name="T32" fmla="*/ 80 w 96"/>
                        <a:gd name="T33" fmla="*/ 40 h 40"/>
                        <a:gd name="T34" fmla="*/ 88 w 96"/>
                        <a:gd name="T3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40">
                          <a:moveTo>
                            <a:pt x="88" y="40"/>
                          </a:moveTo>
                          <a:lnTo>
                            <a:pt x="96" y="16"/>
                          </a:lnTo>
                          <a:lnTo>
                            <a:pt x="80" y="16"/>
                          </a:lnTo>
                          <a:lnTo>
                            <a:pt x="80" y="8"/>
                          </a:lnTo>
                          <a:lnTo>
                            <a:pt x="64" y="0"/>
                          </a:lnTo>
                          <a:lnTo>
                            <a:pt x="32" y="16"/>
                          </a:lnTo>
                          <a:lnTo>
                            <a:pt x="40" y="16"/>
                          </a:lnTo>
                          <a:lnTo>
                            <a:pt x="32" y="16"/>
                          </a:lnTo>
                          <a:lnTo>
                            <a:pt x="0" y="40"/>
                          </a:lnTo>
                          <a:lnTo>
                            <a:pt x="16" y="32"/>
                          </a:lnTo>
                          <a:lnTo>
                            <a:pt x="16" y="40"/>
                          </a:lnTo>
                          <a:lnTo>
                            <a:pt x="56" y="24"/>
                          </a:lnTo>
                          <a:lnTo>
                            <a:pt x="40" y="40"/>
                          </a:lnTo>
                          <a:lnTo>
                            <a:pt x="56" y="32"/>
                          </a:lnTo>
                          <a:lnTo>
                            <a:pt x="56" y="40"/>
                          </a:lnTo>
                          <a:lnTo>
                            <a:pt x="88" y="40"/>
                          </a:lnTo>
                          <a:lnTo>
                            <a:pt x="80" y="40"/>
                          </a:lnTo>
                          <a:lnTo>
                            <a:pt x="88"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177" name="Freeform 379">
                    <a:extLst>
                      <a:ext uri="{FF2B5EF4-FFF2-40B4-BE49-F238E27FC236}">
                        <a16:creationId xmlns:a16="http://schemas.microsoft.com/office/drawing/2014/main" id="{F94E0B65-0205-4E47-9AB7-E1AE3FF7D099}"/>
                      </a:ext>
                    </a:extLst>
                  </p:cNvPr>
                  <p:cNvSpPr>
                    <a:spLocks/>
                  </p:cNvSpPr>
                  <p:nvPr/>
                </p:nvSpPr>
                <p:spPr bwMode="auto">
                  <a:xfrm>
                    <a:off x="2012" y="1832"/>
                    <a:ext cx="16" cy="40"/>
                  </a:xfrm>
                  <a:custGeom>
                    <a:avLst/>
                    <a:gdLst>
                      <a:gd name="T0" fmla="*/ 0 w 16"/>
                      <a:gd name="T1" fmla="*/ 0 h 40"/>
                      <a:gd name="T2" fmla="*/ 0 w 16"/>
                      <a:gd name="T3" fmla="*/ 8 h 40"/>
                      <a:gd name="T4" fmla="*/ 8 w 16"/>
                      <a:gd name="T5" fmla="*/ 0 h 40"/>
                      <a:gd name="T6" fmla="*/ 8 w 16"/>
                      <a:gd name="T7" fmla="*/ 8 h 40"/>
                      <a:gd name="T8" fmla="*/ 0 w 16"/>
                      <a:gd name="T9" fmla="*/ 16 h 40"/>
                      <a:gd name="T10" fmla="*/ 8 w 16"/>
                      <a:gd name="T11" fmla="*/ 24 h 40"/>
                      <a:gd name="T12" fmla="*/ 0 w 16"/>
                      <a:gd name="T13" fmla="*/ 40 h 40"/>
                      <a:gd name="T14" fmla="*/ 8 w 16"/>
                      <a:gd name="T15" fmla="*/ 40 h 40"/>
                      <a:gd name="T16" fmla="*/ 8 w 16"/>
                      <a:gd name="T17" fmla="*/ 24 h 40"/>
                      <a:gd name="T18" fmla="*/ 16 w 16"/>
                      <a:gd name="T19" fmla="*/ 24 h 40"/>
                      <a:gd name="T20" fmla="*/ 0 w 16"/>
                      <a:gd name="T21" fmla="*/ 24 h 40"/>
                      <a:gd name="T22" fmla="*/ 16 w 16"/>
                      <a:gd name="T23" fmla="*/ 8 h 40"/>
                      <a:gd name="T24" fmla="*/ 8 w 16"/>
                      <a:gd name="T25" fmla="*/ 0 h 40"/>
                      <a:gd name="T26" fmla="*/ 0 w 16"/>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0" y="0"/>
                        </a:moveTo>
                        <a:lnTo>
                          <a:pt x="0" y="8"/>
                        </a:lnTo>
                        <a:lnTo>
                          <a:pt x="8" y="0"/>
                        </a:lnTo>
                        <a:lnTo>
                          <a:pt x="8" y="8"/>
                        </a:lnTo>
                        <a:lnTo>
                          <a:pt x="0" y="16"/>
                        </a:lnTo>
                        <a:lnTo>
                          <a:pt x="8" y="24"/>
                        </a:lnTo>
                        <a:lnTo>
                          <a:pt x="0" y="40"/>
                        </a:lnTo>
                        <a:lnTo>
                          <a:pt x="8" y="40"/>
                        </a:lnTo>
                        <a:lnTo>
                          <a:pt x="8" y="24"/>
                        </a:lnTo>
                        <a:lnTo>
                          <a:pt x="16" y="24"/>
                        </a:lnTo>
                        <a:lnTo>
                          <a:pt x="0" y="24"/>
                        </a:lnTo>
                        <a:lnTo>
                          <a:pt x="16" y="8"/>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153" name="Freeform 380">
                  <a:extLst>
                    <a:ext uri="{FF2B5EF4-FFF2-40B4-BE49-F238E27FC236}">
                      <a16:creationId xmlns:a16="http://schemas.microsoft.com/office/drawing/2014/main" id="{CD524E89-C33E-47D7-A30E-DF026195B26A}"/>
                    </a:ext>
                  </a:extLst>
                </p:cNvPr>
                <p:cNvSpPr>
                  <a:spLocks/>
                </p:cNvSpPr>
                <p:nvPr/>
              </p:nvSpPr>
              <p:spPr bwMode="auto">
                <a:xfrm>
                  <a:off x="932" y="1211"/>
                  <a:ext cx="1074" cy="595"/>
                </a:xfrm>
                <a:custGeom>
                  <a:avLst/>
                  <a:gdLst>
                    <a:gd name="T0" fmla="*/ 704 w 856"/>
                    <a:gd name="T1" fmla="*/ 392 h 448"/>
                    <a:gd name="T2" fmla="*/ 688 w 856"/>
                    <a:gd name="T3" fmla="*/ 424 h 448"/>
                    <a:gd name="T4" fmla="*/ 768 w 856"/>
                    <a:gd name="T5" fmla="*/ 384 h 448"/>
                    <a:gd name="T6" fmla="*/ 752 w 856"/>
                    <a:gd name="T7" fmla="*/ 384 h 448"/>
                    <a:gd name="T8" fmla="*/ 720 w 856"/>
                    <a:gd name="T9" fmla="*/ 360 h 448"/>
                    <a:gd name="T10" fmla="*/ 736 w 856"/>
                    <a:gd name="T11" fmla="*/ 344 h 448"/>
                    <a:gd name="T12" fmla="*/ 640 w 856"/>
                    <a:gd name="T13" fmla="*/ 368 h 448"/>
                    <a:gd name="T14" fmla="*/ 704 w 856"/>
                    <a:gd name="T15" fmla="*/ 336 h 448"/>
                    <a:gd name="T16" fmla="*/ 792 w 856"/>
                    <a:gd name="T17" fmla="*/ 320 h 448"/>
                    <a:gd name="T18" fmla="*/ 856 w 856"/>
                    <a:gd name="T19" fmla="*/ 280 h 448"/>
                    <a:gd name="T20" fmla="*/ 848 w 856"/>
                    <a:gd name="T21" fmla="*/ 264 h 448"/>
                    <a:gd name="T22" fmla="*/ 832 w 856"/>
                    <a:gd name="T23" fmla="*/ 256 h 448"/>
                    <a:gd name="T24" fmla="*/ 824 w 856"/>
                    <a:gd name="T25" fmla="*/ 240 h 448"/>
                    <a:gd name="T26" fmla="*/ 808 w 856"/>
                    <a:gd name="T27" fmla="*/ 176 h 448"/>
                    <a:gd name="T28" fmla="*/ 760 w 856"/>
                    <a:gd name="T29" fmla="*/ 208 h 448"/>
                    <a:gd name="T30" fmla="*/ 744 w 856"/>
                    <a:gd name="T31" fmla="*/ 168 h 448"/>
                    <a:gd name="T32" fmla="*/ 696 w 856"/>
                    <a:gd name="T33" fmla="*/ 144 h 448"/>
                    <a:gd name="T34" fmla="*/ 672 w 856"/>
                    <a:gd name="T35" fmla="*/ 168 h 448"/>
                    <a:gd name="T36" fmla="*/ 648 w 856"/>
                    <a:gd name="T37" fmla="*/ 200 h 448"/>
                    <a:gd name="T38" fmla="*/ 600 w 856"/>
                    <a:gd name="T39" fmla="*/ 256 h 448"/>
                    <a:gd name="T40" fmla="*/ 568 w 856"/>
                    <a:gd name="T41" fmla="*/ 312 h 448"/>
                    <a:gd name="T42" fmla="*/ 544 w 856"/>
                    <a:gd name="T43" fmla="*/ 248 h 448"/>
                    <a:gd name="T44" fmla="*/ 488 w 856"/>
                    <a:gd name="T45" fmla="*/ 200 h 448"/>
                    <a:gd name="T46" fmla="*/ 504 w 856"/>
                    <a:gd name="T47" fmla="*/ 168 h 448"/>
                    <a:gd name="T48" fmla="*/ 560 w 856"/>
                    <a:gd name="T49" fmla="*/ 144 h 448"/>
                    <a:gd name="T50" fmla="*/ 616 w 856"/>
                    <a:gd name="T51" fmla="*/ 112 h 448"/>
                    <a:gd name="T52" fmla="*/ 664 w 856"/>
                    <a:gd name="T53" fmla="*/ 96 h 448"/>
                    <a:gd name="T54" fmla="*/ 696 w 856"/>
                    <a:gd name="T55" fmla="*/ 80 h 448"/>
                    <a:gd name="T56" fmla="*/ 712 w 856"/>
                    <a:gd name="T57" fmla="*/ 56 h 448"/>
                    <a:gd name="T58" fmla="*/ 640 w 856"/>
                    <a:gd name="T59" fmla="*/ 88 h 448"/>
                    <a:gd name="T60" fmla="*/ 648 w 856"/>
                    <a:gd name="T61" fmla="*/ 56 h 448"/>
                    <a:gd name="T62" fmla="*/ 616 w 856"/>
                    <a:gd name="T63" fmla="*/ 48 h 448"/>
                    <a:gd name="T64" fmla="*/ 640 w 856"/>
                    <a:gd name="T65" fmla="*/ 24 h 448"/>
                    <a:gd name="T66" fmla="*/ 688 w 856"/>
                    <a:gd name="T67" fmla="*/ 0 h 448"/>
                    <a:gd name="T68" fmla="*/ 616 w 856"/>
                    <a:gd name="T69" fmla="*/ 24 h 448"/>
                    <a:gd name="T70" fmla="*/ 600 w 856"/>
                    <a:gd name="T71" fmla="*/ 56 h 448"/>
                    <a:gd name="T72" fmla="*/ 552 w 856"/>
                    <a:gd name="T73" fmla="*/ 80 h 448"/>
                    <a:gd name="T74" fmla="*/ 576 w 856"/>
                    <a:gd name="T75" fmla="*/ 56 h 448"/>
                    <a:gd name="T76" fmla="*/ 552 w 856"/>
                    <a:gd name="T77" fmla="*/ 64 h 448"/>
                    <a:gd name="T78" fmla="*/ 480 w 856"/>
                    <a:gd name="T79" fmla="*/ 72 h 448"/>
                    <a:gd name="T80" fmla="*/ 448 w 856"/>
                    <a:gd name="T81" fmla="*/ 72 h 448"/>
                    <a:gd name="T82" fmla="*/ 392 w 856"/>
                    <a:gd name="T83" fmla="*/ 80 h 448"/>
                    <a:gd name="T84" fmla="*/ 392 w 856"/>
                    <a:gd name="T85" fmla="*/ 64 h 448"/>
                    <a:gd name="T86" fmla="*/ 328 w 856"/>
                    <a:gd name="T87" fmla="*/ 48 h 448"/>
                    <a:gd name="T88" fmla="*/ 312 w 856"/>
                    <a:gd name="T89" fmla="*/ 48 h 448"/>
                    <a:gd name="T90" fmla="*/ 296 w 856"/>
                    <a:gd name="T91" fmla="*/ 48 h 448"/>
                    <a:gd name="T92" fmla="*/ 216 w 856"/>
                    <a:gd name="T93" fmla="*/ 56 h 448"/>
                    <a:gd name="T94" fmla="*/ 152 w 856"/>
                    <a:gd name="T95" fmla="*/ 56 h 448"/>
                    <a:gd name="T96" fmla="*/ 8 w 856"/>
                    <a:gd name="T97" fmla="*/ 184 h 448"/>
                    <a:gd name="T98" fmla="*/ 48 w 856"/>
                    <a:gd name="T99" fmla="*/ 200 h 448"/>
                    <a:gd name="T100" fmla="*/ 40 w 856"/>
                    <a:gd name="T101" fmla="*/ 256 h 448"/>
                    <a:gd name="T102" fmla="*/ 24 w 856"/>
                    <a:gd name="T103" fmla="*/ 288 h 448"/>
                    <a:gd name="T104" fmla="*/ 48 w 856"/>
                    <a:gd name="T105" fmla="*/ 336 h 448"/>
                    <a:gd name="T106" fmla="*/ 384 w 856"/>
                    <a:gd name="T107" fmla="*/ 344 h 448"/>
                    <a:gd name="T108" fmla="*/ 456 w 856"/>
                    <a:gd name="T109" fmla="*/ 336 h 448"/>
                    <a:gd name="T110" fmla="*/ 488 w 856"/>
                    <a:gd name="T111" fmla="*/ 352 h 448"/>
                    <a:gd name="T112" fmla="*/ 528 w 856"/>
                    <a:gd name="T113" fmla="*/ 400 h 448"/>
                    <a:gd name="T114" fmla="*/ 488 w 856"/>
                    <a:gd name="T115" fmla="*/ 424 h 448"/>
                    <a:gd name="T116" fmla="*/ 488 w 856"/>
                    <a:gd name="T117" fmla="*/ 432 h 448"/>
                    <a:gd name="T118" fmla="*/ 512 w 856"/>
                    <a:gd name="T119" fmla="*/ 424 h 448"/>
                    <a:gd name="T120" fmla="*/ 568 w 856"/>
                    <a:gd name="T121" fmla="*/ 408 h 448"/>
                    <a:gd name="T122" fmla="*/ 640 w 856"/>
                    <a:gd name="T123" fmla="*/ 392 h 448"/>
                    <a:gd name="T124" fmla="*/ 672 w 856"/>
                    <a:gd name="T125" fmla="*/ 39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6" h="448">
                      <a:moveTo>
                        <a:pt x="680" y="392"/>
                      </a:moveTo>
                      <a:lnTo>
                        <a:pt x="712" y="392"/>
                      </a:lnTo>
                      <a:lnTo>
                        <a:pt x="704" y="392"/>
                      </a:lnTo>
                      <a:lnTo>
                        <a:pt x="712" y="392"/>
                      </a:lnTo>
                      <a:lnTo>
                        <a:pt x="688" y="408"/>
                      </a:lnTo>
                      <a:lnTo>
                        <a:pt x="688" y="424"/>
                      </a:lnTo>
                      <a:lnTo>
                        <a:pt x="712" y="408"/>
                      </a:lnTo>
                      <a:lnTo>
                        <a:pt x="752" y="392"/>
                      </a:lnTo>
                      <a:lnTo>
                        <a:pt x="768" y="384"/>
                      </a:lnTo>
                      <a:lnTo>
                        <a:pt x="768" y="376"/>
                      </a:lnTo>
                      <a:lnTo>
                        <a:pt x="768" y="368"/>
                      </a:lnTo>
                      <a:lnTo>
                        <a:pt x="752" y="384"/>
                      </a:lnTo>
                      <a:lnTo>
                        <a:pt x="728" y="384"/>
                      </a:lnTo>
                      <a:lnTo>
                        <a:pt x="712" y="376"/>
                      </a:lnTo>
                      <a:lnTo>
                        <a:pt x="720" y="360"/>
                      </a:lnTo>
                      <a:lnTo>
                        <a:pt x="712" y="360"/>
                      </a:lnTo>
                      <a:lnTo>
                        <a:pt x="704" y="352"/>
                      </a:lnTo>
                      <a:lnTo>
                        <a:pt x="736" y="344"/>
                      </a:lnTo>
                      <a:lnTo>
                        <a:pt x="728" y="336"/>
                      </a:lnTo>
                      <a:lnTo>
                        <a:pt x="680" y="344"/>
                      </a:lnTo>
                      <a:lnTo>
                        <a:pt x="640" y="368"/>
                      </a:lnTo>
                      <a:lnTo>
                        <a:pt x="672" y="344"/>
                      </a:lnTo>
                      <a:lnTo>
                        <a:pt x="696" y="336"/>
                      </a:lnTo>
                      <a:lnTo>
                        <a:pt x="704" y="336"/>
                      </a:lnTo>
                      <a:lnTo>
                        <a:pt x="712" y="320"/>
                      </a:lnTo>
                      <a:lnTo>
                        <a:pt x="744" y="320"/>
                      </a:lnTo>
                      <a:lnTo>
                        <a:pt x="792" y="320"/>
                      </a:lnTo>
                      <a:lnTo>
                        <a:pt x="816" y="304"/>
                      </a:lnTo>
                      <a:lnTo>
                        <a:pt x="856" y="296"/>
                      </a:lnTo>
                      <a:lnTo>
                        <a:pt x="856" y="280"/>
                      </a:lnTo>
                      <a:lnTo>
                        <a:pt x="856" y="272"/>
                      </a:lnTo>
                      <a:lnTo>
                        <a:pt x="848" y="272"/>
                      </a:lnTo>
                      <a:lnTo>
                        <a:pt x="848" y="264"/>
                      </a:lnTo>
                      <a:lnTo>
                        <a:pt x="832" y="264"/>
                      </a:lnTo>
                      <a:lnTo>
                        <a:pt x="848" y="256"/>
                      </a:lnTo>
                      <a:lnTo>
                        <a:pt x="832" y="256"/>
                      </a:lnTo>
                      <a:lnTo>
                        <a:pt x="832" y="248"/>
                      </a:lnTo>
                      <a:lnTo>
                        <a:pt x="816" y="248"/>
                      </a:lnTo>
                      <a:lnTo>
                        <a:pt x="824" y="240"/>
                      </a:lnTo>
                      <a:lnTo>
                        <a:pt x="808" y="232"/>
                      </a:lnTo>
                      <a:lnTo>
                        <a:pt x="824" y="224"/>
                      </a:lnTo>
                      <a:lnTo>
                        <a:pt x="808" y="176"/>
                      </a:lnTo>
                      <a:lnTo>
                        <a:pt x="792" y="184"/>
                      </a:lnTo>
                      <a:lnTo>
                        <a:pt x="792" y="192"/>
                      </a:lnTo>
                      <a:lnTo>
                        <a:pt x="760" y="208"/>
                      </a:lnTo>
                      <a:lnTo>
                        <a:pt x="752" y="192"/>
                      </a:lnTo>
                      <a:lnTo>
                        <a:pt x="760" y="168"/>
                      </a:lnTo>
                      <a:lnTo>
                        <a:pt x="744" y="168"/>
                      </a:lnTo>
                      <a:lnTo>
                        <a:pt x="744" y="160"/>
                      </a:lnTo>
                      <a:lnTo>
                        <a:pt x="728" y="152"/>
                      </a:lnTo>
                      <a:lnTo>
                        <a:pt x="696" y="144"/>
                      </a:lnTo>
                      <a:lnTo>
                        <a:pt x="680" y="152"/>
                      </a:lnTo>
                      <a:lnTo>
                        <a:pt x="680" y="160"/>
                      </a:lnTo>
                      <a:lnTo>
                        <a:pt x="672" y="168"/>
                      </a:lnTo>
                      <a:lnTo>
                        <a:pt x="672" y="176"/>
                      </a:lnTo>
                      <a:lnTo>
                        <a:pt x="664" y="184"/>
                      </a:lnTo>
                      <a:lnTo>
                        <a:pt x="648" y="200"/>
                      </a:lnTo>
                      <a:lnTo>
                        <a:pt x="656" y="208"/>
                      </a:lnTo>
                      <a:lnTo>
                        <a:pt x="640" y="240"/>
                      </a:lnTo>
                      <a:lnTo>
                        <a:pt x="600" y="256"/>
                      </a:lnTo>
                      <a:lnTo>
                        <a:pt x="592" y="296"/>
                      </a:lnTo>
                      <a:lnTo>
                        <a:pt x="568" y="304"/>
                      </a:lnTo>
                      <a:lnTo>
                        <a:pt x="568" y="312"/>
                      </a:lnTo>
                      <a:lnTo>
                        <a:pt x="552" y="280"/>
                      </a:lnTo>
                      <a:lnTo>
                        <a:pt x="576" y="256"/>
                      </a:lnTo>
                      <a:lnTo>
                        <a:pt x="544" y="248"/>
                      </a:lnTo>
                      <a:lnTo>
                        <a:pt x="496" y="224"/>
                      </a:lnTo>
                      <a:lnTo>
                        <a:pt x="480" y="224"/>
                      </a:lnTo>
                      <a:lnTo>
                        <a:pt x="488" y="200"/>
                      </a:lnTo>
                      <a:lnTo>
                        <a:pt x="472" y="200"/>
                      </a:lnTo>
                      <a:lnTo>
                        <a:pt x="472" y="192"/>
                      </a:lnTo>
                      <a:lnTo>
                        <a:pt x="504" y="168"/>
                      </a:lnTo>
                      <a:lnTo>
                        <a:pt x="528" y="152"/>
                      </a:lnTo>
                      <a:lnTo>
                        <a:pt x="536" y="144"/>
                      </a:lnTo>
                      <a:lnTo>
                        <a:pt x="560" y="144"/>
                      </a:lnTo>
                      <a:lnTo>
                        <a:pt x="576" y="128"/>
                      </a:lnTo>
                      <a:lnTo>
                        <a:pt x="592" y="128"/>
                      </a:lnTo>
                      <a:lnTo>
                        <a:pt x="616" y="112"/>
                      </a:lnTo>
                      <a:lnTo>
                        <a:pt x="640" y="96"/>
                      </a:lnTo>
                      <a:lnTo>
                        <a:pt x="648" y="96"/>
                      </a:lnTo>
                      <a:lnTo>
                        <a:pt x="664" y="96"/>
                      </a:lnTo>
                      <a:lnTo>
                        <a:pt x="696" y="88"/>
                      </a:lnTo>
                      <a:lnTo>
                        <a:pt x="704" y="80"/>
                      </a:lnTo>
                      <a:lnTo>
                        <a:pt x="696" y="80"/>
                      </a:lnTo>
                      <a:lnTo>
                        <a:pt x="720" y="56"/>
                      </a:lnTo>
                      <a:lnTo>
                        <a:pt x="704" y="56"/>
                      </a:lnTo>
                      <a:lnTo>
                        <a:pt x="712" y="56"/>
                      </a:lnTo>
                      <a:lnTo>
                        <a:pt x="688" y="48"/>
                      </a:lnTo>
                      <a:lnTo>
                        <a:pt x="672" y="72"/>
                      </a:lnTo>
                      <a:lnTo>
                        <a:pt x="640" y="88"/>
                      </a:lnTo>
                      <a:lnTo>
                        <a:pt x="640" y="80"/>
                      </a:lnTo>
                      <a:lnTo>
                        <a:pt x="648" y="64"/>
                      </a:lnTo>
                      <a:lnTo>
                        <a:pt x="648" y="56"/>
                      </a:lnTo>
                      <a:lnTo>
                        <a:pt x="632" y="64"/>
                      </a:lnTo>
                      <a:lnTo>
                        <a:pt x="624" y="56"/>
                      </a:lnTo>
                      <a:lnTo>
                        <a:pt x="616" y="48"/>
                      </a:lnTo>
                      <a:lnTo>
                        <a:pt x="632" y="48"/>
                      </a:lnTo>
                      <a:lnTo>
                        <a:pt x="624" y="24"/>
                      </a:lnTo>
                      <a:lnTo>
                        <a:pt x="640" y="24"/>
                      </a:lnTo>
                      <a:lnTo>
                        <a:pt x="640" y="16"/>
                      </a:lnTo>
                      <a:lnTo>
                        <a:pt x="656" y="16"/>
                      </a:lnTo>
                      <a:lnTo>
                        <a:pt x="688" y="0"/>
                      </a:lnTo>
                      <a:lnTo>
                        <a:pt x="664" y="0"/>
                      </a:lnTo>
                      <a:lnTo>
                        <a:pt x="640" y="8"/>
                      </a:lnTo>
                      <a:lnTo>
                        <a:pt x="616" y="24"/>
                      </a:lnTo>
                      <a:lnTo>
                        <a:pt x="584" y="40"/>
                      </a:lnTo>
                      <a:lnTo>
                        <a:pt x="584" y="48"/>
                      </a:lnTo>
                      <a:lnTo>
                        <a:pt x="600" y="56"/>
                      </a:lnTo>
                      <a:lnTo>
                        <a:pt x="584" y="64"/>
                      </a:lnTo>
                      <a:lnTo>
                        <a:pt x="560" y="80"/>
                      </a:lnTo>
                      <a:lnTo>
                        <a:pt x="552" y="80"/>
                      </a:lnTo>
                      <a:lnTo>
                        <a:pt x="560" y="72"/>
                      </a:lnTo>
                      <a:lnTo>
                        <a:pt x="576" y="64"/>
                      </a:lnTo>
                      <a:lnTo>
                        <a:pt x="576" y="56"/>
                      </a:lnTo>
                      <a:lnTo>
                        <a:pt x="568" y="48"/>
                      </a:lnTo>
                      <a:lnTo>
                        <a:pt x="536" y="64"/>
                      </a:lnTo>
                      <a:lnTo>
                        <a:pt x="552" y="64"/>
                      </a:lnTo>
                      <a:lnTo>
                        <a:pt x="528" y="80"/>
                      </a:lnTo>
                      <a:lnTo>
                        <a:pt x="504" y="80"/>
                      </a:lnTo>
                      <a:lnTo>
                        <a:pt x="480" y="72"/>
                      </a:lnTo>
                      <a:lnTo>
                        <a:pt x="480" y="64"/>
                      </a:lnTo>
                      <a:lnTo>
                        <a:pt x="440" y="72"/>
                      </a:lnTo>
                      <a:lnTo>
                        <a:pt x="448" y="72"/>
                      </a:lnTo>
                      <a:lnTo>
                        <a:pt x="440" y="80"/>
                      </a:lnTo>
                      <a:lnTo>
                        <a:pt x="424" y="72"/>
                      </a:lnTo>
                      <a:lnTo>
                        <a:pt x="392" y="80"/>
                      </a:lnTo>
                      <a:lnTo>
                        <a:pt x="368" y="80"/>
                      </a:lnTo>
                      <a:lnTo>
                        <a:pt x="392" y="72"/>
                      </a:lnTo>
                      <a:lnTo>
                        <a:pt x="392" y="64"/>
                      </a:lnTo>
                      <a:lnTo>
                        <a:pt x="352" y="56"/>
                      </a:lnTo>
                      <a:lnTo>
                        <a:pt x="344" y="48"/>
                      </a:lnTo>
                      <a:lnTo>
                        <a:pt x="328" y="48"/>
                      </a:lnTo>
                      <a:lnTo>
                        <a:pt x="312" y="56"/>
                      </a:lnTo>
                      <a:lnTo>
                        <a:pt x="304" y="56"/>
                      </a:lnTo>
                      <a:lnTo>
                        <a:pt x="312" y="48"/>
                      </a:lnTo>
                      <a:lnTo>
                        <a:pt x="296" y="56"/>
                      </a:lnTo>
                      <a:lnTo>
                        <a:pt x="288" y="56"/>
                      </a:lnTo>
                      <a:lnTo>
                        <a:pt x="296" y="48"/>
                      </a:lnTo>
                      <a:lnTo>
                        <a:pt x="288" y="40"/>
                      </a:lnTo>
                      <a:lnTo>
                        <a:pt x="264" y="48"/>
                      </a:lnTo>
                      <a:lnTo>
                        <a:pt x="216" y="56"/>
                      </a:lnTo>
                      <a:lnTo>
                        <a:pt x="200" y="56"/>
                      </a:lnTo>
                      <a:lnTo>
                        <a:pt x="184" y="64"/>
                      </a:lnTo>
                      <a:lnTo>
                        <a:pt x="152" y="56"/>
                      </a:lnTo>
                      <a:lnTo>
                        <a:pt x="0" y="176"/>
                      </a:lnTo>
                      <a:lnTo>
                        <a:pt x="16" y="176"/>
                      </a:lnTo>
                      <a:lnTo>
                        <a:pt x="8" y="184"/>
                      </a:lnTo>
                      <a:lnTo>
                        <a:pt x="16" y="192"/>
                      </a:lnTo>
                      <a:lnTo>
                        <a:pt x="48" y="184"/>
                      </a:lnTo>
                      <a:lnTo>
                        <a:pt x="48" y="200"/>
                      </a:lnTo>
                      <a:lnTo>
                        <a:pt x="40" y="232"/>
                      </a:lnTo>
                      <a:lnTo>
                        <a:pt x="48" y="240"/>
                      </a:lnTo>
                      <a:lnTo>
                        <a:pt x="40" y="256"/>
                      </a:lnTo>
                      <a:lnTo>
                        <a:pt x="16" y="264"/>
                      </a:lnTo>
                      <a:lnTo>
                        <a:pt x="16" y="288"/>
                      </a:lnTo>
                      <a:lnTo>
                        <a:pt x="24" y="288"/>
                      </a:lnTo>
                      <a:lnTo>
                        <a:pt x="16" y="304"/>
                      </a:lnTo>
                      <a:lnTo>
                        <a:pt x="32" y="320"/>
                      </a:lnTo>
                      <a:lnTo>
                        <a:pt x="48" y="336"/>
                      </a:lnTo>
                      <a:lnTo>
                        <a:pt x="368" y="336"/>
                      </a:lnTo>
                      <a:lnTo>
                        <a:pt x="376" y="336"/>
                      </a:lnTo>
                      <a:lnTo>
                        <a:pt x="384" y="344"/>
                      </a:lnTo>
                      <a:lnTo>
                        <a:pt x="432" y="352"/>
                      </a:lnTo>
                      <a:lnTo>
                        <a:pt x="424" y="352"/>
                      </a:lnTo>
                      <a:lnTo>
                        <a:pt x="456" y="336"/>
                      </a:lnTo>
                      <a:lnTo>
                        <a:pt x="472" y="344"/>
                      </a:lnTo>
                      <a:lnTo>
                        <a:pt x="472" y="352"/>
                      </a:lnTo>
                      <a:lnTo>
                        <a:pt x="488" y="352"/>
                      </a:lnTo>
                      <a:lnTo>
                        <a:pt x="480" y="376"/>
                      </a:lnTo>
                      <a:lnTo>
                        <a:pt x="520" y="384"/>
                      </a:lnTo>
                      <a:lnTo>
                        <a:pt x="528" y="400"/>
                      </a:lnTo>
                      <a:lnTo>
                        <a:pt x="520" y="408"/>
                      </a:lnTo>
                      <a:lnTo>
                        <a:pt x="504" y="392"/>
                      </a:lnTo>
                      <a:lnTo>
                        <a:pt x="488" y="424"/>
                      </a:lnTo>
                      <a:lnTo>
                        <a:pt x="480" y="424"/>
                      </a:lnTo>
                      <a:lnTo>
                        <a:pt x="464" y="448"/>
                      </a:lnTo>
                      <a:lnTo>
                        <a:pt x="488" y="432"/>
                      </a:lnTo>
                      <a:lnTo>
                        <a:pt x="528" y="432"/>
                      </a:lnTo>
                      <a:lnTo>
                        <a:pt x="520" y="424"/>
                      </a:lnTo>
                      <a:lnTo>
                        <a:pt x="512" y="424"/>
                      </a:lnTo>
                      <a:lnTo>
                        <a:pt x="520" y="416"/>
                      </a:lnTo>
                      <a:lnTo>
                        <a:pt x="552" y="416"/>
                      </a:lnTo>
                      <a:lnTo>
                        <a:pt x="568" y="408"/>
                      </a:lnTo>
                      <a:lnTo>
                        <a:pt x="584" y="400"/>
                      </a:lnTo>
                      <a:lnTo>
                        <a:pt x="624" y="400"/>
                      </a:lnTo>
                      <a:lnTo>
                        <a:pt x="640" y="392"/>
                      </a:lnTo>
                      <a:lnTo>
                        <a:pt x="664" y="360"/>
                      </a:lnTo>
                      <a:lnTo>
                        <a:pt x="680" y="368"/>
                      </a:lnTo>
                      <a:lnTo>
                        <a:pt x="672" y="392"/>
                      </a:lnTo>
                      <a:lnTo>
                        <a:pt x="680" y="39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4" name="Freeform 381">
                  <a:extLst>
                    <a:ext uri="{FF2B5EF4-FFF2-40B4-BE49-F238E27FC236}">
                      <a16:creationId xmlns:a16="http://schemas.microsoft.com/office/drawing/2014/main" id="{01970198-C874-4FEC-A958-10E224A85B11}"/>
                    </a:ext>
                  </a:extLst>
                </p:cNvPr>
                <p:cNvSpPr>
                  <a:spLocks/>
                </p:cNvSpPr>
                <p:nvPr/>
              </p:nvSpPr>
              <p:spPr bwMode="auto">
                <a:xfrm>
                  <a:off x="482" y="1253"/>
                  <a:ext cx="641" cy="309"/>
                </a:xfrm>
                <a:custGeom>
                  <a:avLst/>
                  <a:gdLst>
                    <a:gd name="T0" fmla="*/ 376 w 512"/>
                    <a:gd name="T1" fmla="*/ 144 h 232"/>
                    <a:gd name="T2" fmla="*/ 376 w 512"/>
                    <a:gd name="T3" fmla="*/ 160 h 232"/>
                    <a:gd name="T4" fmla="*/ 408 w 512"/>
                    <a:gd name="T5" fmla="*/ 168 h 232"/>
                    <a:gd name="T6" fmla="*/ 408 w 512"/>
                    <a:gd name="T7" fmla="*/ 208 h 232"/>
                    <a:gd name="T8" fmla="*/ 392 w 512"/>
                    <a:gd name="T9" fmla="*/ 224 h 232"/>
                    <a:gd name="T10" fmla="*/ 384 w 512"/>
                    <a:gd name="T11" fmla="*/ 208 h 232"/>
                    <a:gd name="T12" fmla="*/ 384 w 512"/>
                    <a:gd name="T13" fmla="*/ 200 h 232"/>
                    <a:gd name="T14" fmla="*/ 376 w 512"/>
                    <a:gd name="T15" fmla="*/ 224 h 232"/>
                    <a:gd name="T16" fmla="*/ 376 w 512"/>
                    <a:gd name="T17" fmla="*/ 200 h 232"/>
                    <a:gd name="T18" fmla="*/ 376 w 512"/>
                    <a:gd name="T19" fmla="*/ 192 h 232"/>
                    <a:gd name="T20" fmla="*/ 392 w 512"/>
                    <a:gd name="T21" fmla="*/ 192 h 232"/>
                    <a:gd name="T22" fmla="*/ 376 w 512"/>
                    <a:gd name="T23" fmla="*/ 192 h 232"/>
                    <a:gd name="T24" fmla="*/ 384 w 512"/>
                    <a:gd name="T25" fmla="*/ 176 h 232"/>
                    <a:gd name="T26" fmla="*/ 376 w 512"/>
                    <a:gd name="T27" fmla="*/ 176 h 232"/>
                    <a:gd name="T28" fmla="*/ 368 w 512"/>
                    <a:gd name="T29" fmla="*/ 152 h 232"/>
                    <a:gd name="T30" fmla="*/ 320 w 512"/>
                    <a:gd name="T31" fmla="*/ 152 h 232"/>
                    <a:gd name="T32" fmla="*/ 288 w 512"/>
                    <a:gd name="T33" fmla="*/ 136 h 232"/>
                    <a:gd name="T34" fmla="*/ 224 w 512"/>
                    <a:gd name="T35" fmla="*/ 160 h 232"/>
                    <a:gd name="T36" fmla="*/ 280 w 512"/>
                    <a:gd name="T37" fmla="*/ 136 h 232"/>
                    <a:gd name="T38" fmla="*/ 208 w 512"/>
                    <a:gd name="T39" fmla="*/ 160 h 232"/>
                    <a:gd name="T40" fmla="*/ 200 w 512"/>
                    <a:gd name="T41" fmla="*/ 168 h 232"/>
                    <a:gd name="T42" fmla="*/ 136 w 512"/>
                    <a:gd name="T43" fmla="*/ 192 h 232"/>
                    <a:gd name="T44" fmla="*/ 0 w 512"/>
                    <a:gd name="T45" fmla="*/ 232 h 232"/>
                    <a:gd name="T46" fmla="*/ 152 w 512"/>
                    <a:gd name="T47" fmla="*/ 168 h 232"/>
                    <a:gd name="T48" fmla="*/ 112 w 512"/>
                    <a:gd name="T49" fmla="*/ 168 h 232"/>
                    <a:gd name="T50" fmla="*/ 104 w 512"/>
                    <a:gd name="T51" fmla="*/ 152 h 232"/>
                    <a:gd name="T52" fmla="*/ 152 w 512"/>
                    <a:gd name="T53" fmla="*/ 112 h 232"/>
                    <a:gd name="T54" fmla="*/ 224 w 512"/>
                    <a:gd name="T55" fmla="*/ 80 h 232"/>
                    <a:gd name="T56" fmla="*/ 176 w 512"/>
                    <a:gd name="T57" fmla="*/ 88 h 232"/>
                    <a:gd name="T58" fmla="*/ 176 w 512"/>
                    <a:gd name="T59" fmla="*/ 80 h 232"/>
                    <a:gd name="T60" fmla="*/ 216 w 512"/>
                    <a:gd name="T61" fmla="*/ 64 h 232"/>
                    <a:gd name="T62" fmla="*/ 216 w 512"/>
                    <a:gd name="T63" fmla="*/ 64 h 232"/>
                    <a:gd name="T64" fmla="*/ 240 w 512"/>
                    <a:gd name="T65" fmla="*/ 56 h 232"/>
                    <a:gd name="T66" fmla="*/ 240 w 512"/>
                    <a:gd name="T67" fmla="*/ 40 h 232"/>
                    <a:gd name="T68" fmla="*/ 280 w 512"/>
                    <a:gd name="T69" fmla="*/ 32 h 232"/>
                    <a:gd name="T70" fmla="*/ 392 w 512"/>
                    <a:gd name="T71" fmla="*/ 0 h 232"/>
                    <a:gd name="T72" fmla="*/ 400 w 512"/>
                    <a:gd name="T73" fmla="*/ 8 h 232"/>
                    <a:gd name="T74" fmla="*/ 424 w 512"/>
                    <a:gd name="T75" fmla="*/ 8 h 232"/>
                    <a:gd name="T76" fmla="*/ 512 w 512"/>
                    <a:gd name="T77" fmla="*/ 2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2" h="232">
                      <a:moveTo>
                        <a:pt x="360" y="144"/>
                      </a:moveTo>
                      <a:lnTo>
                        <a:pt x="376" y="144"/>
                      </a:lnTo>
                      <a:lnTo>
                        <a:pt x="368" y="152"/>
                      </a:lnTo>
                      <a:lnTo>
                        <a:pt x="376" y="160"/>
                      </a:lnTo>
                      <a:lnTo>
                        <a:pt x="408" y="152"/>
                      </a:lnTo>
                      <a:lnTo>
                        <a:pt x="408" y="168"/>
                      </a:lnTo>
                      <a:lnTo>
                        <a:pt x="400" y="200"/>
                      </a:lnTo>
                      <a:lnTo>
                        <a:pt x="408" y="208"/>
                      </a:lnTo>
                      <a:lnTo>
                        <a:pt x="400" y="224"/>
                      </a:lnTo>
                      <a:lnTo>
                        <a:pt x="392" y="224"/>
                      </a:lnTo>
                      <a:lnTo>
                        <a:pt x="384" y="224"/>
                      </a:lnTo>
                      <a:lnTo>
                        <a:pt x="384" y="208"/>
                      </a:lnTo>
                      <a:lnTo>
                        <a:pt x="392" y="208"/>
                      </a:lnTo>
                      <a:lnTo>
                        <a:pt x="384" y="200"/>
                      </a:lnTo>
                      <a:lnTo>
                        <a:pt x="384" y="216"/>
                      </a:lnTo>
                      <a:lnTo>
                        <a:pt x="376" y="224"/>
                      </a:lnTo>
                      <a:lnTo>
                        <a:pt x="368" y="216"/>
                      </a:lnTo>
                      <a:lnTo>
                        <a:pt x="376" y="200"/>
                      </a:lnTo>
                      <a:lnTo>
                        <a:pt x="368" y="200"/>
                      </a:lnTo>
                      <a:lnTo>
                        <a:pt x="376" y="192"/>
                      </a:lnTo>
                      <a:lnTo>
                        <a:pt x="384" y="192"/>
                      </a:lnTo>
                      <a:lnTo>
                        <a:pt x="392" y="192"/>
                      </a:lnTo>
                      <a:lnTo>
                        <a:pt x="392" y="184"/>
                      </a:lnTo>
                      <a:lnTo>
                        <a:pt x="376" y="192"/>
                      </a:lnTo>
                      <a:lnTo>
                        <a:pt x="392" y="168"/>
                      </a:lnTo>
                      <a:lnTo>
                        <a:pt x="384" y="176"/>
                      </a:lnTo>
                      <a:lnTo>
                        <a:pt x="360" y="200"/>
                      </a:lnTo>
                      <a:lnTo>
                        <a:pt x="376" y="176"/>
                      </a:lnTo>
                      <a:lnTo>
                        <a:pt x="360" y="160"/>
                      </a:lnTo>
                      <a:lnTo>
                        <a:pt x="368" y="152"/>
                      </a:lnTo>
                      <a:lnTo>
                        <a:pt x="352" y="152"/>
                      </a:lnTo>
                      <a:lnTo>
                        <a:pt x="320" y="152"/>
                      </a:lnTo>
                      <a:lnTo>
                        <a:pt x="304" y="136"/>
                      </a:lnTo>
                      <a:lnTo>
                        <a:pt x="288" y="136"/>
                      </a:lnTo>
                      <a:lnTo>
                        <a:pt x="264" y="152"/>
                      </a:lnTo>
                      <a:lnTo>
                        <a:pt x="224" y="160"/>
                      </a:lnTo>
                      <a:lnTo>
                        <a:pt x="256" y="136"/>
                      </a:lnTo>
                      <a:lnTo>
                        <a:pt x="280" y="136"/>
                      </a:lnTo>
                      <a:lnTo>
                        <a:pt x="272" y="136"/>
                      </a:lnTo>
                      <a:lnTo>
                        <a:pt x="208" y="160"/>
                      </a:lnTo>
                      <a:lnTo>
                        <a:pt x="200" y="160"/>
                      </a:lnTo>
                      <a:lnTo>
                        <a:pt x="200" y="168"/>
                      </a:lnTo>
                      <a:lnTo>
                        <a:pt x="192" y="168"/>
                      </a:lnTo>
                      <a:lnTo>
                        <a:pt x="136" y="192"/>
                      </a:lnTo>
                      <a:lnTo>
                        <a:pt x="96" y="208"/>
                      </a:lnTo>
                      <a:lnTo>
                        <a:pt x="0" y="232"/>
                      </a:lnTo>
                      <a:lnTo>
                        <a:pt x="136" y="184"/>
                      </a:lnTo>
                      <a:lnTo>
                        <a:pt x="152" y="168"/>
                      </a:lnTo>
                      <a:lnTo>
                        <a:pt x="136" y="168"/>
                      </a:lnTo>
                      <a:lnTo>
                        <a:pt x="112" y="168"/>
                      </a:lnTo>
                      <a:lnTo>
                        <a:pt x="128" y="152"/>
                      </a:lnTo>
                      <a:lnTo>
                        <a:pt x="104" y="152"/>
                      </a:lnTo>
                      <a:lnTo>
                        <a:pt x="112" y="128"/>
                      </a:lnTo>
                      <a:lnTo>
                        <a:pt x="152" y="112"/>
                      </a:lnTo>
                      <a:lnTo>
                        <a:pt x="200" y="104"/>
                      </a:lnTo>
                      <a:lnTo>
                        <a:pt x="224" y="80"/>
                      </a:lnTo>
                      <a:lnTo>
                        <a:pt x="200" y="88"/>
                      </a:lnTo>
                      <a:lnTo>
                        <a:pt x="176" y="88"/>
                      </a:lnTo>
                      <a:lnTo>
                        <a:pt x="168" y="88"/>
                      </a:lnTo>
                      <a:lnTo>
                        <a:pt x="176" y="80"/>
                      </a:lnTo>
                      <a:lnTo>
                        <a:pt x="168" y="72"/>
                      </a:lnTo>
                      <a:lnTo>
                        <a:pt x="216" y="64"/>
                      </a:lnTo>
                      <a:lnTo>
                        <a:pt x="224" y="64"/>
                      </a:lnTo>
                      <a:lnTo>
                        <a:pt x="216" y="64"/>
                      </a:lnTo>
                      <a:lnTo>
                        <a:pt x="248" y="64"/>
                      </a:lnTo>
                      <a:lnTo>
                        <a:pt x="240" y="56"/>
                      </a:lnTo>
                      <a:lnTo>
                        <a:pt x="248" y="48"/>
                      </a:lnTo>
                      <a:lnTo>
                        <a:pt x="240" y="40"/>
                      </a:lnTo>
                      <a:lnTo>
                        <a:pt x="248" y="32"/>
                      </a:lnTo>
                      <a:lnTo>
                        <a:pt x="280" y="32"/>
                      </a:lnTo>
                      <a:lnTo>
                        <a:pt x="320" y="16"/>
                      </a:lnTo>
                      <a:lnTo>
                        <a:pt x="392" y="0"/>
                      </a:lnTo>
                      <a:lnTo>
                        <a:pt x="400" y="0"/>
                      </a:lnTo>
                      <a:lnTo>
                        <a:pt x="400" y="8"/>
                      </a:lnTo>
                      <a:lnTo>
                        <a:pt x="416" y="8"/>
                      </a:lnTo>
                      <a:lnTo>
                        <a:pt x="424" y="8"/>
                      </a:lnTo>
                      <a:lnTo>
                        <a:pt x="496" y="16"/>
                      </a:lnTo>
                      <a:lnTo>
                        <a:pt x="512" y="24"/>
                      </a:lnTo>
                      <a:lnTo>
                        <a:pt x="360" y="14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5" name="Freeform 382">
                  <a:extLst>
                    <a:ext uri="{FF2B5EF4-FFF2-40B4-BE49-F238E27FC236}">
                      <a16:creationId xmlns:a16="http://schemas.microsoft.com/office/drawing/2014/main" id="{B67F9428-3BCE-458E-95BD-F1513939B51F}"/>
                    </a:ext>
                  </a:extLst>
                </p:cNvPr>
                <p:cNvSpPr>
                  <a:spLocks/>
                </p:cNvSpPr>
                <p:nvPr/>
              </p:nvSpPr>
              <p:spPr bwMode="auto">
                <a:xfrm>
                  <a:off x="1645" y="1817"/>
                  <a:ext cx="40" cy="10"/>
                </a:xfrm>
                <a:custGeom>
                  <a:avLst/>
                  <a:gdLst>
                    <a:gd name="T0" fmla="*/ 0 w 32"/>
                    <a:gd name="T1" fmla="*/ 8 h 8"/>
                    <a:gd name="T2" fmla="*/ 32 w 32"/>
                    <a:gd name="T3" fmla="*/ 0 h 8"/>
                    <a:gd name="T4" fmla="*/ 24 w 32"/>
                    <a:gd name="T5" fmla="*/ 0 h 8"/>
                    <a:gd name="T6" fmla="*/ 0 w 32"/>
                    <a:gd name="T7" fmla="*/ 8 h 8"/>
                  </a:gdLst>
                  <a:ahLst/>
                  <a:cxnLst>
                    <a:cxn ang="0">
                      <a:pos x="T0" y="T1"/>
                    </a:cxn>
                    <a:cxn ang="0">
                      <a:pos x="T2" y="T3"/>
                    </a:cxn>
                    <a:cxn ang="0">
                      <a:pos x="T4" y="T5"/>
                    </a:cxn>
                    <a:cxn ang="0">
                      <a:pos x="T6" y="T7"/>
                    </a:cxn>
                  </a:cxnLst>
                  <a:rect l="0" t="0" r="r" b="b"/>
                  <a:pathLst>
                    <a:path w="32" h="8">
                      <a:moveTo>
                        <a:pt x="0" y="8"/>
                      </a:moveTo>
                      <a:lnTo>
                        <a:pt x="32" y="0"/>
                      </a:lnTo>
                      <a:lnTo>
                        <a:pt x="24"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6" name="Freeform 383">
                  <a:extLst>
                    <a:ext uri="{FF2B5EF4-FFF2-40B4-BE49-F238E27FC236}">
                      <a16:creationId xmlns:a16="http://schemas.microsoft.com/office/drawing/2014/main" id="{D68C5758-9AA8-4C23-A5A6-1D4F334D1F6E}"/>
                    </a:ext>
                  </a:extLst>
                </p:cNvPr>
                <p:cNvSpPr>
                  <a:spLocks/>
                </p:cNvSpPr>
                <p:nvPr/>
              </p:nvSpPr>
              <p:spPr bwMode="auto">
                <a:xfrm>
                  <a:off x="1856" y="1647"/>
                  <a:ext cx="39" cy="11"/>
                </a:xfrm>
                <a:custGeom>
                  <a:avLst/>
                  <a:gdLst>
                    <a:gd name="T0" fmla="*/ 0 w 32"/>
                    <a:gd name="T1" fmla="*/ 0 h 8"/>
                    <a:gd name="T2" fmla="*/ 16 w 32"/>
                    <a:gd name="T3" fmla="*/ 8 h 8"/>
                    <a:gd name="T4" fmla="*/ 32 w 32"/>
                    <a:gd name="T5" fmla="*/ 8 h 8"/>
                    <a:gd name="T6" fmla="*/ 16 w 32"/>
                    <a:gd name="T7" fmla="*/ 0 h 8"/>
                    <a:gd name="T8" fmla="*/ 0 w 32"/>
                    <a:gd name="T9" fmla="*/ 0 h 8"/>
                  </a:gdLst>
                  <a:ahLst/>
                  <a:cxnLst>
                    <a:cxn ang="0">
                      <a:pos x="T0" y="T1"/>
                    </a:cxn>
                    <a:cxn ang="0">
                      <a:pos x="T2" y="T3"/>
                    </a:cxn>
                    <a:cxn ang="0">
                      <a:pos x="T4" y="T5"/>
                    </a:cxn>
                    <a:cxn ang="0">
                      <a:pos x="T6" y="T7"/>
                    </a:cxn>
                    <a:cxn ang="0">
                      <a:pos x="T8" y="T9"/>
                    </a:cxn>
                  </a:cxnLst>
                  <a:rect l="0" t="0" r="r" b="b"/>
                  <a:pathLst>
                    <a:path w="32" h="8">
                      <a:moveTo>
                        <a:pt x="0" y="0"/>
                      </a:moveTo>
                      <a:lnTo>
                        <a:pt x="16" y="8"/>
                      </a:lnTo>
                      <a:lnTo>
                        <a:pt x="32"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7" name="Freeform 384">
                  <a:extLst>
                    <a:ext uri="{FF2B5EF4-FFF2-40B4-BE49-F238E27FC236}">
                      <a16:creationId xmlns:a16="http://schemas.microsoft.com/office/drawing/2014/main" id="{7B83F9C3-76E5-4968-8820-7C760224D1D4}"/>
                    </a:ext>
                  </a:extLst>
                </p:cNvPr>
                <p:cNvSpPr>
                  <a:spLocks/>
                </p:cNvSpPr>
                <p:nvPr/>
              </p:nvSpPr>
              <p:spPr bwMode="auto">
                <a:xfrm>
                  <a:off x="1836" y="1700"/>
                  <a:ext cx="30" cy="21"/>
                </a:xfrm>
                <a:custGeom>
                  <a:avLst/>
                  <a:gdLst>
                    <a:gd name="T0" fmla="*/ 0 w 24"/>
                    <a:gd name="T1" fmla="*/ 8 h 16"/>
                    <a:gd name="T2" fmla="*/ 16 w 24"/>
                    <a:gd name="T3" fmla="*/ 16 h 16"/>
                    <a:gd name="T4" fmla="*/ 24 w 24"/>
                    <a:gd name="T5" fmla="*/ 8 h 16"/>
                    <a:gd name="T6" fmla="*/ 8 w 24"/>
                    <a:gd name="T7" fmla="*/ 8 h 16"/>
                    <a:gd name="T8" fmla="*/ 8 w 24"/>
                    <a:gd name="T9" fmla="*/ 0 h 16"/>
                    <a:gd name="T10" fmla="*/ 0 w 24"/>
                    <a:gd name="T11" fmla="*/ 8 h 16"/>
                  </a:gdLst>
                  <a:ahLst/>
                  <a:cxnLst>
                    <a:cxn ang="0">
                      <a:pos x="T0" y="T1"/>
                    </a:cxn>
                    <a:cxn ang="0">
                      <a:pos x="T2" y="T3"/>
                    </a:cxn>
                    <a:cxn ang="0">
                      <a:pos x="T4" y="T5"/>
                    </a:cxn>
                    <a:cxn ang="0">
                      <a:pos x="T6" y="T7"/>
                    </a:cxn>
                    <a:cxn ang="0">
                      <a:pos x="T8" y="T9"/>
                    </a:cxn>
                    <a:cxn ang="0">
                      <a:pos x="T10" y="T11"/>
                    </a:cxn>
                  </a:cxnLst>
                  <a:rect l="0" t="0" r="r" b="b"/>
                  <a:pathLst>
                    <a:path w="24" h="16">
                      <a:moveTo>
                        <a:pt x="0" y="8"/>
                      </a:moveTo>
                      <a:lnTo>
                        <a:pt x="16" y="16"/>
                      </a:lnTo>
                      <a:lnTo>
                        <a:pt x="24" y="8"/>
                      </a:lnTo>
                      <a:lnTo>
                        <a:pt x="8" y="8"/>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8" name="Freeform 385">
                  <a:extLst>
                    <a:ext uri="{FF2B5EF4-FFF2-40B4-BE49-F238E27FC236}">
                      <a16:creationId xmlns:a16="http://schemas.microsoft.com/office/drawing/2014/main" id="{753E8451-A3BC-4497-A6F7-ADB0C3A66E63}"/>
                    </a:ext>
                  </a:extLst>
                </p:cNvPr>
                <p:cNvSpPr>
                  <a:spLocks/>
                </p:cNvSpPr>
                <p:nvPr/>
              </p:nvSpPr>
              <p:spPr bwMode="auto">
                <a:xfrm>
                  <a:off x="1716" y="1403"/>
                  <a:ext cx="29" cy="10"/>
                </a:xfrm>
                <a:custGeom>
                  <a:avLst/>
                  <a:gdLst>
                    <a:gd name="T0" fmla="*/ 0 w 24"/>
                    <a:gd name="T1" fmla="*/ 8 h 8"/>
                    <a:gd name="T2" fmla="*/ 24 w 24"/>
                    <a:gd name="T3" fmla="*/ 0 h 8"/>
                    <a:gd name="T4" fmla="*/ 8 w 24"/>
                    <a:gd name="T5" fmla="*/ 0 h 8"/>
                    <a:gd name="T6" fmla="*/ 0 w 24"/>
                    <a:gd name="T7" fmla="*/ 8 h 8"/>
                  </a:gdLst>
                  <a:ahLst/>
                  <a:cxnLst>
                    <a:cxn ang="0">
                      <a:pos x="T0" y="T1"/>
                    </a:cxn>
                    <a:cxn ang="0">
                      <a:pos x="T2" y="T3"/>
                    </a:cxn>
                    <a:cxn ang="0">
                      <a:pos x="T4" y="T5"/>
                    </a:cxn>
                    <a:cxn ang="0">
                      <a:pos x="T6" y="T7"/>
                    </a:cxn>
                  </a:cxnLst>
                  <a:rect l="0" t="0" r="r" b="b"/>
                  <a:pathLst>
                    <a:path w="24" h="8">
                      <a:moveTo>
                        <a:pt x="0" y="8"/>
                      </a:moveTo>
                      <a:lnTo>
                        <a:pt x="24" y="0"/>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9" name="Freeform 386">
                  <a:extLst>
                    <a:ext uri="{FF2B5EF4-FFF2-40B4-BE49-F238E27FC236}">
                      <a16:creationId xmlns:a16="http://schemas.microsoft.com/office/drawing/2014/main" id="{911D6B84-5AC5-4872-BDD1-A923F3690AA4}"/>
                    </a:ext>
                  </a:extLst>
                </p:cNvPr>
                <p:cNvSpPr>
                  <a:spLocks/>
                </p:cNvSpPr>
                <p:nvPr/>
              </p:nvSpPr>
              <p:spPr bwMode="auto">
                <a:xfrm>
                  <a:off x="1755" y="1413"/>
                  <a:ext cx="20" cy="11"/>
                </a:xfrm>
                <a:custGeom>
                  <a:avLst/>
                  <a:gdLst>
                    <a:gd name="T0" fmla="*/ 8 w 16"/>
                    <a:gd name="T1" fmla="*/ 0 h 8"/>
                    <a:gd name="T2" fmla="*/ 0 w 16"/>
                    <a:gd name="T3" fmla="*/ 8 h 8"/>
                    <a:gd name="T4" fmla="*/ 16 w 16"/>
                    <a:gd name="T5" fmla="*/ 0 h 8"/>
                    <a:gd name="T6" fmla="*/ 8 w 16"/>
                    <a:gd name="T7" fmla="*/ 0 h 8"/>
                  </a:gdLst>
                  <a:ahLst/>
                  <a:cxnLst>
                    <a:cxn ang="0">
                      <a:pos x="T0" y="T1"/>
                    </a:cxn>
                    <a:cxn ang="0">
                      <a:pos x="T2" y="T3"/>
                    </a:cxn>
                    <a:cxn ang="0">
                      <a:pos x="T4" y="T5"/>
                    </a:cxn>
                    <a:cxn ang="0">
                      <a:pos x="T6" y="T7"/>
                    </a:cxn>
                  </a:cxnLst>
                  <a:rect l="0" t="0" r="r" b="b"/>
                  <a:pathLst>
                    <a:path w="16" h="8">
                      <a:moveTo>
                        <a:pt x="8" y="0"/>
                      </a:moveTo>
                      <a:lnTo>
                        <a:pt x="0" y="8"/>
                      </a:lnTo>
                      <a:lnTo>
                        <a:pt x="16"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0" name="Freeform 387">
                  <a:extLst>
                    <a:ext uri="{FF2B5EF4-FFF2-40B4-BE49-F238E27FC236}">
                      <a16:creationId xmlns:a16="http://schemas.microsoft.com/office/drawing/2014/main" id="{885F5FF3-2A7B-4489-AC43-3470D2CE48AF}"/>
                    </a:ext>
                  </a:extLst>
                </p:cNvPr>
                <p:cNvSpPr>
                  <a:spLocks/>
                </p:cNvSpPr>
                <p:nvPr/>
              </p:nvSpPr>
              <p:spPr bwMode="auto">
                <a:xfrm>
                  <a:off x="1915" y="1614"/>
                  <a:ext cx="101" cy="96"/>
                </a:xfrm>
                <a:custGeom>
                  <a:avLst/>
                  <a:gdLst>
                    <a:gd name="T0" fmla="*/ 0 w 80"/>
                    <a:gd name="T1" fmla="*/ 48 h 72"/>
                    <a:gd name="T2" fmla="*/ 0 w 80"/>
                    <a:gd name="T3" fmla="*/ 56 h 72"/>
                    <a:gd name="T4" fmla="*/ 48 w 80"/>
                    <a:gd name="T5" fmla="*/ 56 h 72"/>
                    <a:gd name="T6" fmla="*/ 40 w 80"/>
                    <a:gd name="T7" fmla="*/ 64 h 72"/>
                    <a:gd name="T8" fmla="*/ 48 w 80"/>
                    <a:gd name="T9" fmla="*/ 64 h 72"/>
                    <a:gd name="T10" fmla="*/ 56 w 80"/>
                    <a:gd name="T11" fmla="*/ 56 h 72"/>
                    <a:gd name="T12" fmla="*/ 64 w 80"/>
                    <a:gd name="T13" fmla="*/ 56 h 72"/>
                    <a:gd name="T14" fmla="*/ 56 w 80"/>
                    <a:gd name="T15" fmla="*/ 64 h 72"/>
                    <a:gd name="T16" fmla="*/ 64 w 80"/>
                    <a:gd name="T17" fmla="*/ 64 h 72"/>
                    <a:gd name="T18" fmla="*/ 64 w 80"/>
                    <a:gd name="T19" fmla="*/ 72 h 72"/>
                    <a:gd name="T20" fmla="*/ 72 w 80"/>
                    <a:gd name="T21" fmla="*/ 72 h 72"/>
                    <a:gd name="T22" fmla="*/ 80 w 80"/>
                    <a:gd name="T23" fmla="*/ 56 h 72"/>
                    <a:gd name="T24" fmla="*/ 72 w 80"/>
                    <a:gd name="T25" fmla="*/ 56 h 72"/>
                    <a:gd name="T26" fmla="*/ 80 w 80"/>
                    <a:gd name="T27" fmla="*/ 48 h 72"/>
                    <a:gd name="T28" fmla="*/ 64 w 80"/>
                    <a:gd name="T29" fmla="*/ 56 h 72"/>
                    <a:gd name="T30" fmla="*/ 80 w 80"/>
                    <a:gd name="T31" fmla="*/ 40 h 72"/>
                    <a:gd name="T32" fmla="*/ 72 w 80"/>
                    <a:gd name="T33" fmla="*/ 40 h 72"/>
                    <a:gd name="T34" fmla="*/ 80 w 80"/>
                    <a:gd name="T35" fmla="*/ 32 h 72"/>
                    <a:gd name="T36" fmla="*/ 56 w 80"/>
                    <a:gd name="T37" fmla="*/ 32 h 72"/>
                    <a:gd name="T38" fmla="*/ 56 w 80"/>
                    <a:gd name="T39" fmla="*/ 24 h 72"/>
                    <a:gd name="T40" fmla="*/ 56 w 80"/>
                    <a:gd name="T41" fmla="*/ 16 h 72"/>
                    <a:gd name="T42" fmla="*/ 40 w 80"/>
                    <a:gd name="T43" fmla="*/ 24 h 72"/>
                    <a:gd name="T44" fmla="*/ 64 w 80"/>
                    <a:gd name="T45" fmla="*/ 0 h 72"/>
                    <a:gd name="T46" fmla="*/ 56 w 80"/>
                    <a:gd name="T47" fmla="*/ 0 h 72"/>
                    <a:gd name="T48" fmla="*/ 16 w 80"/>
                    <a:gd name="T49" fmla="*/ 40 h 72"/>
                    <a:gd name="T50" fmla="*/ 0 w 80"/>
                    <a:gd name="T51"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72">
                      <a:moveTo>
                        <a:pt x="0" y="48"/>
                      </a:moveTo>
                      <a:lnTo>
                        <a:pt x="0" y="56"/>
                      </a:lnTo>
                      <a:lnTo>
                        <a:pt x="48" y="56"/>
                      </a:lnTo>
                      <a:lnTo>
                        <a:pt x="40" y="64"/>
                      </a:lnTo>
                      <a:lnTo>
                        <a:pt x="48" y="64"/>
                      </a:lnTo>
                      <a:lnTo>
                        <a:pt x="56" y="56"/>
                      </a:lnTo>
                      <a:lnTo>
                        <a:pt x="64" y="56"/>
                      </a:lnTo>
                      <a:lnTo>
                        <a:pt x="56" y="64"/>
                      </a:lnTo>
                      <a:lnTo>
                        <a:pt x="64" y="64"/>
                      </a:lnTo>
                      <a:lnTo>
                        <a:pt x="64" y="72"/>
                      </a:lnTo>
                      <a:lnTo>
                        <a:pt x="72" y="72"/>
                      </a:lnTo>
                      <a:lnTo>
                        <a:pt x="80" y="56"/>
                      </a:lnTo>
                      <a:lnTo>
                        <a:pt x="72" y="56"/>
                      </a:lnTo>
                      <a:lnTo>
                        <a:pt x="80" y="48"/>
                      </a:lnTo>
                      <a:lnTo>
                        <a:pt x="64" y="56"/>
                      </a:lnTo>
                      <a:lnTo>
                        <a:pt x="80" y="40"/>
                      </a:lnTo>
                      <a:lnTo>
                        <a:pt x="72" y="40"/>
                      </a:lnTo>
                      <a:lnTo>
                        <a:pt x="80" y="32"/>
                      </a:lnTo>
                      <a:lnTo>
                        <a:pt x="56" y="32"/>
                      </a:lnTo>
                      <a:lnTo>
                        <a:pt x="56" y="24"/>
                      </a:lnTo>
                      <a:lnTo>
                        <a:pt x="56" y="16"/>
                      </a:lnTo>
                      <a:lnTo>
                        <a:pt x="40" y="24"/>
                      </a:lnTo>
                      <a:lnTo>
                        <a:pt x="64" y="0"/>
                      </a:lnTo>
                      <a:lnTo>
                        <a:pt x="56" y="0"/>
                      </a:lnTo>
                      <a:lnTo>
                        <a:pt x="16" y="40"/>
                      </a:lnTo>
                      <a:lnTo>
                        <a:pt x="0"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1" name="Freeform 388">
                  <a:extLst>
                    <a:ext uri="{FF2B5EF4-FFF2-40B4-BE49-F238E27FC236}">
                      <a16:creationId xmlns:a16="http://schemas.microsoft.com/office/drawing/2014/main" id="{C0362AAC-788F-44AD-8A72-B945923500A8}"/>
                    </a:ext>
                  </a:extLst>
                </p:cNvPr>
                <p:cNvSpPr>
                  <a:spLocks/>
                </p:cNvSpPr>
                <p:nvPr/>
              </p:nvSpPr>
              <p:spPr bwMode="auto">
                <a:xfrm>
                  <a:off x="1685" y="1338"/>
                  <a:ext cx="100" cy="54"/>
                </a:xfrm>
                <a:custGeom>
                  <a:avLst/>
                  <a:gdLst>
                    <a:gd name="T0" fmla="*/ 0 w 80"/>
                    <a:gd name="T1" fmla="*/ 32 h 40"/>
                    <a:gd name="T2" fmla="*/ 16 w 80"/>
                    <a:gd name="T3" fmla="*/ 32 h 40"/>
                    <a:gd name="T4" fmla="*/ 16 w 80"/>
                    <a:gd name="T5" fmla="*/ 40 h 40"/>
                    <a:gd name="T6" fmla="*/ 40 w 80"/>
                    <a:gd name="T7" fmla="*/ 32 h 40"/>
                    <a:gd name="T8" fmla="*/ 48 w 80"/>
                    <a:gd name="T9" fmla="*/ 32 h 40"/>
                    <a:gd name="T10" fmla="*/ 64 w 80"/>
                    <a:gd name="T11" fmla="*/ 40 h 40"/>
                    <a:gd name="T12" fmla="*/ 80 w 80"/>
                    <a:gd name="T13" fmla="*/ 32 h 40"/>
                    <a:gd name="T14" fmla="*/ 48 w 80"/>
                    <a:gd name="T15" fmla="*/ 8 h 40"/>
                    <a:gd name="T16" fmla="*/ 48 w 80"/>
                    <a:gd name="T17" fmla="*/ 0 h 40"/>
                    <a:gd name="T18" fmla="*/ 32 w 80"/>
                    <a:gd name="T19" fmla="*/ 16 h 40"/>
                    <a:gd name="T20" fmla="*/ 16 w 80"/>
                    <a:gd name="T21" fmla="*/ 32 h 40"/>
                    <a:gd name="T22" fmla="*/ 0 w 80"/>
                    <a:gd name="T2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40">
                      <a:moveTo>
                        <a:pt x="0" y="32"/>
                      </a:moveTo>
                      <a:lnTo>
                        <a:pt x="16" y="32"/>
                      </a:lnTo>
                      <a:lnTo>
                        <a:pt x="16" y="40"/>
                      </a:lnTo>
                      <a:lnTo>
                        <a:pt x="40" y="32"/>
                      </a:lnTo>
                      <a:lnTo>
                        <a:pt x="48" y="32"/>
                      </a:lnTo>
                      <a:lnTo>
                        <a:pt x="64" y="40"/>
                      </a:lnTo>
                      <a:lnTo>
                        <a:pt x="80" y="32"/>
                      </a:lnTo>
                      <a:lnTo>
                        <a:pt x="48" y="8"/>
                      </a:lnTo>
                      <a:lnTo>
                        <a:pt x="48" y="0"/>
                      </a:lnTo>
                      <a:lnTo>
                        <a:pt x="32" y="16"/>
                      </a:lnTo>
                      <a:lnTo>
                        <a:pt x="16" y="32"/>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2" name="Freeform 389">
                  <a:extLst>
                    <a:ext uri="{FF2B5EF4-FFF2-40B4-BE49-F238E27FC236}">
                      <a16:creationId xmlns:a16="http://schemas.microsoft.com/office/drawing/2014/main" id="{D9AB6020-9441-4567-99C3-B4C460E68A5F}"/>
                    </a:ext>
                  </a:extLst>
                </p:cNvPr>
                <p:cNvSpPr>
                  <a:spLocks/>
                </p:cNvSpPr>
                <p:nvPr/>
              </p:nvSpPr>
              <p:spPr bwMode="auto">
                <a:xfrm>
                  <a:off x="421" y="1562"/>
                  <a:ext cx="30" cy="21"/>
                </a:xfrm>
                <a:custGeom>
                  <a:avLst/>
                  <a:gdLst>
                    <a:gd name="T0" fmla="*/ 0 w 24"/>
                    <a:gd name="T1" fmla="*/ 16 h 16"/>
                    <a:gd name="T2" fmla="*/ 24 w 24"/>
                    <a:gd name="T3" fmla="*/ 0 h 16"/>
                    <a:gd name="T4" fmla="*/ 16 w 24"/>
                    <a:gd name="T5" fmla="*/ 0 h 16"/>
                    <a:gd name="T6" fmla="*/ 0 w 24"/>
                    <a:gd name="T7" fmla="*/ 16 h 16"/>
                  </a:gdLst>
                  <a:ahLst/>
                  <a:cxnLst>
                    <a:cxn ang="0">
                      <a:pos x="T0" y="T1"/>
                    </a:cxn>
                    <a:cxn ang="0">
                      <a:pos x="T2" y="T3"/>
                    </a:cxn>
                    <a:cxn ang="0">
                      <a:pos x="T4" y="T5"/>
                    </a:cxn>
                    <a:cxn ang="0">
                      <a:pos x="T6" y="T7"/>
                    </a:cxn>
                  </a:cxnLst>
                  <a:rect l="0" t="0" r="r" b="b"/>
                  <a:pathLst>
                    <a:path w="24" h="16">
                      <a:moveTo>
                        <a:pt x="0" y="16"/>
                      </a:moveTo>
                      <a:lnTo>
                        <a:pt x="24" y="0"/>
                      </a:lnTo>
                      <a:lnTo>
                        <a:pt x="16"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3" name="Freeform 390">
                  <a:extLst>
                    <a:ext uri="{FF2B5EF4-FFF2-40B4-BE49-F238E27FC236}">
                      <a16:creationId xmlns:a16="http://schemas.microsoft.com/office/drawing/2014/main" id="{08FC100E-12DD-4E4E-BC97-94A5B4FC29E0}"/>
                    </a:ext>
                  </a:extLst>
                </p:cNvPr>
                <p:cNvSpPr>
                  <a:spLocks/>
                </p:cNvSpPr>
                <p:nvPr/>
              </p:nvSpPr>
              <p:spPr bwMode="auto">
                <a:xfrm>
                  <a:off x="571" y="1445"/>
                  <a:ext cx="31" cy="10"/>
                </a:xfrm>
                <a:custGeom>
                  <a:avLst/>
                  <a:gdLst>
                    <a:gd name="T0" fmla="*/ 0 w 24"/>
                    <a:gd name="T1" fmla="*/ 0 h 8"/>
                    <a:gd name="T2" fmla="*/ 8 w 24"/>
                    <a:gd name="T3" fmla="*/ 8 h 8"/>
                    <a:gd name="T4" fmla="*/ 24 w 24"/>
                    <a:gd name="T5" fmla="*/ 0 h 8"/>
                    <a:gd name="T6" fmla="*/ 0 w 24"/>
                    <a:gd name="T7" fmla="*/ 0 h 8"/>
                  </a:gdLst>
                  <a:ahLst/>
                  <a:cxnLst>
                    <a:cxn ang="0">
                      <a:pos x="T0" y="T1"/>
                    </a:cxn>
                    <a:cxn ang="0">
                      <a:pos x="T2" y="T3"/>
                    </a:cxn>
                    <a:cxn ang="0">
                      <a:pos x="T4" y="T5"/>
                    </a:cxn>
                    <a:cxn ang="0">
                      <a:pos x="T6" y="T7"/>
                    </a:cxn>
                  </a:cxnLst>
                  <a:rect l="0" t="0" r="r" b="b"/>
                  <a:pathLst>
                    <a:path w="24" h="8">
                      <a:moveTo>
                        <a:pt x="0" y="0"/>
                      </a:moveTo>
                      <a:lnTo>
                        <a:pt x="8" y="8"/>
                      </a:lnTo>
                      <a:lnTo>
                        <a:pt x="24"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4" name="Freeform 391">
                  <a:extLst>
                    <a:ext uri="{FF2B5EF4-FFF2-40B4-BE49-F238E27FC236}">
                      <a16:creationId xmlns:a16="http://schemas.microsoft.com/office/drawing/2014/main" id="{EBEFF3F8-C8BB-4630-8AF7-D9AAE7E238EB}"/>
                    </a:ext>
                  </a:extLst>
                </p:cNvPr>
                <p:cNvSpPr>
                  <a:spLocks/>
                </p:cNvSpPr>
                <p:nvPr/>
              </p:nvSpPr>
              <p:spPr bwMode="auto">
                <a:xfrm>
                  <a:off x="681" y="1476"/>
                  <a:ext cx="51" cy="33"/>
                </a:xfrm>
                <a:custGeom>
                  <a:avLst/>
                  <a:gdLst>
                    <a:gd name="T0" fmla="*/ 0 w 40"/>
                    <a:gd name="T1" fmla="*/ 24 h 24"/>
                    <a:gd name="T2" fmla="*/ 32 w 40"/>
                    <a:gd name="T3" fmla="*/ 16 h 24"/>
                    <a:gd name="T4" fmla="*/ 32 w 40"/>
                    <a:gd name="T5" fmla="*/ 8 h 24"/>
                    <a:gd name="T6" fmla="*/ 40 w 40"/>
                    <a:gd name="T7" fmla="*/ 8 h 24"/>
                    <a:gd name="T8" fmla="*/ 40 w 40"/>
                    <a:gd name="T9" fmla="*/ 0 h 24"/>
                    <a:gd name="T10" fmla="*/ 0 w 40"/>
                    <a:gd name="T11" fmla="*/ 24 h 24"/>
                  </a:gdLst>
                  <a:ahLst/>
                  <a:cxnLst>
                    <a:cxn ang="0">
                      <a:pos x="T0" y="T1"/>
                    </a:cxn>
                    <a:cxn ang="0">
                      <a:pos x="T2" y="T3"/>
                    </a:cxn>
                    <a:cxn ang="0">
                      <a:pos x="T4" y="T5"/>
                    </a:cxn>
                    <a:cxn ang="0">
                      <a:pos x="T6" y="T7"/>
                    </a:cxn>
                    <a:cxn ang="0">
                      <a:pos x="T8" y="T9"/>
                    </a:cxn>
                    <a:cxn ang="0">
                      <a:pos x="T10" y="T11"/>
                    </a:cxn>
                  </a:cxnLst>
                  <a:rect l="0" t="0" r="r" b="b"/>
                  <a:pathLst>
                    <a:path w="40" h="24">
                      <a:moveTo>
                        <a:pt x="0" y="24"/>
                      </a:moveTo>
                      <a:lnTo>
                        <a:pt x="32" y="16"/>
                      </a:lnTo>
                      <a:lnTo>
                        <a:pt x="32" y="8"/>
                      </a:lnTo>
                      <a:lnTo>
                        <a:pt x="40" y="8"/>
                      </a:lnTo>
                      <a:lnTo>
                        <a:pt x="40" y="0"/>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5" name="Freeform 392">
                  <a:extLst>
                    <a:ext uri="{FF2B5EF4-FFF2-40B4-BE49-F238E27FC236}">
                      <a16:creationId xmlns:a16="http://schemas.microsoft.com/office/drawing/2014/main" id="{13C5FF8A-3FF3-407B-A9AB-2FA4A67AA226}"/>
                    </a:ext>
                  </a:extLst>
                </p:cNvPr>
                <p:cNvSpPr>
                  <a:spLocks/>
                </p:cNvSpPr>
                <p:nvPr/>
              </p:nvSpPr>
              <p:spPr bwMode="auto">
                <a:xfrm>
                  <a:off x="912" y="1562"/>
                  <a:ext cx="30" cy="42"/>
                </a:xfrm>
                <a:custGeom>
                  <a:avLst/>
                  <a:gdLst>
                    <a:gd name="T0" fmla="*/ 8 w 24"/>
                    <a:gd name="T1" fmla="*/ 0 h 32"/>
                    <a:gd name="T2" fmla="*/ 0 w 24"/>
                    <a:gd name="T3" fmla="*/ 8 h 32"/>
                    <a:gd name="T4" fmla="*/ 0 w 24"/>
                    <a:gd name="T5" fmla="*/ 24 h 32"/>
                    <a:gd name="T6" fmla="*/ 8 w 24"/>
                    <a:gd name="T7" fmla="*/ 32 h 32"/>
                    <a:gd name="T8" fmla="*/ 8 w 24"/>
                    <a:gd name="T9" fmla="*/ 24 h 32"/>
                    <a:gd name="T10" fmla="*/ 24 w 24"/>
                    <a:gd name="T11" fmla="*/ 0 h 32"/>
                    <a:gd name="T12" fmla="*/ 8 w 24"/>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24" h="32">
                      <a:moveTo>
                        <a:pt x="8" y="0"/>
                      </a:moveTo>
                      <a:lnTo>
                        <a:pt x="0" y="8"/>
                      </a:lnTo>
                      <a:lnTo>
                        <a:pt x="0" y="24"/>
                      </a:lnTo>
                      <a:lnTo>
                        <a:pt x="8" y="32"/>
                      </a:lnTo>
                      <a:lnTo>
                        <a:pt x="8" y="24"/>
                      </a:lnTo>
                      <a:lnTo>
                        <a:pt x="24" y="0"/>
                      </a:lnTo>
                      <a:lnTo>
                        <a:pt x="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6" name="Freeform 393">
                  <a:extLst>
                    <a:ext uri="{FF2B5EF4-FFF2-40B4-BE49-F238E27FC236}">
                      <a16:creationId xmlns:a16="http://schemas.microsoft.com/office/drawing/2014/main" id="{D886B169-0F75-43AF-9BC0-FB6A7DFF2476}"/>
                    </a:ext>
                  </a:extLst>
                </p:cNvPr>
                <p:cNvSpPr>
                  <a:spLocks/>
                </p:cNvSpPr>
                <p:nvPr/>
              </p:nvSpPr>
              <p:spPr bwMode="auto">
                <a:xfrm>
                  <a:off x="942" y="1626"/>
                  <a:ext cx="41" cy="53"/>
                </a:xfrm>
                <a:custGeom>
                  <a:avLst/>
                  <a:gdLst>
                    <a:gd name="T0" fmla="*/ 0 w 32"/>
                    <a:gd name="T1" fmla="*/ 0 h 40"/>
                    <a:gd name="T2" fmla="*/ 0 w 32"/>
                    <a:gd name="T3" fmla="*/ 8 h 40"/>
                    <a:gd name="T4" fmla="*/ 8 w 32"/>
                    <a:gd name="T5" fmla="*/ 16 h 40"/>
                    <a:gd name="T6" fmla="*/ 8 w 32"/>
                    <a:gd name="T7" fmla="*/ 24 h 40"/>
                    <a:gd name="T8" fmla="*/ 16 w 32"/>
                    <a:gd name="T9" fmla="*/ 24 h 40"/>
                    <a:gd name="T10" fmla="*/ 16 w 32"/>
                    <a:gd name="T11" fmla="*/ 32 h 40"/>
                    <a:gd name="T12" fmla="*/ 24 w 32"/>
                    <a:gd name="T13" fmla="*/ 40 h 40"/>
                    <a:gd name="T14" fmla="*/ 32 w 32"/>
                    <a:gd name="T15" fmla="*/ 32 h 40"/>
                    <a:gd name="T16" fmla="*/ 24 w 32"/>
                    <a:gd name="T17" fmla="*/ 8 h 40"/>
                    <a:gd name="T18" fmla="*/ 0 w 32"/>
                    <a:gd name="T1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0">
                      <a:moveTo>
                        <a:pt x="0" y="0"/>
                      </a:moveTo>
                      <a:lnTo>
                        <a:pt x="0" y="8"/>
                      </a:lnTo>
                      <a:lnTo>
                        <a:pt x="8" y="16"/>
                      </a:lnTo>
                      <a:lnTo>
                        <a:pt x="8" y="24"/>
                      </a:lnTo>
                      <a:lnTo>
                        <a:pt x="16" y="24"/>
                      </a:lnTo>
                      <a:lnTo>
                        <a:pt x="16" y="32"/>
                      </a:lnTo>
                      <a:lnTo>
                        <a:pt x="24" y="40"/>
                      </a:lnTo>
                      <a:lnTo>
                        <a:pt x="32" y="32"/>
                      </a:lnTo>
                      <a:lnTo>
                        <a:pt x="24"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7" name="Freeform 394">
                  <a:extLst>
                    <a:ext uri="{FF2B5EF4-FFF2-40B4-BE49-F238E27FC236}">
                      <a16:creationId xmlns:a16="http://schemas.microsoft.com/office/drawing/2014/main" id="{7049E705-D645-46BA-B26E-D04839E06F13}"/>
                    </a:ext>
                  </a:extLst>
                </p:cNvPr>
                <p:cNvSpPr>
                  <a:spLocks/>
                </p:cNvSpPr>
                <p:nvPr/>
              </p:nvSpPr>
              <p:spPr bwMode="auto">
                <a:xfrm>
                  <a:off x="1694" y="1520"/>
                  <a:ext cx="22" cy="10"/>
                </a:xfrm>
                <a:custGeom>
                  <a:avLst/>
                  <a:gdLst>
                    <a:gd name="T0" fmla="*/ 0 w 16"/>
                    <a:gd name="T1" fmla="*/ 0 h 8"/>
                    <a:gd name="T2" fmla="*/ 8 w 16"/>
                    <a:gd name="T3" fmla="*/ 0 h 8"/>
                    <a:gd name="T4" fmla="*/ 0 w 16"/>
                    <a:gd name="T5" fmla="*/ 8 h 8"/>
                    <a:gd name="T6" fmla="*/ 8 w 16"/>
                    <a:gd name="T7" fmla="*/ 0 h 8"/>
                    <a:gd name="T8" fmla="*/ 8 w 16"/>
                    <a:gd name="T9" fmla="*/ 8 h 8"/>
                    <a:gd name="T10" fmla="*/ 16 w 16"/>
                    <a:gd name="T11" fmla="*/ 0 h 8"/>
                    <a:gd name="T12" fmla="*/ 0 w 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0" y="0"/>
                      </a:moveTo>
                      <a:lnTo>
                        <a:pt x="8" y="0"/>
                      </a:lnTo>
                      <a:lnTo>
                        <a:pt x="0" y="8"/>
                      </a:lnTo>
                      <a:lnTo>
                        <a:pt x="8" y="0"/>
                      </a:lnTo>
                      <a:lnTo>
                        <a:pt x="8"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8" name="Freeform 395">
                  <a:extLst>
                    <a:ext uri="{FF2B5EF4-FFF2-40B4-BE49-F238E27FC236}">
                      <a16:creationId xmlns:a16="http://schemas.microsoft.com/office/drawing/2014/main" id="{B28CF164-37C2-4BFE-9326-3F2B6EDDBACC}"/>
                    </a:ext>
                  </a:extLst>
                </p:cNvPr>
                <p:cNvSpPr>
                  <a:spLocks/>
                </p:cNvSpPr>
                <p:nvPr/>
              </p:nvSpPr>
              <p:spPr bwMode="auto">
                <a:xfrm>
                  <a:off x="1635" y="1583"/>
                  <a:ext cx="10" cy="10"/>
                </a:xfrm>
                <a:custGeom>
                  <a:avLst/>
                  <a:gdLst>
                    <a:gd name="T0" fmla="*/ 0 w 8"/>
                    <a:gd name="T1" fmla="*/ 0 h 8"/>
                    <a:gd name="T2" fmla="*/ 8 w 8"/>
                    <a:gd name="T3" fmla="*/ 8 h 8"/>
                    <a:gd name="T4" fmla="*/ 8 w 8"/>
                    <a:gd name="T5" fmla="*/ 0 h 8"/>
                    <a:gd name="T6" fmla="*/ 0 w 8"/>
                    <a:gd name="T7" fmla="*/ 0 h 8"/>
                  </a:gdLst>
                  <a:ahLst/>
                  <a:cxnLst>
                    <a:cxn ang="0">
                      <a:pos x="T0" y="T1"/>
                    </a:cxn>
                    <a:cxn ang="0">
                      <a:pos x="T2" y="T3"/>
                    </a:cxn>
                    <a:cxn ang="0">
                      <a:pos x="T4" y="T5"/>
                    </a:cxn>
                    <a:cxn ang="0">
                      <a:pos x="T6" y="T7"/>
                    </a:cxn>
                  </a:cxnLst>
                  <a:rect l="0" t="0" r="r" b="b"/>
                  <a:pathLst>
                    <a:path w="8" h="8">
                      <a:moveTo>
                        <a:pt x="0" y="0"/>
                      </a:moveTo>
                      <a:lnTo>
                        <a:pt x="8" y="8"/>
                      </a:lnTo>
                      <a:lnTo>
                        <a:pt x="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69" name="Freeform 396">
                  <a:extLst>
                    <a:ext uri="{FF2B5EF4-FFF2-40B4-BE49-F238E27FC236}">
                      <a16:creationId xmlns:a16="http://schemas.microsoft.com/office/drawing/2014/main" id="{D28AB197-1F70-4C69-9562-908AE4845A36}"/>
                    </a:ext>
                  </a:extLst>
                </p:cNvPr>
                <p:cNvSpPr>
                  <a:spLocks/>
                </p:cNvSpPr>
                <p:nvPr/>
              </p:nvSpPr>
              <p:spPr bwMode="auto">
                <a:xfrm>
                  <a:off x="1554" y="1721"/>
                  <a:ext cx="20" cy="10"/>
                </a:xfrm>
                <a:custGeom>
                  <a:avLst/>
                  <a:gdLst>
                    <a:gd name="T0" fmla="*/ 0 w 16"/>
                    <a:gd name="T1" fmla="*/ 0 h 8"/>
                    <a:gd name="T2" fmla="*/ 8 w 16"/>
                    <a:gd name="T3" fmla="*/ 8 h 8"/>
                    <a:gd name="T4" fmla="*/ 16 w 16"/>
                    <a:gd name="T5" fmla="*/ 0 h 8"/>
                    <a:gd name="T6" fmla="*/ 0 w 16"/>
                    <a:gd name="T7" fmla="*/ 0 h 8"/>
                  </a:gdLst>
                  <a:ahLst/>
                  <a:cxnLst>
                    <a:cxn ang="0">
                      <a:pos x="T0" y="T1"/>
                    </a:cxn>
                    <a:cxn ang="0">
                      <a:pos x="T2" y="T3"/>
                    </a:cxn>
                    <a:cxn ang="0">
                      <a:pos x="T4" y="T5"/>
                    </a:cxn>
                    <a:cxn ang="0">
                      <a:pos x="T6" y="T7"/>
                    </a:cxn>
                  </a:cxnLst>
                  <a:rect l="0" t="0" r="r" b="b"/>
                  <a:pathLst>
                    <a:path w="16" h="8">
                      <a:moveTo>
                        <a:pt x="0" y="0"/>
                      </a:moveTo>
                      <a:lnTo>
                        <a:pt x="8"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70" name="Freeform 397">
                  <a:extLst>
                    <a:ext uri="{FF2B5EF4-FFF2-40B4-BE49-F238E27FC236}">
                      <a16:creationId xmlns:a16="http://schemas.microsoft.com/office/drawing/2014/main" id="{DA6F06B8-71F7-46C4-8926-2D28A92291F8}"/>
                    </a:ext>
                  </a:extLst>
                </p:cNvPr>
                <p:cNvSpPr>
                  <a:spLocks/>
                </p:cNvSpPr>
                <p:nvPr/>
              </p:nvSpPr>
              <p:spPr bwMode="auto">
                <a:xfrm>
                  <a:off x="862" y="1658"/>
                  <a:ext cx="923" cy="478"/>
                </a:xfrm>
                <a:custGeom>
                  <a:avLst/>
                  <a:gdLst>
                    <a:gd name="T0" fmla="*/ 304 w 736"/>
                    <a:gd name="T1" fmla="*/ 296 h 360"/>
                    <a:gd name="T2" fmla="*/ 320 w 736"/>
                    <a:gd name="T3" fmla="*/ 296 h 360"/>
                    <a:gd name="T4" fmla="*/ 352 w 736"/>
                    <a:gd name="T5" fmla="*/ 304 h 360"/>
                    <a:gd name="T6" fmla="*/ 384 w 736"/>
                    <a:gd name="T7" fmla="*/ 304 h 360"/>
                    <a:gd name="T8" fmla="*/ 368 w 736"/>
                    <a:gd name="T9" fmla="*/ 288 h 360"/>
                    <a:gd name="T10" fmla="*/ 400 w 736"/>
                    <a:gd name="T11" fmla="*/ 280 h 360"/>
                    <a:gd name="T12" fmla="*/ 432 w 736"/>
                    <a:gd name="T13" fmla="*/ 296 h 360"/>
                    <a:gd name="T14" fmla="*/ 464 w 736"/>
                    <a:gd name="T15" fmla="*/ 336 h 360"/>
                    <a:gd name="T16" fmla="*/ 488 w 736"/>
                    <a:gd name="T17" fmla="*/ 352 h 360"/>
                    <a:gd name="T18" fmla="*/ 504 w 736"/>
                    <a:gd name="T19" fmla="*/ 248 h 360"/>
                    <a:gd name="T20" fmla="*/ 568 w 736"/>
                    <a:gd name="T21" fmla="*/ 200 h 360"/>
                    <a:gd name="T22" fmla="*/ 576 w 736"/>
                    <a:gd name="T23" fmla="*/ 184 h 360"/>
                    <a:gd name="T24" fmla="*/ 584 w 736"/>
                    <a:gd name="T25" fmla="*/ 168 h 360"/>
                    <a:gd name="T26" fmla="*/ 592 w 736"/>
                    <a:gd name="T27" fmla="*/ 160 h 360"/>
                    <a:gd name="T28" fmla="*/ 600 w 736"/>
                    <a:gd name="T29" fmla="*/ 160 h 360"/>
                    <a:gd name="T30" fmla="*/ 616 w 736"/>
                    <a:gd name="T31" fmla="*/ 144 h 360"/>
                    <a:gd name="T32" fmla="*/ 664 w 736"/>
                    <a:gd name="T33" fmla="*/ 112 h 360"/>
                    <a:gd name="T34" fmla="*/ 672 w 736"/>
                    <a:gd name="T35" fmla="*/ 112 h 360"/>
                    <a:gd name="T36" fmla="*/ 712 w 736"/>
                    <a:gd name="T37" fmla="*/ 72 h 360"/>
                    <a:gd name="T38" fmla="*/ 728 w 736"/>
                    <a:gd name="T39" fmla="*/ 56 h 360"/>
                    <a:gd name="T40" fmla="*/ 696 w 736"/>
                    <a:gd name="T41" fmla="*/ 56 h 360"/>
                    <a:gd name="T42" fmla="*/ 624 w 736"/>
                    <a:gd name="T43" fmla="*/ 72 h 360"/>
                    <a:gd name="T44" fmla="*/ 584 w 736"/>
                    <a:gd name="T45" fmla="*/ 96 h 360"/>
                    <a:gd name="T46" fmla="*/ 536 w 736"/>
                    <a:gd name="T47" fmla="*/ 88 h 360"/>
                    <a:gd name="T48" fmla="*/ 536 w 736"/>
                    <a:gd name="T49" fmla="*/ 72 h 360"/>
                    <a:gd name="T50" fmla="*/ 504 w 736"/>
                    <a:gd name="T51" fmla="*/ 64 h 360"/>
                    <a:gd name="T52" fmla="*/ 472 w 736"/>
                    <a:gd name="T53" fmla="*/ 112 h 360"/>
                    <a:gd name="T54" fmla="*/ 472 w 736"/>
                    <a:gd name="T55" fmla="*/ 88 h 360"/>
                    <a:gd name="T56" fmla="*/ 504 w 736"/>
                    <a:gd name="T57" fmla="*/ 48 h 360"/>
                    <a:gd name="T58" fmla="*/ 528 w 736"/>
                    <a:gd name="T59" fmla="*/ 40 h 360"/>
                    <a:gd name="T60" fmla="*/ 504 w 736"/>
                    <a:gd name="T61" fmla="*/ 32 h 360"/>
                    <a:gd name="T62" fmla="*/ 464 w 736"/>
                    <a:gd name="T63" fmla="*/ 40 h 360"/>
                    <a:gd name="T64" fmla="*/ 480 w 736"/>
                    <a:gd name="T65" fmla="*/ 16 h 360"/>
                    <a:gd name="T66" fmla="*/ 432 w 736"/>
                    <a:gd name="T67" fmla="*/ 0 h 360"/>
                    <a:gd name="T68" fmla="*/ 104 w 736"/>
                    <a:gd name="T69" fmla="*/ 8 h 360"/>
                    <a:gd name="T70" fmla="*/ 96 w 736"/>
                    <a:gd name="T71" fmla="*/ 16 h 360"/>
                    <a:gd name="T72" fmla="*/ 64 w 736"/>
                    <a:gd name="T73" fmla="*/ 48 h 360"/>
                    <a:gd name="T74" fmla="*/ 8 w 736"/>
                    <a:gd name="T75" fmla="*/ 136 h 360"/>
                    <a:gd name="T76" fmla="*/ 8 w 736"/>
                    <a:gd name="T77" fmla="*/ 160 h 360"/>
                    <a:gd name="T78" fmla="*/ 8 w 736"/>
                    <a:gd name="T79" fmla="*/ 176 h 360"/>
                    <a:gd name="T80" fmla="*/ 16 w 736"/>
                    <a:gd name="T81" fmla="*/ 208 h 360"/>
                    <a:gd name="T82" fmla="*/ 32 w 736"/>
                    <a:gd name="T83" fmla="*/ 232 h 360"/>
                    <a:gd name="T84" fmla="*/ 72 w 736"/>
                    <a:gd name="T85" fmla="*/ 248 h 360"/>
                    <a:gd name="T86" fmla="*/ 184 w 736"/>
                    <a:gd name="T87" fmla="*/ 280 h 360"/>
                    <a:gd name="T88" fmla="*/ 200 w 736"/>
                    <a:gd name="T89" fmla="*/ 304 h 360"/>
                    <a:gd name="T90" fmla="*/ 240 w 736"/>
                    <a:gd name="T91" fmla="*/ 34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6" h="360">
                      <a:moveTo>
                        <a:pt x="272" y="320"/>
                      </a:moveTo>
                      <a:lnTo>
                        <a:pt x="312" y="296"/>
                      </a:lnTo>
                      <a:lnTo>
                        <a:pt x="304" y="296"/>
                      </a:lnTo>
                      <a:lnTo>
                        <a:pt x="312" y="288"/>
                      </a:lnTo>
                      <a:lnTo>
                        <a:pt x="312" y="296"/>
                      </a:lnTo>
                      <a:lnTo>
                        <a:pt x="320" y="296"/>
                      </a:lnTo>
                      <a:lnTo>
                        <a:pt x="344" y="296"/>
                      </a:lnTo>
                      <a:lnTo>
                        <a:pt x="352" y="288"/>
                      </a:lnTo>
                      <a:lnTo>
                        <a:pt x="352" y="304"/>
                      </a:lnTo>
                      <a:lnTo>
                        <a:pt x="376" y="296"/>
                      </a:lnTo>
                      <a:lnTo>
                        <a:pt x="376" y="304"/>
                      </a:lnTo>
                      <a:lnTo>
                        <a:pt x="384" y="304"/>
                      </a:lnTo>
                      <a:lnTo>
                        <a:pt x="376" y="296"/>
                      </a:lnTo>
                      <a:lnTo>
                        <a:pt x="384" y="288"/>
                      </a:lnTo>
                      <a:lnTo>
                        <a:pt x="368" y="288"/>
                      </a:lnTo>
                      <a:lnTo>
                        <a:pt x="376" y="280"/>
                      </a:lnTo>
                      <a:lnTo>
                        <a:pt x="376" y="288"/>
                      </a:lnTo>
                      <a:lnTo>
                        <a:pt x="400" y="280"/>
                      </a:lnTo>
                      <a:lnTo>
                        <a:pt x="424" y="280"/>
                      </a:lnTo>
                      <a:lnTo>
                        <a:pt x="432" y="288"/>
                      </a:lnTo>
                      <a:lnTo>
                        <a:pt x="432" y="296"/>
                      </a:lnTo>
                      <a:lnTo>
                        <a:pt x="456" y="288"/>
                      </a:lnTo>
                      <a:lnTo>
                        <a:pt x="464" y="304"/>
                      </a:lnTo>
                      <a:lnTo>
                        <a:pt x="464" y="336"/>
                      </a:lnTo>
                      <a:lnTo>
                        <a:pt x="472" y="360"/>
                      </a:lnTo>
                      <a:lnTo>
                        <a:pt x="480" y="360"/>
                      </a:lnTo>
                      <a:lnTo>
                        <a:pt x="488" y="352"/>
                      </a:lnTo>
                      <a:lnTo>
                        <a:pt x="488" y="336"/>
                      </a:lnTo>
                      <a:lnTo>
                        <a:pt x="488" y="272"/>
                      </a:lnTo>
                      <a:lnTo>
                        <a:pt x="504" y="248"/>
                      </a:lnTo>
                      <a:lnTo>
                        <a:pt x="576" y="208"/>
                      </a:lnTo>
                      <a:lnTo>
                        <a:pt x="584" y="200"/>
                      </a:lnTo>
                      <a:lnTo>
                        <a:pt x="568" y="200"/>
                      </a:lnTo>
                      <a:lnTo>
                        <a:pt x="576" y="192"/>
                      </a:lnTo>
                      <a:lnTo>
                        <a:pt x="584" y="200"/>
                      </a:lnTo>
                      <a:lnTo>
                        <a:pt x="576" y="184"/>
                      </a:lnTo>
                      <a:lnTo>
                        <a:pt x="584" y="168"/>
                      </a:lnTo>
                      <a:lnTo>
                        <a:pt x="576" y="160"/>
                      </a:lnTo>
                      <a:lnTo>
                        <a:pt x="584" y="168"/>
                      </a:lnTo>
                      <a:lnTo>
                        <a:pt x="592" y="144"/>
                      </a:lnTo>
                      <a:lnTo>
                        <a:pt x="584" y="160"/>
                      </a:lnTo>
                      <a:lnTo>
                        <a:pt x="592" y="160"/>
                      </a:lnTo>
                      <a:lnTo>
                        <a:pt x="592" y="168"/>
                      </a:lnTo>
                      <a:lnTo>
                        <a:pt x="584" y="176"/>
                      </a:lnTo>
                      <a:lnTo>
                        <a:pt x="600" y="160"/>
                      </a:lnTo>
                      <a:lnTo>
                        <a:pt x="600" y="144"/>
                      </a:lnTo>
                      <a:lnTo>
                        <a:pt x="608" y="152"/>
                      </a:lnTo>
                      <a:lnTo>
                        <a:pt x="616" y="144"/>
                      </a:lnTo>
                      <a:lnTo>
                        <a:pt x="624" y="128"/>
                      </a:lnTo>
                      <a:lnTo>
                        <a:pt x="664" y="120"/>
                      </a:lnTo>
                      <a:lnTo>
                        <a:pt x="664" y="112"/>
                      </a:lnTo>
                      <a:lnTo>
                        <a:pt x="680" y="112"/>
                      </a:lnTo>
                      <a:lnTo>
                        <a:pt x="680" y="104"/>
                      </a:lnTo>
                      <a:lnTo>
                        <a:pt x="672" y="112"/>
                      </a:lnTo>
                      <a:lnTo>
                        <a:pt x="672" y="104"/>
                      </a:lnTo>
                      <a:lnTo>
                        <a:pt x="688" y="80"/>
                      </a:lnTo>
                      <a:lnTo>
                        <a:pt x="712" y="72"/>
                      </a:lnTo>
                      <a:lnTo>
                        <a:pt x="728" y="72"/>
                      </a:lnTo>
                      <a:lnTo>
                        <a:pt x="736" y="56"/>
                      </a:lnTo>
                      <a:lnTo>
                        <a:pt x="728" y="56"/>
                      </a:lnTo>
                      <a:lnTo>
                        <a:pt x="736" y="32"/>
                      </a:lnTo>
                      <a:lnTo>
                        <a:pt x="720" y="24"/>
                      </a:lnTo>
                      <a:lnTo>
                        <a:pt x="696" y="56"/>
                      </a:lnTo>
                      <a:lnTo>
                        <a:pt x="680" y="64"/>
                      </a:lnTo>
                      <a:lnTo>
                        <a:pt x="640" y="64"/>
                      </a:lnTo>
                      <a:lnTo>
                        <a:pt x="624" y="72"/>
                      </a:lnTo>
                      <a:lnTo>
                        <a:pt x="616" y="88"/>
                      </a:lnTo>
                      <a:lnTo>
                        <a:pt x="576" y="88"/>
                      </a:lnTo>
                      <a:lnTo>
                        <a:pt x="584" y="96"/>
                      </a:lnTo>
                      <a:lnTo>
                        <a:pt x="536" y="112"/>
                      </a:lnTo>
                      <a:lnTo>
                        <a:pt x="520" y="112"/>
                      </a:lnTo>
                      <a:lnTo>
                        <a:pt x="536" y="88"/>
                      </a:lnTo>
                      <a:lnTo>
                        <a:pt x="536" y="80"/>
                      </a:lnTo>
                      <a:lnTo>
                        <a:pt x="528" y="80"/>
                      </a:lnTo>
                      <a:lnTo>
                        <a:pt x="536" y="72"/>
                      </a:lnTo>
                      <a:lnTo>
                        <a:pt x="536" y="56"/>
                      </a:lnTo>
                      <a:lnTo>
                        <a:pt x="528" y="56"/>
                      </a:lnTo>
                      <a:lnTo>
                        <a:pt x="504" y="64"/>
                      </a:lnTo>
                      <a:lnTo>
                        <a:pt x="496" y="80"/>
                      </a:lnTo>
                      <a:lnTo>
                        <a:pt x="480" y="104"/>
                      </a:lnTo>
                      <a:lnTo>
                        <a:pt x="472" y="112"/>
                      </a:lnTo>
                      <a:lnTo>
                        <a:pt x="464" y="112"/>
                      </a:lnTo>
                      <a:lnTo>
                        <a:pt x="464" y="104"/>
                      </a:lnTo>
                      <a:lnTo>
                        <a:pt x="472" y="88"/>
                      </a:lnTo>
                      <a:lnTo>
                        <a:pt x="496" y="64"/>
                      </a:lnTo>
                      <a:lnTo>
                        <a:pt x="480" y="72"/>
                      </a:lnTo>
                      <a:lnTo>
                        <a:pt x="504" y="48"/>
                      </a:lnTo>
                      <a:lnTo>
                        <a:pt x="536" y="48"/>
                      </a:lnTo>
                      <a:lnTo>
                        <a:pt x="536" y="40"/>
                      </a:lnTo>
                      <a:lnTo>
                        <a:pt x="528" y="40"/>
                      </a:lnTo>
                      <a:lnTo>
                        <a:pt x="536" y="40"/>
                      </a:lnTo>
                      <a:lnTo>
                        <a:pt x="504" y="40"/>
                      </a:lnTo>
                      <a:lnTo>
                        <a:pt x="504" y="32"/>
                      </a:lnTo>
                      <a:lnTo>
                        <a:pt x="488" y="40"/>
                      </a:lnTo>
                      <a:lnTo>
                        <a:pt x="504" y="24"/>
                      </a:lnTo>
                      <a:lnTo>
                        <a:pt x="464" y="40"/>
                      </a:lnTo>
                      <a:lnTo>
                        <a:pt x="464" y="32"/>
                      </a:lnTo>
                      <a:lnTo>
                        <a:pt x="448" y="40"/>
                      </a:lnTo>
                      <a:lnTo>
                        <a:pt x="480" y="16"/>
                      </a:lnTo>
                      <a:lnTo>
                        <a:pt x="488" y="16"/>
                      </a:lnTo>
                      <a:lnTo>
                        <a:pt x="440" y="8"/>
                      </a:lnTo>
                      <a:lnTo>
                        <a:pt x="432" y="0"/>
                      </a:lnTo>
                      <a:lnTo>
                        <a:pt x="424" y="0"/>
                      </a:lnTo>
                      <a:lnTo>
                        <a:pt x="104" y="0"/>
                      </a:lnTo>
                      <a:lnTo>
                        <a:pt x="104" y="8"/>
                      </a:lnTo>
                      <a:lnTo>
                        <a:pt x="96" y="24"/>
                      </a:lnTo>
                      <a:lnTo>
                        <a:pt x="88" y="24"/>
                      </a:lnTo>
                      <a:lnTo>
                        <a:pt x="96" y="16"/>
                      </a:lnTo>
                      <a:lnTo>
                        <a:pt x="80" y="8"/>
                      </a:lnTo>
                      <a:lnTo>
                        <a:pt x="72" y="16"/>
                      </a:lnTo>
                      <a:lnTo>
                        <a:pt x="64" y="48"/>
                      </a:lnTo>
                      <a:lnTo>
                        <a:pt x="24" y="96"/>
                      </a:lnTo>
                      <a:lnTo>
                        <a:pt x="16" y="112"/>
                      </a:lnTo>
                      <a:lnTo>
                        <a:pt x="8" y="136"/>
                      </a:lnTo>
                      <a:lnTo>
                        <a:pt x="8" y="144"/>
                      </a:lnTo>
                      <a:lnTo>
                        <a:pt x="0" y="152"/>
                      </a:lnTo>
                      <a:lnTo>
                        <a:pt x="8" y="160"/>
                      </a:lnTo>
                      <a:lnTo>
                        <a:pt x="0" y="168"/>
                      </a:lnTo>
                      <a:lnTo>
                        <a:pt x="16" y="168"/>
                      </a:lnTo>
                      <a:lnTo>
                        <a:pt x="8" y="176"/>
                      </a:lnTo>
                      <a:lnTo>
                        <a:pt x="8" y="184"/>
                      </a:lnTo>
                      <a:lnTo>
                        <a:pt x="8" y="192"/>
                      </a:lnTo>
                      <a:lnTo>
                        <a:pt x="16" y="208"/>
                      </a:lnTo>
                      <a:lnTo>
                        <a:pt x="8" y="216"/>
                      </a:lnTo>
                      <a:lnTo>
                        <a:pt x="32" y="224"/>
                      </a:lnTo>
                      <a:lnTo>
                        <a:pt x="32" y="232"/>
                      </a:lnTo>
                      <a:lnTo>
                        <a:pt x="40" y="240"/>
                      </a:lnTo>
                      <a:lnTo>
                        <a:pt x="40" y="248"/>
                      </a:lnTo>
                      <a:lnTo>
                        <a:pt x="72" y="248"/>
                      </a:lnTo>
                      <a:lnTo>
                        <a:pt x="112" y="272"/>
                      </a:lnTo>
                      <a:lnTo>
                        <a:pt x="176" y="264"/>
                      </a:lnTo>
                      <a:lnTo>
                        <a:pt x="184" y="280"/>
                      </a:lnTo>
                      <a:lnTo>
                        <a:pt x="184" y="288"/>
                      </a:lnTo>
                      <a:lnTo>
                        <a:pt x="192" y="304"/>
                      </a:lnTo>
                      <a:lnTo>
                        <a:pt x="200" y="304"/>
                      </a:lnTo>
                      <a:lnTo>
                        <a:pt x="208" y="288"/>
                      </a:lnTo>
                      <a:lnTo>
                        <a:pt x="224" y="296"/>
                      </a:lnTo>
                      <a:lnTo>
                        <a:pt x="240" y="344"/>
                      </a:lnTo>
                      <a:lnTo>
                        <a:pt x="264" y="352"/>
                      </a:lnTo>
                      <a:lnTo>
                        <a:pt x="272" y="3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4" name="Group 398">
                <a:extLst>
                  <a:ext uri="{FF2B5EF4-FFF2-40B4-BE49-F238E27FC236}">
                    <a16:creationId xmlns:a16="http://schemas.microsoft.com/office/drawing/2014/main" id="{5F2C965F-1E7D-4686-BBEB-50D5BB8695AC}"/>
                  </a:ext>
                </a:extLst>
              </p:cNvPr>
              <p:cNvGrpSpPr>
                <a:grpSpLocks/>
              </p:cNvGrpSpPr>
              <p:nvPr/>
            </p:nvGrpSpPr>
            <p:grpSpPr bwMode="auto">
              <a:xfrm>
                <a:off x="1780" y="1025"/>
                <a:ext cx="1117" cy="404"/>
                <a:chOff x="2999" y="1104"/>
                <a:chExt cx="2295" cy="830"/>
              </a:xfrm>
              <a:grpFill/>
            </p:grpSpPr>
            <p:sp>
              <p:nvSpPr>
                <p:cNvPr id="104" name="Freeform 399">
                  <a:extLst>
                    <a:ext uri="{FF2B5EF4-FFF2-40B4-BE49-F238E27FC236}">
                      <a16:creationId xmlns:a16="http://schemas.microsoft.com/office/drawing/2014/main" id="{646F26D7-1464-47F7-B6AF-86B2020D1D75}"/>
                    </a:ext>
                  </a:extLst>
                </p:cNvPr>
                <p:cNvSpPr>
                  <a:spLocks/>
                </p:cNvSpPr>
                <p:nvPr/>
              </p:nvSpPr>
              <p:spPr bwMode="auto">
                <a:xfrm>
                  <a:off x="3409" y="1286"/>
                  <a:ext cx="30" cy="10"/>
                </a:xfrm>
                <a:custGeom>
                  <a:avLst/>
                  <a:gdLst>
                    <a:gd name="T0" fmla="*/ 8 w 24"/>
                    <a:gd name="T1" fmla="*/ 8 h 8"/>
                    <a:gd name="T2" fmla="*/ 16 w 24"/>
                    <a:gd name="T3" fmla="*/ 8 h 8"/>
                    <a:gd name="T4" fmla="*/ 24 w 24"/>
                    <a:gd name="T5" fmla="*/ 0 h 8"/>
                    <a:gd name="T6" fmla="*/ 8 w 24"/>
                    <a:gd name="T7" fmla="*/ 0 h 8"/>
                    <a:gd name="T8" fmla="*/ 0 w 24"/>
                    <a:gd name="T9" fmla="*/ 0 h 8"/>
                    <a:gd name="T10" fmla="*/ 8 w 24"/>
                    <a:gd name="T11" fmla="*/ 8 h 8"/>
                  </a:gdLst>
                  <a:ahLst/>
                  <a:cxnLst>
                    <a:cxn ang="0">
                      <a:pos x="T0" y="T1"/>
                    </a:cxn>
                    <a:cxn ang="0">
                      <a:pos x="T2" y="T3"/>
                    </a:cxn>
                    <a:cxn ang="0">
                      <a:pos x="T4" y="T5"/>
                    </a:cxn>
                    <a:cxn ang="0">
                      <a:pos x="T6" y="T7"/>
                    </a:cxn>
                    <a:cxn ang="0">
                      <a:pos x="T8" y="T9"/>
                    </a:cxn>
                    <a:cxn ang="0">
                      <a:pos x="T10" y="T11"/>
                    </a:cxn>
                  </a:cxnLst>
                  <a:rect l="0" t="0" r="r" b="b"/>
                  <a:pathLst>
                    <a:path w="24" h="8">
                      <a:moveTo>
                        <a:pt x="8" y="8"/>
                      </a:moveTo>
                      <a:lnTo>
                        <a:pt x="16" y="8"/>
                      </a:lnTo>
                      <a:lnTo>
                        <a:pt x="24" y="0"/>
                      </a:lnTo>
                      <a:lnTo>
                        <a:pt x="8" y="0"/>
                      </a:lnTo>
                      <a:lnTo>
                        <a:pt x="0" y="0"/>
                      </a:lnTo>
                      <a:lnTo>
                        <a:pt x="8"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nvGrpSpPr>
                <p:cNvPr id="105" name="Group 400">
                  <a:extLst>
                    <a:ext uri="{FF2B5EF4-FFF2-40B4-BE49-F238E27FC236}">
                      <a16:creationId xmlns:a16="http://schemas.microsoft.com/office/drawing/2014/main" id="{3BBAC560-FD96-4E45-8A1C-3CC3551A18C0}"/>
                    </a:ext>
                  </a:extLst>
                </p:cNvPr>
                <p:cNvGrpSpPr>
                  <a:grpSpLocks/>
                </p:cNvGrpSpPr>
                <p:nvPr/>
              </p:nvGrpSpPr>
              <p:grpSpPr bwMode="auto">
                <a:xfrm>
                  <a:off x="2999" y="1104"/>
                  <a:ext cx="2295" cy="830"/>
                  <a:chOff x="2999" y="1104"/>
                  <a:chExt cx="2295" cy="830"/>
                </a:xfrm>
                <a:grpFill/>
              </p:grpSpPr>
              <p:grpSp>
                <p:nvGrpSpPr>
                  <p:cNvPr id="106" name="Group 401">
                    <a:extLst>
                      <a:ext uri="{FF2B5EF4-FFF2-40B4-BE49-F238E27FC236}">
                        <a16:creationId xmlns:a16="http://schemas.microsoft.com/office/drawing/2014/main" id="{295D109C-B2DA-46EC-B65D-C11122971BF4}"/>
                      </a:ext>
                    </a:extLst>
                  </p:cNvPr>
                  <p:cNvGrpSpPr>
                    <a:grpSpLocks/>
                  </p:cNvGrpSpPr>
                  <p:nvPr/>
                </p:nvGrpSpPr>
                <p:grpSpPr bwMode="auto">
                  <a:xfrm>
                    <a:off x="2999" y="1104"/>
                    <a:ext cx="2295" cy="830"/>
                    <a:chOff x="2999" y="1104"/>
                    <a:chExt cx="2295" cy="830"/>
                  </a:xfrm>
                  <a:grpFill/>
                </p:grpSpPr>
                <p:sp>
                  <p:nvSpPr>
                    <p:cNvPr id="119" name="Freeform 402">
                      <a:extLst>
                        <a:ext uri="{FF2B5EF4-FFF2-40B4-BE49-F238E27FC236}">
                          <a16:creationId xmlns:a16="http://schemas.microsoft.com/office/drawing/2014/main" id="{B3C25A7B-5659-421D-8294-257D5AFDC2AB}"/>
                        </a:ext>
                      </a:extLst>
                    </p:cNvPr>
                    <p:cNvSpPr>
                      <a:spLocks/>
                    </p:cNvSpPr>
                    <p:nvPr/>
                  </p:nvSpPr>
                  <p:spPr bwMode="auto">
                    <a:xfrm>
                      <a:off x="3910" y="1125"/>
                      <a:ext cx="51" cy="23"/>
                    </a:xfrm>
                    <a:custGeom>
                      <a:avLst/>
                      <a:gdLst>
                        <a:gd name="T0" fmla="*/ 0 w 40"/>
                        <a:gd name="T1" fmla="*/ 16 h 16"/>
                        <a:gd name="T2" fmla="*/ 40 w 40"/>
                        <a:gd name="T3" fmla="*/ 16 h 16"/>
                        <a:gd name="T4" fmla="*/ 32 w 40"/>
                        <a:gd name="T5" fmla="*/ 8 h 16"/>
                        <a:gd name="T6" fmla="*/ 8 w 40"/>
                        <a:gd name="T7" fmla="*/ 0 h 16"/>
                        <a:gd name="T8" fmla="*/ 0 w 40"/>
                        <a:gd name="T9" fmla="*/ 0 h 16"/>
                        <a:gd name="T10" fmla="*/ 0 w 40"/>
                        <a:gd name="T11" fmla="*/ 16 h 16"/>
                      </a:gdLst>
                      <a:ahLst/>
                      <a:cxnLst>
                        <a:cxn ang="0">
                          <a:pos x="T0" y="T1"/>
                        </a:cxn>
                        <a:cxn ang="0">
                          <a:pos x="T2" y="T3"/>
                        </a:cxn>
                        <a:cxn ang="0">
                          <a:pos x="T4" y="T5"/>
                        </a:cxn>
                        <a:cxn ang="0">
                          <a:pos x="T6" y="T7"/>
                        </a:cxn>
                        <a:cxn ang="0">
                          <a:pos x="T8" y="T9"/>
                        </a:cxn>
                        <a:cxn ang="0">
                          <a:pos x="T10" y="T11"/>
                        </a:cxn>
                      </a:cxnLst>
                      <a:rect l="0" t="0" r="r" b="b"/>
                      <a:pathLst>
                        <a:path w="40" h="16">
                          <a:moveTo>
                            <a:pt x="0" y="16"/>
                          </a:moveTo>
                          <a:lnTo>
                            <a:pt x="40" y="16"/>
                          </a:lnTo>
                          <a:lnTo>
                            <a:pt x="32" y="8"/>
                          </a:lnTo>
                          <a:lnTo>
                            <a:pt x="8" y="0"/>
                          </a:lnTo>
                          <a:lnTo>
                            <a:pt x="0"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0" name="Freeform 403">
                      <a:extLst>
                        <a:ext uri="{FF2B5EF4-FFF2-40B4-BE49-F238E27FC236}">
                          <a16:creationId xmlns:a16="http://schemas.microsoft.com/office/drawing/2014/main" id="{EB37E298-9BEB-4257-B645-EBC936EB1646}"/>
                        </a:ext>
                      </a:extLst>
                    </p:cNvPr>
                    <p:cNvSpPr>
                      <a:spLocks/>
                    </p:cNvSpPr>
                    <p:nvPr/>
                  </p:nvSpPr>
                  <p:spPr bwMode="auto">
                    <a:xfrm>
                      <a:off x="3790" y="1104"/>
                      <a:ext cx="110" cy="33"/>
                    </a:xfrm>
                    <a:custGeom>
                      <a:avLst/>
                      <a:gdLst>
                        <a:gd name="T0" fmla="*/ 0 w 88"/>
                        <a:gd name="T1" fmla="*/ 8 h 24"/>
                        <a:gd name="T2" fmla="*/ 40 w 88"/>
                        <a:gd name="T3" fmla="*/ 24 h 24"/>
                        <a:gd name="T4" fmla="*/ 88 w 88"/>
                        <a:gd name="T5" fmla="*/ 24 h 24"/>
                        <a:gd name="T6" fmla="*/ 80 w 88"/>
                        <a:gd name="T7" fmla="*/ 16 h 24"/>
                        <a:gd name="T8" fmla="*/ 24 w 88"/>
                        <a:gd name="T9" fmla="*/ 0 h 24"/>
                        <a:gd name="T10" fmla="*/ 8 w 88"/>
                        <a:gd name="T11" fmla="*/ 0 h 24"/>
                        <a:gd name="T12" fmla="*/ 8 w 88"/>
                        <a:gd name="T13" fmla="*/ 8 h 24"/>
                        <a:gd name="T14" fmla="*/ 0 w 88"/>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4">
                          <a:moveTo>
                            <a:pt x="0" y="8"/>
                          </a:moveTo>
                          <a:lnTo>
                            <a:pt x="40" y="24"/>
                          </a:lnTo>
                          <a:lnTo>
                            <a:pt x="88" y="24"/>
                          </a:lnTo>
                          <a:lnTo>
                            <a:pt x="80" y="16"/>
                          </a:lnTo>
                          <a:lnTo>
                            <a:pt x="24" y="0"/>
                          </a:lnTo>
                          <a:lnTo>
                            <a:pt x="8" y="0"/>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1" name="Line 404">
                      <a:extLst>
                        <a:ext uri="{FF2B5EF4-FFF2-40B4-BE49-F238E27FC236}">
                          <a16:creationId xmlns:a16="http://schemas.microsoft.com/office/drawing/2014/main" id="{196B8EF2-E1C4-4DFB-AC72-F890214CD760}"/>
                        </a:ext>
                      </a:extLst>
                    </p:cNvPr>
                    <p:cNvSpPr>
                      <a:spLocks noChangeShapeType="1"/>
                    </p:cNvSpPr>
                    <p:nvPr/>
                  </p:nvSpPr>
                  <p:spPr bwMode="auto">
                    <a:xfrm>
                      <a:off x="3390" y="1125"/>
                      <a:ext cx="19" cy="3"/>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2" name="Freeform 405">
                      <a:extLst>
                        <a:ext uri="{FF2B5EF4-FFF2-40B4-BE49-F238E27FC236}">
                          <a16:creationId xmlns:a16="http://schemas.microsoft.com/office/drawing/2014/main" id="{BF924721-AB8C-4E2C-B719-D22068EE3665}"/>
                        </a:ext>
                      </a:extLst>
                    </p:cNvPr>
                    <p:cNvSpPr>
                      <a:spLocks/>
                    </p:cNvSpPr>
                    <p:nvPr/>
                  </p:nvSpPr>
                  <p:spPr bwMode="auto">
                    <a:xfrm>
                      <a:off x="3129" y="1754"/>
                      <a:ext cx="101" cy="63"/>
                    </a:xfrm>
                    <a:custGeom>
                      <a:avLst/>
                      <a:gdLst>
                        <a:gd name="T0" fmla="*/ 56 w 80"/>
                        <a:gd name="T1" fmla="*/ 0 h 48"/>
                        <a:gd name="T2" fmla="*/ 40 w 80"/>
                        <a:gd name="T3" fmla="*/ 8 h 48"/>
                        <a:gd name="T4" fmla="*/ 16 w 80"/>
                        <a:gd name="T5" fmla="*/ 8 h 48"/>
                        <a:gd name="T6" fmla="*/ 8 w 80"/>
                        <a:gd name="T7" fmla="*/ 0 h 48"/>
                        <a:gd name="T8" fmla="*/ 0 w 80"/>
                        <a:gd name="T9" fmla="*/ 8 h 48"/>
                        <a:gd name="T10" fmla="*/ 0 w 80"/>
                        <a:gd name="T11" fmla="*/ 24 h 48"/>
                        <a:gd name="T12" fmla="*/ 0 w 80"/>
                        <a:gd name="T13" fmla="*/ 32 h 48"/>
                        <a:gd name="T14" fmla="*/ 8 w 80"/>
                        <a:gd name="T15" fmla="*/ 48 h 48"/>
                        <a:gd name="T16" fmla="*/ 24 w 80"/>
                        <a:gd name="T17" fmla="*/ 40 h 48"/>
                        <a:gd name="T18" fmla="*/ 40 w 80"/>
                        <a:gd name="T19" fmla="*/ 48 h 48"/>
                        <a:gd name="T20" fmla="*/ 48 w 80"/>
                        <a:gd name="T21" fmla="*/ 40 h 48"/>
                        <a:gd name="T22" fmla="*/ 72 w 80"/>
                        <a:gd name="T23" fmla="*/ 40 h 48"/>
                        <a:gd name="T24" fmla="*/ 64 w 80"/>
                        <a:gd name="T25" fmla="*/ 24 h 48"/>
                        <a:gd name="T26" fmla="*/ 72 w 80"/>
                        <a:gd name="T27" fmla="*/ 16 h 48"/>
                        <a:gd name="T28" fmla="*/ 80 w 80"/>
                        <a:gd name="T29" fmla="*/ 8 h 48"/>
                        <a:gd name="T30" fmla="*/ 56 w 80"/>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48">
                          <a:moveTo>
                            <a:pt x="56" y="0"/>
                          </a:moveTo>
                          <a:lnTo>
                            <a:pt x="40" y="8"/>
                          </a:lnTo>
                          <a:lnTo>
                            <a:pt x="16" y="8"/>
                          </a:lnTo>
                          <a:lnTo>
                            <a:pt x="8" y="0"/>
                          </a:lnTo>
                          <a:lnTo>
                            <a:pt x="0" y="8"/>
                          </a:lnTo>
                          <a:lnTo>
                            <a:pt x="0" y="24"/>
                          </a:lnTo>
                          <a:lnTo>
                            <a:pt x="0" y="32"/>
                          </a:lnTo>
                          <a:lnTo>
                            <a:pt x="8" y="48"/>
                          </a:lnTo>
                          <a:lnTo>
                            <a:pt x="24" y="40"/>
                          </a:lnTo>
                          <a:lnTo>
                            <a:pt x="40" y="48"/>
                          </a:lnTo>
                          <a:lnTo>
                            <a:pt x="48" y="40"/>
                          </a:lnTo>
                          <a:lnTo>
                            <a:pt x="72" y="40"/>
                          </a:lnTo>
                          <a:lnTo>
                            <a:pt x="64" y="24"/>
                          </a:lnTo>
                          <a:lnTo>
                            <a:pt x="72" y="16"/>
                          </a:lnTo>
                          <a:lnTo>
                            <a:pt x="80" y="8"/>
                          </a:lnTo>
                          <a:lnTo>
                            <a:pt x="56"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3" name="Freeform 406">
                      <a:extLst>
                        <a:ext uri="{FF2B5EF4-FFF2-40B4-BE49-F238E27FC236}">
                          <a16:creationId xmlns:a16="http://schemas.microsoft.com/office/drawing/2014/main" id="{C7FC14D6-DF4D-446D-BBBA-A2F8D40D6E06}"/>
                        </a:ext>
                      </a:extLst>
                    </p:cNvPr>
                    <p:cNvSpPr>
                      <a:spLocks/>
                    </p:cNvSpPr>
                    <p:nvPr/>
                  </p:nvSpPr>
                  <p:spPr bwMode="auto">
                    <a:xfrm>
                      <a:off x="3088" y="1679"/>
                      <a:ext cx="152" cy="85"/>
                    </a:xfrm>
                    <a:custGeom>
                      <a:avLst/>
                      <a:gdLst>
                        <a:gd name="T0" fmla="*/ 104 w 120"/>
                        <a:gd name="T1" fmla="*/ 40 h 64"/>
                        <a:gd name="T2" fmla="*/ 120 w 120"/>
                        <a:gd name="T3" fmla="*/ 40 h 64"/>
                        <a:gd name="T4" fmla="*/ 120 w 120"/>
                        <a:gd name="T5" fmla="*/ 48 h 64"/>
                        <a:gd name="T6" fmla="*/ 104 w 120"/>
                        <a:gd name="T7" fmla="*/ 56 h 64"/>
                        <a:gd name="T8" fmla="*/ 112 w 120"/>
                        <a:gd name="T9" fmla="*/ 64 h 64"/>
                        <a:gd name="T10" fmla="*/ 88 w 120"/>
                        <a:gd name="T11" fmla="*/ 56 h 64"/>
                        <a:gd name="T12" fmla="*/ 72 w 120"/>
                        <a:gd name="T13" fmla="*/ 64 h 64"/>
                        <a:gd name="T14" fmla="*/ 48 w 120"/>
                        <a:gd name="T15" fmla="*/ 64 h 64"/>
                        <a:gd name="T16" fmla="*/ 40 w 120"/>
                        <a:gd name="T17" fmla="*/ 56 h 64"/>
                        <a:gd name="T18" fmla="*/ 32 w 120"/>
                        <a:gd name="T19" fmla="*/ 48 h 64"/>
                        <a:gd name="T20" fmla="*/ 24 w 120"/>
                        <a:gd name="T21" fmla="*/ 48 h 64"/>
                        <a:gd name="T22" fmla="*/ 0 w 120"/>
                        <a:gd name="T23" fmla="*/ 32 h 64"/>
                        <a:gd name="T24" fmla="*/ 8 w 120"/>
                        <a:gd name="T25" fmla="*/ 32 h 64"/>
                        <a:gd name="T26" fmla="*/ 16 w 120"/>
                        <a:gd name="T27" fmla="*/ 24 h 64"/>
                        <a:gd name="T28" fmla="*/ 24 w 120"/>
                        <a:gd name="T29" fmla="*/ 8 h 64"/>
                        <a:gd name="T30" fmla="*/ 32 w 120"/>
                        <a:gd name="T31" fmla="*/ 0 h 64"/>
                        <a:gd name="T32" fmla="*/ 56 w 120"/>
                        <a:gd name="T33" fmla="*/ 8 h 64"/>
                        <a:gd name="T34" fmla="*/ 80 w 120"/>
                        <a:gd name="T35" fmla="*/ 0 h 64"/>
                        <a:gd name="T36" fmla="*/ 96 w 120"/>
                        <a:gd name="T37" fmla="*/ 16 h 64"/>
                        <a:gd name="T38" fmla="*/ 104 w 120"/>
                        <a:gd name="T3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64">
                          <a:moveTo>
                            <a:pt x="104" y="40"/>
                          </a:moveTo>
                          <a:lnTo>
                            <a:pt x="120" y="40"/>
                          </a:lnTo>
                          <a:lnTo>
                            <a:pt x="120" y="48"/>
                          </a:lnTo>
                          <a:lnTo>
                            <a:pt x="104" y="56"/>
                          </a:lnTo>
                          <a:lnTo>
                            <a:pt x="112" y="64"/>
                          </a:lnTo>
                          <a:lnTo>
                            <a:pt x="88" y="56"/>
                          </a:lnTo>
                          <a:lnTo>
                            <a:pt x="72" y="64"/>
                          </a:lnTo>
                          <a:lnTo>
                            <a:pt x="48" y="64"/>
                          </a:lnTo>
                          <a:lnTo>
                            <a:pt x="40" y="56"/>
                          </a:lnTo>
                          <a:lnTo>
                            <a:pt x="32" y="48"/>
                          </a:lnTo>
                          <a:lnTo>
                            <a:pt x="24" y="48"/>
                          </a:lnTo>
                          <a:lnTo>
                            <a:pt x="0" y="32"/>
                          </a:lnTo>
                          <a:lnTo>
                            <a:pt x="8" y="32"/>
                          </a:lnTo>
                          <a:lnTo>
                            <a:pt x="16" y="24"/>
                          </a:lnTo>
                          <a:lnTo>
                            <a:pt x="24" y="8"/>
                          </a:lnTo>
                          <a:lnTo>
                            <a:pt x="32" y="0"/>
                          </a:lnTo>
                          <a:lnTo>
                            <a:pt x="56" y="8"/>
                          </a:lnTo>
                          <a:lnTo>
                            <a:pt x="80" y="0"/>
                          </a:lnTo>
                          <a:lnTo>
                            <a:pt x="96" y="16"/>
                          </a:lnTo>
                          <a:lnTo>
                            <a:pt x="104"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4" name="Freeform 407">
                      <a:extLst>
                        <a:ext uri="{FF2B5EF4-FFF2-40B4-BE49-F238E27FC236}">
                          <a16:creationId xmlns:a16="http://schemas.microsoft.com/office/drawing/2014/main" id="{07EC8B3F-EB1B-490A-BCF2-1A8E418E1A55}"/>
                        </a:ext>
                      </a:extLst>
                    </p:cNvPr>
                    <p:cNvSpPr>
                      <a:spLocks/>
                    </p:cNvSpPr>
                    <p:nvPr/>
                  </p:nvSpPr>
                  <p:spPr bwMode="auto">
                    <a:xfrm>
                      <a:off x="2999" y="1551"/>
                      <a:ext cx="150" cy="107"/>
                    </a:xfrm>
                    <a:custGeom>
                      <a:avLst/>
                      <a:gdLst>
                        <a:gd name="T0" fmla="*/ 112 w 120"/>
                        <a:gd name="T1" fmla="*/ 48 h 80"/>
                        <a:gd name="T2" fmla="*/ 104 w 120"/>
                        <a:gd name="T3" fmla="*/ 40 h 80"/>
                        <a:gd name="T4" fmla="*/ 112 w 120"/>
                        <a:gd name="T5" fmla="*/ 24 h 80"/>
                        <a:gd name="T6" fmla="*/ 104 w 120"/>
                        <a:gd name="T7" fmla="*/ 8 h 80"/>
                        <a:gd name="T8" fmla="*/ 96 w 120"/>
                        <a:gd name="T9" fmla="*/ 8 h 80"/>
                        <a:gd name="T10" fmla="*/ 64 w 120"/>
                        <a:gd name="T11" fmla="*/ 0 h 80"/>
                        <a:gd name="T12" fmla="*/ 56 w 120"/>
                        <a:gd name="T13" fmla="*/ 8 h 80"/>
                        <a:gd name="T14" fmla="*/ 48 w 120"/>
                        <a:gd name="T15" fmla="*/ 0 h 80"/>
                        <a:gd name="T16" fmla="*/ 0 w 120"/>
                        <a:gd name="T17" fmla="*/ 16 h 80"/>
                        <a:gd name="T18" fmla="*/ 8 w 120"/>
                        <a:gd name="T19" fmla="*/ 56 h 80"/>
                        <a:gd name="T20" fmla="*/ 24 w 120"/>
                        <a:gd name="T21" fmla="*/ 56 h 80"/>
                        <a:gd name="T22" fmla="*/ 32 w 120"/>
                        <a:gd name="T23" fmla="*/ 64 h 80"/>
                        <a:gd name="T24" fmla="*/ 48 w 120"/>
                        <a:gd name="T25" fmla="*/ 72 h 80"/>
                        <a:gd name="T26" fmla="*/ 72 w 120"/>
                        <a:gd name="T27" fmla="*/ 80 h 80"/>
                        <a:gd name="T28" fmla="*/ 88 w 120"/>
                        <a:gd name="T29" fmla="*/ 80 h 80"/>
                        <a:gd name="T30" fmla="*/ 96 w 120"/>
                        <a:gd name="T31" fmla="*/ 80 h 80"/>
                        <a:gd name="T32" fmla="*/ 120 w 120"/>
                        <a:gd name="T33" fmla="*/ 64 h 80"/>
                        <a:gd name="T34" fmla="*/ 112 w 120"/>
                        <a:gd name="T35"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80">
                          <a:moveTo>
                            <a:pt x="112" y="48"/>
                          </a:moveTo>
                          <a:lnTo>
                            <a:pt x="104" y="40"/>
                          </a:lnTo>
                          <a:lnTo>
                            <a:pt x="112" y="24"/>
                          </a:lnTo>
                          <a:lnTo>
                            <a:pt x="104" y="8"/>
                          </a:lnTo>
                          <a:lnTo>
                            <a:pt x="96" y="8"/>
                          </a:lnTo>
                          <a:lnTo>
                            <a:pt x="64" y="0"/>
                          </a:lnTo>
                          <a:lnTo>
                            <a:pt x="56" y="8"/>
                          </a:lnTo>
                          <a:lnTo>
                            <a:pt x="48" y="0"/>
                          </a:lnTo>
                          <a:lnTo>
                            <a:pt x="0" y="16"/>
                          </a:lnTo>
                          <a:lnTo>
                            <a:pt x="8" y="56"/>
                          </a:lnTo>
                          <a:lnTo>
                            <a:pt x="24" y="56"/>
                          </a:lnTo>
                          <a:lnTo>
                            <a:pt x="32" y="64"/>
                          </a:lnTo>
                          <a:lnTo>
                            <a:pt x="48" y="72"/>
                          </a:lnTo>
                          <a:lnTo>
                            <a:pt x="72" y="80"/>
                          </a:lnTo>
                          <a:lnTo>
                            <a:pt x="88" y="80"/>
                          </a:lnTo>
                          <a:lnTo>
                            <a:pt x="96" y="80"/>
                          </a:lnTo>
                          <a:lnTo>
                            <a:pt x="120" y="64"/>
                          </a:lnTo>
                          <a:lnTo>
                            <a:pt x="112"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nvGrpSpPr>
                    <p:cNvPr id="125" name="Group 408">
                      <a:extLst>
                        <a:ext uri="{FF2B5EF4-FFF2-40B4-BE49-F238E27FC236}">
                          <a16:creationId xmlns:a16="http://schemas.microsoft.com/office/drawing/2014/main" id="{0A374811-5082-4361-B9C5-197958C35388}"/>
                        </a:ext>
                      </a:extLst>
                    </p:cNvPr>
                    <p:cNvGrpSpPr>
                      <a:grpSpLocks/>
                    </p:cNvGrpSpPr>
                    <p:nvPr/>
                  </p:nvGrpSpPr>
                  <p:grpSpPr bwMode="auto">
                    <a:xfrm>
                      <a:off x="3078" y="1158"/>
                      <a:ext cx="2137" cy="776"/>
                      <a:chOff x="3380" y="1512"/>
                      <a:chExt cx="1704" cy="584"/>
                    </a:xfrm>
                    <a:grpFill/>
                  </p:grpSpPr>
                  <p:sp>
                    <p:nvSpPr>
                      <p:cNvPr id="134" name="Freeform 409">
                        <a:extLst>
                          <a:ext uri="{FF2B5EF4-FFF2-40B4-BE49-F238E27FC236}">
                            <a16:creationId xmlns:a16="http://schemas.microsoft.com/office/drawing/2014/main" id="{48852207-FF37-40FC-A28F-083D9E39B321}"/>
                          </a:ext>
                        </a:extLst>
                      </p:cNvPr>
                      <p:cNvSpPr>
                        <a:spLocks/>
                      </p:cNvSpPr>
                      <p:nvPr/>
                    </p:nvSpPr>
                    <p:spPr bwMode="auto">
                      <a:xfrm>
                        <a:off x="3412" y="1840"/>
                        <a:ext cx="208" cy="120"/>
                      </a:xfrm>
                      <a:custGeom>
                        <a:avLst/>
                        <a:gdLst>
                          <a:gd name="T0" fmla="*/ 80 w 208"/>
                          <a:gd name="T1" fmla="*/ 104 h 120"/>
                          <a:gd name="T2" fmla="*/ 96 w 208"/>
                          <a:gd name="T3" fmla="*/ 104 h 120"/>
                          <a:gd name="T4" fmla="*/ 96 w 208"/>
                          <a:gd name="T5" fmla="*/ 96 h 120"/>
                          <a:gd name="T6" fmla="*/ 104 w 208"/>
                          <a:gd name="T7" fmla="*/ 88 h 120"/>
                          <a:gd name="T8" fmla="*/ 120 w 208"/>
                          <a:gd name="T9" fmla="*/ 88 h 120"/>
                          <a:gd name="T10" fmla="*/ 144 w 208"/>
                          <a:gd name="T11" fmla="*/ 96 h 120"/>
                          <a:gd name="T12" fmla="*/ 128 w 208"/>
                          <a:gd name="T13" fmla="*/ 104 h 120"/>
                          <a:gd name="T14" fmla="*/ 144 w 208"/>
                          <a:gd name="T15" fmla="*/ 112 h 120"/>
                          <a:gd name="T16" fmla="*/ 144 w 208"/>
                          <a:gd name="T17" fmla="*/ 120 h 120"/>
                          <a:gd name="T18" fmla="*/ 168 w 208"/>
                          <a:gd name="T19" fmla="*/ 112 h 120"/>
                          <a:gd name="T20" fmla="*/ 176 w 208"/>
                          <a:gd name="T21" fmla="*/ 112 h 120"/>
                          <a:gd name="T22" fmla="*/ 176 w 208"/>
                          <a:gd name="T23" fmla="*/ 104 h 120"/>
                          <a:gd name="T24" fmla="*/ 168 w 208"/>
                          <a:gd name="T25" fmla="*/ 104 h 120"/>
                          <a:gd name="T26" fmla="*/ 152 w 208"/>
                          <a:gd name="T27" fmla="*/ 96 h 120"/>
                          <a:gd name="T28" fmla="*/ 184 w 208"/>
                          <a:gd name="T29" fmla="*/ 80 h 120"/>
                          <a:gd name="T30" fmla="*/ 192 w 208"/>
                          <a:gd name="T31" fmla="*/ 80 h 120"/>
                          <a:gd name="T32" fmla="*/ 192 w 208"/>
                          <a:gd name="T33" fmla="*/ 72 h 120"/>
                          <a:gd name="T34" fmla="*/ 200 w 208"/>
                          <a:gd name="T35" fmla="*/ 64 h 120"/>
                          <a:gd name="T36" fmla="*/ 208 w 208"/>
                          <a:gd name="T37" fmla="*/ 72 h 120"/>
                          <a:gd name="T38" fmla="*/ 208 w 208"/>
                          <a:gd name="T39" fmla="*/ 56 h 120"/>
                          <a:gd name="T40" fmla="*/ 208 w 208"/>
                          <a:gd name="T41" fmla="*/ 48 h 120"/>
                          <a:gd name="T42" fmla="*/ 208 w 208"/>
                          <a:gd name="T43" fmla="*/ 40 h 120"/>
                          <a:gd name="T44" fmla="*/ 184 w 208"/>
                          <a:gd name="T45" fmla="*/ 40 h 120"/>
                          <a:gd name="T46" fmla="*/ 176 w 208"/>
                          <a:gd name="T47" fmla="*/ 32 h 120"/>
                          <a:gd name="T48" fmla="*/ 152 w 208"/>
                          <a:gd name="T49" fmla="*/ 32 h 120"/>
                          <a:gd name="T50" fmla="*/ 144 w 208"/>
                          <a:gd name="T51" fmla="*/ 16 h 120"/>
                          <a:gd name="T52" fmla="*/ 136 w 208"/>
                          <a:gd name="T53" fmla="*/ 16 h 120"/>
                          <a:gd name="T54" fmla="*/ 136 w 208"/>
                          <a:gd name="T55" fmla="*/ 8 h 120"/>
                          <a:gd name="T56" fmla="*/ 128 w 208"/>
                          <a:gd name="T57" fmla="*/ 0 h 120"/>
                          <a:gd name="T58" fmla="*/ 104 w 208"/>
                          <a:gd name="T59" fmla="*/ 8 h 120"/>
                          <a:gd name="T60" fmla="*/ 96 w 208"/>
                          <a:gd name="T61" fmla="*/ 8 h 120"/>
                          <a:gd name="T62" fmla="*/ 96 w 208"/>
                          <a:gd name="T63" fmla="*/ 16 h 120"/>
                          <a:gd name="T64" fmla="*/ 80 w 208"/>
                          <a:gd name="T65" fmla="*/ 16 h 120"/>
                          <a:gd name="T66" fmla="*/ 64 w 208"/>
                          <a:gd name="T67" fmla="*/ 16 h 120"/>
                          <a:gd name="T68" fmla="*/ 40 w 208"/>
                          <a:gd name="T69" fmla="*/ 8 h 120"/>
                          <a:gd name="T70" fmla="*/ 16 w 208"/>
                          <a:gd name="T71" fmla="*/ 16 h 120"/>
                          <a:gd name="T72" fmla="*/ 24 w 208"/>
                          <a:gd name="T73" fmla="*/ 32 h 120"/>
                          <a:gd name="T74" fmla="*/ 0 w 208"/>
                          <a:gd name="T75" fmla="*/ 48 h 120"/>
                          <a:gd name="T76" fmla="*/ 0 w 208"/>
                          <a:gd name="T77" fmla="*/ 56 h 120"/>
                          <a:gd name="T78" fmla="*/ 0 w 208"/>
                          <a:gd name="T79" fmla="*/ 64 h 120"/>
                          <a:gd name="T80" fmla="*/ 8 w 208"/>
                          <a:gd name="T81" fmla="*/ 64 h 120"/>
                          <a:gd name="T82" fmla="*/ 32 w 208"/>
                          <a:gd name="T83" fmla="*/ 72 h 120"/>
                          <a:gd name="T84" fmla="*/ 56 w 208"/>
                          <a:gd name="T85" fmla="*/ 64 h 120"/>
                          <a:gd name="T86" fmla="*/ 64 w 208"/>
                          <a:gd name="T87" fmla="*/ 56 h 120"/>
                          <a:gd name="T88" fmla="*/ 80 w 208"/>
                          <a:gd name="T89" fmla="*/ 64 h 120"/>
                          <a:gd name="T90" fmla="*/ 88 w 208"/>
                          <a:gd name="T91" fmla="*/ 72 h 120"/>
                          <a:gd name="T92" fmla="*/ 96 w 208"/>
                          <a:gd name="T93" fmla="*/ 80 h 120"/>
                          <a:gd name="T94" fmla="*/ 96 w 208"/>
                          <a:gd name="T95" fmla="*/ 88 h 120"/>
                          <a:gd name="T96" fmla="*/ 88 w 208"/>
                          <a:gd name="T97" fmla="*/ 88 h 120"/>
                          <a:gd name="T98" fmla="*/ 80 w 208"/>
                          <a:gd name="T99" fmla="*/ 10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 h="120">
                            <a:moveTo>
                              <a:pt x="80" y="104"/>
                            </a:moveTo>
                            <a:lnTo>
                              <a:pt x="96" y="104"/>
                            </a:lnTo>
                            <a:lnTo>
                              <a:pt x="96" y="96"/>
                            </a:lnTo>
                            <a:lnTo>
                              <a:pt x="104" y="88"/>
                            </a:lnTo>
                            <a:lnTo>
                              <a:pt x="120" y="88"/>
                            </a:lnTo>
                            <a:lnTo>
                              <a:pt x="144" y="96"/>
                            </a:lnTo>
                            <a:lnTo>
                              <a:pt x="128" y="104"/>
                            </a:lnTo>
                            <a:lnTo>
                              <a:pt x="144" y="112"/>
                            </a:lnTo>
                            <a:lnTo>
                              <a:pt x="144" y="120"/>
                            </a:lnTo>
                            <a:lnTo>
                              <a:pt x="168" y="112"/>
                            </a:lnTo>
                            <a:lnTo>
                              <a:pt x="176" y="112"/>
                            </a:lnTo>
                            <a:lnTo>
                              <a:pt x="176" y="104"/>
                            </a:lnTo>
                            <a:lnTo>
                              <a:pt x="168" y="104"/>
                            </a:lnTo>
                            <a:lnTo>
                              <a:pt x="152" y="96"/>
                            </a:lnTo>
                            <a:lnTo>
                              <a:pt x="184" y="80"/>
                            </a:lnTo>
                            <a:lnTo>
                              <a:pt x="192" y="80"/>
                            </a:lnTo>
                            <a:lnTo>
                              <a:pt x="192" y="72"/>
                            </a:lnTo>
                            <a:lnTo>
                              <a:pt x="200" y="64"/>
                            </a:lnTo>
                            <a:lnTo>
                              <a:pt x="208" y="72"/>
                            </a:lnTo>
                            <a:lnTo>
                              <a:pt x="208" y="56"/>
                            </a:lnTo>
                            <a:lnTo>
                              <a:pt x="208" y="48"/>
                            </a:lnTo>
                            <a:lnTo>
                              <a:pt x="208" y="40"/>
                            </a:lnTo>
                            <a:lnTo>
                              <a:pt x="184" y="40"/>
                            </a:lnTo>
                            <a:lnTo>
                              <a:pt x="176" y="32"/>
                            </a:lnTo>
                            <a:lnTo>
                              <a:pt x="152" y="32"/>
                            </a:lnTo>
                            <a:lnTo>
                              <a:pt x="144" y="16"/>
                            </a:lnTo>
                            <a:lnTo>
                              <a:pt x="136" y="16"/>
                            </a:lnTo>
                            <a:lnTo>
                              <a:pt x="136" y="8"/>
                            </a:lnTo>
                            <a:lnTo>
                              <a:pt x="128" y="0"/>
                            </a:lnTo>
                            <a:lnTo>
                              <a:pt x="104" y="8"/>
                            </a:lnTo>
                            <a:lnTo>
                              <a:pt x="96" y="8"/>
                            </a:lnTo>
                            <a:lnTo>
                              <a:pt x="96" y="16"/>
                            </a:lnTo>
                            <a:lnTo>
                              <a:pt x="80" y="16"/>
                            </a:lnTo>
                            <a:lnTo>
                              <a:pt x="64" y="16"/>
                            </a:lnTo>
                            <a:lnTo>
                              <a:pt x="40" y="8"/>
                            </a:lnTo>
                            <a:lnTo>
                              <a:pt x="16" y="16"/>
                            </a:lnTo>
                            <a:lnTo>
                              <a:pt x="24" y="32"/>
                            </a:lnTo>
                            <a:lnTo>
                              <a:pt x="0" y="48"/>
                            </a:lnTo>
                            <a:lnTo>
                              <a:pt x="0" y="56"/>
                            </a:lnTo>
                            <a:lnTo>
                              <a:pt x="0" y="64"/>
                            </a:lnTo>
                            <a:lnTo>
                              <a:pt x="8" y="64"/>
                            </a:lnTo>
                            <a:lnTo>
                              <a:pt x="32" y="72"/>
                            </a:lnTo>
                            <a:lnTo>
                              <a:pt x="56" y="64"/>
                            </a:lnTo>
                            <a:lnTo>
                              <a:pt x="64" y="56"/>
                            </a:lnTo>
                            <a:lnTo>
                              <a:pt x="80" y="64"/>
                            </a:lnTo>
                            <a:lnTo>
                              <a:pt x="88" y="72"/>
                            </a:lnTo>
                            <a:lnTo>
                              <a:pt x="96" y="80"/>
                            </a:lnTo>
                            <a:lnTo>
                              <a:pt x="96" y="88"/>
                            </a:lnTo>
                            <a:lnTo>
                              <a:pt x="88" y="88"/>
                            </a:lnTo>
                            <a:lnTo>
                              <a:pt x="80" y="10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5" name="Freeform 410">
                        <a:extLst>
                          <a:ext uri="{FF2B5EF4-FFF2-40B4-BE49-F238E27FC236}">
                            <a16:creationId xmlns:a16="http://schemas.microsoft.com/office/drawing/2014/main" id="{56380E08-508C-4355-A802-A5880D4E13D4}"/>
                          </a:ext>
                        </a:extLst>
                      </p:cNvPr>
                      <p:cNvSpPr>
                        <a:spLocks/>
                      </p:cNvSpPr>
                      <p:nvPr/>
                    </p:nvSpPr>
                    <p:spPr bwMode="auto">
                      <a:xfrm>
                        <a:off x="3700" y="1800"/>
                        <a:ext cx="472" cy="208"/>
                      </a:xfrm>
                      <a:custGeom>
                        <a:avLst/>
                        <a:gdLst>
                          <a:gd name="T0" fmla="*/ 472 w 472"/>
                          <a:gd name="T1" fmla="*/ 88 h 208"/>
                          <a:gd name="T2" fmla="*/ 456 w 472"/>
                          <a:gd name="T3" fmla="*/ 88 h 208"/>
                          <a:gd name="T4" fmla="*/ 416 w 472"/>
                          <a:gd name="T5" fmla="*/ 64 h 208"/>
                          <a:gd name="T6" fmla="*/ 384 w 472"/>
                          <a:gd name="T7" fmla="*/ 56 h 208"/>
                          <a:gd name="T8" fmla="*/ 344 w 472"/>
                          <a:gd name="T9" fmla="*/ 32 h 208"/>
                          <a:gd name="T10" fmla="*/ 312 w 472"/>
                          <a:gd name="T11" fmla="*/ 16 h 208"/>
                          <a:gd name="T12" fmla="*/ 288 w 472"/>
                          <a:gd name="T13" fmla="*/ 24 h 208"/>
                          <a:gd name="T14" fmla="*/ 272 w 472"/>
                          <a:gd name="T15" fmla="*/ 16 h 208"/>
                          <a:gd name="T16" fmla="*/ 256 w 472"/>
                          <a:gd name="T17" fmla="*/ 8 h 208"/>
                          <a:gd name="T18" fmla="*/ 224 w 472"/>
                          <a:gd name="T19" fmla="*/ 0 h 208"/>
                          <a:gd name="T20" fmla="*/ 200 w 472"/>
                          <a:gd name="T21" fmla="*/ 8 h 208"/>
                          <a:gd name="T22" fmla="*/ 144 w 472"/>
                          <a:gd name="T23" fmla="*/ 16 h 208"/>
                          <a:gd name="T24" fmla="*/ 152 w 472"/>
                          <a:gd name="T25" fmla="*/ 24 h 208"/>
                          <a:gd name="T26" fmla="*/ 144 w 472"/>
                          <a:gd name="T27" fmla="*/ 40 h 208"/>
                          <a:gd name="T28" fmla="*/ 144 w 472"/>
                          <a:gd name="T29" fmla="*/ 48 h 208"/>
                          <a:gd name="T30" fmla="*/ 160 w 472"/>
                          <a:gd name="T31" fmla="*/ 64 h 208"/>
                          <a:gd name="T32" fmla="*/ 128 w 472"/>
                          <a:gd name="T33" fmla="*/ 64 h 208"/>
                          <a:gd name="T34" fmla="*/ 96 w 472"/>
                          <a:gd name="T35" fmla="*/ 64 h 208"/>
                          <a:gd name="T36" fmla="*/ 88 w 472"/>
                          <a:gd name="T37" fmla="*/ 72 h 208"/>
                          <a:gd name="T38" fmla="*/ 56 w 472"/>
                          <a:gd name="T39" fmla="*/ 48 h 208"/>
                          <a:gd name="T40" fmla="*/ 40 w 472"/>
                          <a:gd name="T41" fmla="*/ 56 h 208"/>
                          <a:gd name="T42" fmla="*/ 16 w 472"/>
                          <a:gd name="T43" fmla="*/ 64 h 208"/>
                          <a:gd name="T44" fmla="*/ 16 w 472"/>
                          <a:gd name="T45" fmla="*/ 80 h 208"/>
                          <a:gd name="T46" fmla="*/ 0 w 472"/>
                          <a:gd name="T47" fmla="*/ 96 h 208"/>
                          <a:gd name="T48" fmla="*/ 8 w 472"/>
                          <a:gd name="T49" fmla="*/ 112 h 208"/>
                          <a:gd name="T50" fmla="*/ 32 w 472"/>
                          <a:gd name="T51" fmla="*/ 128 h 208"/>
                          <a:gd name="T52" fmla="*/ 32 w 472"/>
                          <a:gd name="T53" fmla="*/ 128 h 208"/>
                          <a:gd name="T54" fmla="*/ 72 w 472"/>
                          <a:gd name="T55" fmla="*/ 120 h 208"/>
                          <a:gd name="T56" fmla="*/ 104 w 472"/>
                          <a:gd name="T57" fmla="*/ 144 h 208"/>
                          <a:gd name="T58" fmla="*/ 64 w 472"/>
                          <a:gd name="T59" fmla="*/ 152 h 208"/>
                          <a:gd name="T60" fmla="*/ 56 w 472"/>
                          <a:gd name="T61" fmla="*/ 160 h 208"/>
                          <a:gd name="T62" fmla="*/ 80 w 472"/>
                          <a:gd name="T63" fmla="*/ 184 h 208"/>
                          <a:gd name="T64" fmla="*/ 88 w 472"/>
                          <a:gd name="T65" fmla="*/ 192 h 208"/>
                          <a:gd name="T66" fmla="*/ 96 w 472"/>
                          <a:gd name="T67" fmla="*/ 192 h 208"/>
                          <a:gd name="T68" fmla="*/ 128 w 472"/>
                          <a:gd name="T69" fmla="*/ 208 h 208"/>
                          <a:gd name="T70" fmla="*/ 120 w 472"/>
                          <a:gd name="T71" fmla="*/ 152 h 208"/>
                          <a:gd name="T72" fmla="*/ 200 w 472"/>
                          <a:gd name="T73" fmla="*/ 176 h 208"/>
                          <a:gd name="T74" fmla="*/ 248 w 472"/>
                          <a:gd name="T75" fmla="*/ 184 h 208"/>
                          <a:gd name="T76" fmla="*/ 264 w 472"/>
                          <a:gd name="T77" fmla="*/ 200 h 208"/>
                          <a:gd name="T78" fmla="*/ 288 w 472"/>
                          <a:gd name="T79" fmla="*/ 208 h 208"/>
                          <a:gd name="T80" fmla="*/ 312 w 472"/>
                          <a:gd name="T81" fmla="*/ 184 h 208"/>
                          <a:gd name="T82" fmla="*/ 344 w 472"/>
                          <a:gd name="T83" fmla="*/ 184 h 208"/>
                          <a:gd name="T84" fmla="*/ 360 w 472"/>
                          <a:gd name="T85" fmla="*/ 184 h 208"/>
                          <a:gd name="T86" fmla="*/ 424 w 472"/>
                          <a:gd name="T87" fmla="*/ 192 h 208"/>
                          <a:gd name="T88" fmla="*/ 416 w 472"/>
                          <a:gd name="T89" fmla="*/ 152 h 208"/>
                          <a:gd name="T90" fmla="*/ 432 w 472"/>
                          <a:gd name="T91" fmla="*/ 120 h 208"/>
                          <a:gd name="T92" fmla="*/ 464 w 472"/>
                          <a:gd name="T93" fmla="*/ 120 h 208"/>
                          <a:gd name="T94" fmla="*/ 472 w 472"/>
                          <a:gd name="T95" fmla="*/ 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72" h="208">
                            <a:moveTo>
                              <a:pt x="472" y="96"/>
                            </a:moveTo>
                            <a:lnTo>
                              <a:pt x="472" y="88"/>
                            </a:lnTo>
                            <a:lnTo>
                              <a:pt x="464" y="80"/>
                            </a:lnTo>
                            <a:lnTo>
                              <a:pt x="456" y="88"/>
                            </a:lnTo>
                            <a:lnTo>
                              <a:pt x="448" y="80"/>
                            </a:lnTo>
                            <a:lnTo>
                              <a:pt x="416" y="64"/>
                            </a:lnTo>
                            <a:lnTo>
                              <a:pt x="392" y="64"/>
                            </a:lnTo>
                            <a:lnTo>
                              <a:pt x="384" y="56"/>
                            </a:lnTo>
                            <a:lnTo>
                              <a:pt x="376" y="64"/>
                            </a:lnTo>
                            <a:lnTo>
                              <a:pt x="344" y="32"/>
                            </a:lnTo>
                            <a:lnTo>
                              <a:pt x="320" y="16"/>
                            </a:lnTo>
                            <a:lnTo>
                              <a:pt x="312" y="16"/>
                            </a:lnTo>
                            <a:lnTo>
                              <a:pt x="296" y="24"/>
                            </a:lnTo>
                            <a:lnTo>
                              <a:pt x="288" y="24"/>
                            </a:lnTo>
                            <a:lnTo>
                              <a:pt x="288" y="16"/>
                            </a:lnTo>
                            <a:lnTo>
                              <a:pt x="272" y="16"/>
                            </a:lnTo>
                            <a:lnTo>
                              <a:pt x="256" y="16"/>
                            </a:lnTo>
                            <a:lnTo>
                              <a:pt x="256" y="8"/>
                            </a:lnTo>
                            <a:lnTo>
                              <a:pt x="248" y="0"/>
                            </a:lnTo>
                            <a:lnTo>
                              <a:pt x="224" y="0"/>
                            </a:lnTo>
                            <a:lnTo>
                              <a:pt x="224" y="8"/>
                            </a:lnTo>
                            <a:lnTo>
                              <a:pt x="200" y="8"/>
                            </a:lnTo>
                            <a:lnTo>
                              <a:pt x="160" y="16"/>
                            </a:lnTo>
                            <a:lnTo>
                              <a:pt x="144" y="16"/>
                            </a:lnTo>
                            <a:lnTo>
                              <a:pt x="144" y="24"/>
                            </a:lnTo>
                            <a:lnTo>
                              <a:pt x="152" y="24"/>
                            </a:lnTo>
                            <a:lnTo>
                              <a:pt x="152" y="32"/>
                            </a:lnTo>
                            <a:lnTo>
                              <a:pt x="144" y="40"/>
                            </a:lnTo>
                            <a:lnTo>
                              <a:pt x="152" y="40"/>
                            </a:lnTo>
                            <a:lnTo>
                              <a:pt x="144" y="48"/>
                            </a:lnTo>
                            <a:lnTo>
                              <a:pt x="168" y="56"/>
                            </a:lnTo>
                            <a:lnTo>
                              <a:pt x="160" y="64"/>
                            </a:lnTo>
                            <a:lnTo>
                              <a:pt x="144" y="64"/>
                            </a:lnTo>
                            <a:lnTo>
                              <a:pt x="128" y="64"/>
                            </a:lnTo>
                            <a:lnTo>
                              <a:pt x="112" y="64"/>
                            </a:lnTo>
                            <a:lnTo>
                              <a:pt x="96" y="64"/>
                            </a:lnTo>
                            <a:lnTo>
                              <a:pt x="88" y="64"/>
                            </a:lnTo>
                            <a:lnTo>
                              <a:pt x="88" y="72"/>
                            </a:lnTo>
                            <a:lnTo>
                              <a:pt x="72" y="56"/>
                            </a:lnTo>
                            <a:lnTo>
                              <a:pt x="56" y="48"/>
                            </a:lnTo>
                            <a:lnTo>
                              <a:pt x="48" y="56"/>
                            </a:lnTo>
                            <a:lnTo>
                              <a:pt x="40" y="56"/>
                            </a:lnTo>
                            <a:lnTo>
                              <a:pt x="24" y="64"/>
                            </a:lnTo>
                            <a:lnTo>
                              <a:pt x="16" y="64"/>
                            </a:lnTo>
                            <a:lnTo>
                              <a:pt x="24" y="80"/>
                            </a:lnTo>
                            <a:lnTo>
                              <a:pt x="16" y="80"/>
                            </a:lnTo>
                            <a:lnTo>
                              <a:pt x="8" y="72"/>
                            </a:lnTo>
                            <a:lnTo>
                              <a:pt x="0" y="96"/>
                            </a:lnTo>
                            <a:lnTo>
                              <a:pt x="8" y="104"/>
                            </a:lnTo>
                            <a:lnTo>
                              <a:pt x="8" y="112"/>
                            </a:lnTo>
                            <a:lnTo>
                              <a:pt x="24" y="112"/>
                            </a:lnTo>
                            <a:lnTo>
                              <a:pt x="32" y="128"/>
                            </a:lnTo>
                            <a:lnTo>
                              <a:pt x="24" y="128"/>
                            </a:lnTo>
                            <a:lnTo>
                              <a:pt x="32" y="128"/>
                            </a:lnTo>
                            <a:lnTo>
                              <a:pt x="56" y="120"/>
                            </a:lnTo>
                            <a:lnTo>
                              <a:pt x="72" y="120"/>
                            </a:lnTo>
                            <a:lnTo>
                              <a:pt x="88" y="128"/>
                            </a:lnTo>
                            <a:lnTo>
                              <a:pt x="104" y="144"/>
                            </a:lnTo>
                            <a:lnTo>
                              <a:pt x="72" y="144"/>
                            </a:lnTo>
                            <a:lnTo>
                              <a:pt x="64" y="152"/>
                            </a:lnTo>
                            <a:lnTo>
                              <a:pt x="72" y="160"/>
                            </a:lnTo>
                            <a:lnTo>
                              <a:pt x="56" y="160"/>
                            </a:lnTo>
                            <a:lnTo>
                              <a:pt x="64" y="160"/>
                            </a:lnTo>
                            <a:lnTo>
                              <a:pt x="80" y="184"/>
                            </a:lnTo>
                            <a:lnTo>
                              <a:pt x="88" y="184"/>
                            </a:lnTo>
                            <a:lnTo>
                              <a:pt x="88" y="192"/>
                            </a:lnTo>
                            <a:lnTo>
                              <a:pt x="88" y="200"/>
                            </a:lnTo>
                            <a:lnTo>
                              <a:pt x="96" y="192"/>
                            </a:lnTo>
                            <a:lnTo>
                              <a:pt x="104" y="192"/>
                            </a:lnTo>
                            <a:lnTo>
                              <a:pt x="128" y="208"/>
                            </a:lnTo>
                            <a:lnTo>
                              <a:pt x="136" y="208"/>
                            </a:lnTo>
                            <a:lnTo>
                              <a:pt x="120" y="152"/>
                            </a:lnTo>
                            <a:lnTo>
                              <a:pt x="152" y="144"/>
                            </a:lnTo>
                            <a:lnTo>
                              <a:pt x="200" y="176"/>
                            </a:lnTo>
                            <a:lnTo>
                              <a:pt x="232" y="168"/>
                            </a:lnTo>
                            <a:lnTo>
                              <a:pt x="248" y="184"/>
                            </a:lnTo>
                            <a:lnTo>
                              <a:pt x="256" y="200"/>
                            </a:lnTo>
                            <a:lnTo>
                              <a:pt x="264" y="200"/>
                            </a:lnTo>
                            <a:lnTo>
                              <a:pt x="264" y="208"/>
                            </a:lnTo>
                            <a:lnTo>
                              <a:pt x="288" y="208"/>
                            </a:lnTo>
                            <a:lnTo>
                              <a:pt x="312" y="192"/>
                            </a:lnTo>
                            <a:lnTo>
                              <a:pt x="312" y="184"/>
                            </a:lnTo>
                            <a:lnTo>
                              <a:pt x="336" y="192"/>
                            </a:lnTo>
                            <a:lnTo>
                              <a:pt x="344" y="184"/>
                            </a:lnTo>
                            <a:lnTo>
                              <a:pt x="344" y="176"/>
                            </a:lnTo>
                            <a:lnTo>
                              <a:pt x="360" y="184"/>
                            </a:lnTo>
                            <a:lnTo>
                              <a:pt x="408" y="184"/>
                            </a:lnTo>
                            <a:lnTo>
                              <a:pt x="424" y="192"/>
                            </a:lnTo>
                            <a:lnTo>
                              <a:pt x="424" y="176"/>
                            </a:lnTo>
                            <a:lnTo>
                              <a:pt x="416" y="152"/>
                            </a:lnTo>
                            <a:lnTo>
                              <a:pt x="432" y="144"/>
                            </a:lnTo>
                            <a:lnTo>
                              <a:pt x="432" y="120"/>
                            </a:lnTo>
                            <a:lnTo>
                              <a:pt x="456" y="120"/>
                            </a:lnTo>
                            <a:lnTo>
                              <a:pt x="464" y="120"/>
                            </a:lnTo>
                            <a:lnTo>
                              <a:pt x="464" y="104"/>
                            </a:lnTo>
                            <a:lnTo>
                              <a:pt x="472" y="9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6" name="Freeform 411">
                        <a:extLst>
                          <a:ext uri="{FF2B5EF4-FFF2-40B4-BE49-F238E27FC236}">
                            <a16:creationId xmlns:a16="http://schemas.microsoft.com/office/drawing/2014/main" id="{8784985F-CE79-4403-94FE-F8F179C816E5}"/>
                          </a:ext>
                        </a:extLst>
                      </p:cNvPr>
                      <p:cNvSpPr>
                        <a:spLocks/>
                      </p:cNvSpPr>
                      <p:nvPr/>
                    </p:nvSpPr>
                    <p:spPr bwMode="auto">
                      <a:xfrm>
                        <a:off x="3452" y="1512"/>
                        <a:ext cx="1632" cy="496"/>
                      </a:xfrm>
                      <a:custGeom>
                        <a:avLst/>
                        <a:gdLst>
                          <a:gd name="T0" fmla="*/ 448 w 1632"/>
                          <a:gd name="T1" fmla="*/ 104 h 496"/>
                          <a:gd name="T2" fmla="*/ 440 w 1632"/>
                          <a:gd name="T3" fmla="*/ 104 h 496"/>
                          <a:gd name="T4" fmla="*/ 384 w 1632"/>
                          <a:gd name="T5" fmla="*/ 48 h 496"/>
                          <a:gd name="T6" fmla="*/ 392 w 1632"/>
                          <a:gd name="T7" fmla="*/ 112 h 496"/>
                          <a:gd name="T8" fmla="*/ 304 w 1632"/>
                          <a:gd name="T9" fmla="*/ 112 h 496"/>
                          <a:gd name="T10" fmla="*/ 200 w 1632"/>
                          <a:gd name="T11" fmla="*/ 128 h 496"/>
                          <a:gd name="T12" fmla="*/ 160 w 1632"/>
                          <a:gd name="T13" fmla="*/ 112 h 496"/>
                          <a:gd name="T14" fmla="*/ 136 w 1632"/>
                          <a:gd name="T15" fmla="*/ 160 h 496"/>
                          <a:gd name="T16" fmla="*/ 72 w 1632"/>
                          <a:gd name="T17" fmla="*/ 160 h 496"/>
                          <a:gd name="T18" fmla="*/ 80 w 1632"/>
                          <a:gd name="T19" fmla="*/ 104 h 496"/>
                          <a:gd name="T20" fmla="*/ 16 w 1632"/>
                          <a:gd name="T21" fmla="*/ 120 h 496"/>
                          <a:gd name="T22" fmla="*/ 40 w 1632"/>
                          <a:gd name="T23" fmla="*/ 184 h 496"/>
                          <a:gd name="T24" fmla="*/ 0 w 1632"/>
                          <a:gd name="T25" fmla="*/ 240 h 496"/>
                          <a:gd name="T26" fmla="*/ 64 w 1632"/>
                          <a:gd name="T27" fmla="*/ 312 h 496"/>
                          <a:gd name="T28" fmla="*/ 96 w 1632"/>
                          <a:gd name="T29" fmla="*/ 336 h 496"/>
                          <a:gd name="T30" fmla="*/ 168 w 1632"/>
                          <a:gd name="T31" fmla="*/ 368 h 496"/>
                          <a:gd name="T32" fmla="*/ 152 w 1632"/>
                          <a:gd name="T33" fmla="*/ 408 h 496"/>
                          <a:gd name="T34" fmla="*/ 136 w 1632"/>
                          <a:gd name="T35" fmla="*/ 440 h 496"/>
                          <a:gd name="T36" fmla="*/ 264 w 1632"/>
                          <a:gd name="T37" fmla="*/ 488 h 496"/>
                          <a:gd name="T38" fmla="*/ 256 w 1632"/>
                          <a:gd name="T39" fmla="*/ 440 h 496"/>
                          <a:gd name="T40" fmla="*/ 272 w 1632"/>
                          <a:gd name="T41" fmla="*/ 400 h 496"/>
                          <a:gd name="T42" fmla="*/ 272 w 1632"/>
                          <a:gd name="T43" fmla="*/ 368 h 496"/>
                          <a:gd name="T44" fmla="*/ 320 w 1632"/>
                          <a:gd name="T45" fmla="*/ 344 h 496"/>
                          <a:gd name="T46" fmla="*/ 392 w 1632"/>
                          <a:gd name="T47" fmla="*/ 352 h 496"/>
                          <a:gd name="T48" fmla="*/ 400 w 1632"/>
                          <a:gd name="T49" fmla="*/ 320 h 496"/>
                          <a:gd name="T50" fmla="*/ 472 w 1632"/>
                          <a:gd name="T51" fmla="*/ 296 h 496"/>
                          <a:gd name="T52" fmla="*/ 536 w 1632"/>
                          <a:gd name="T53" fmla="*/ 304 h 496"/>
                          <a:gd name="T54" fmla="*/ 624 w 1632"/>
                          <a:gd name="T55" fmla="*/ 352 h 496"/>
                          <a:gd name="T56" fmla="*/ 712 w 1632"/>
                          <a:gd name="T57" fmla="*/ 368 h 496"/>
                          <a:gd name="T58" fmla="*/ 808 w 1632"/>
                          <a:gd name="T59" fmla="*/ 368 h 496"/>
                          <a:gd name="T60" fmla="*/ 896 w 1632"/>
                          <a:gd name="T61" fmla="*/ 360 h 496"/>
                          <a:gd name="T62" fmla="*/ 1072 w 1632"/>
                          <a:gd name="T63" fmla="*/ 368 h 496"/>
                          <a:gd name="T64" fmla="*/ 1104 w 1632"/>
                          <a:gd name="T65" fmla="*/ 312 h 496"/>
                          <a:gd name="T66" fmla="*/ 1248 w 1632"/>
                          <a:gd name="T67" fmla="*/ 400 h 496"/>
                          <a:gd name="T68" fmla="*/ 1280 w 1632"/>
                          <a:gd name="T69" fmla="*/ 432 h 496"/>
                          <a:gd name="T70" fmla="*/ 1328 w 1632"/>
                          <a:gd name="T71" fmla="*/ 464 h 496"/>
                          <a:gd name="T72" fmla="*/ 1272 w 1632"/>
                          <a:gd name="T73" fmla="*/ 304 h 496"/>
                          <a:gd name="T74" fmla="*/ 1240 w 1632"/>
                          <a:gd name="T75" fmla="*/ 296 h 496"/>
                          <a:gd name="T76" fmla="*/ 1312 w 1632"/>
                          <a:gd name="T77" fmla="*/ 224 h 496"/>
                          <a:gd name="T78" fmla="*/ 1368 w 1632"/>
                          <a:gd name="T79" fmla="*/ 200 h 496"/>
                          <a:gd name="T80" fmla="*/ 1432 w 1632"/>
                          <a:gd name="T81" fmla="*/ 184 h 496"/>
                          <a:gd name="T82" fmla="*/ 1432 w 1632"/>
                          <a:gd name="T83" fmla="*/ 264 h 496"/>
                          <a:gd name="T84" fmla="*/ 1520 w 1632"/>
                          <a:gd name="T85" fmla="*/ 320 h 496"/>
                          <a:gd name="T86" fmla="*/ 1488 w 1632"/>
                          <a:gd name="T87" fmla="*/ 256 h 496"/>
                          <a:gd name="T88" fmla="*/ 1480 w 1632"/>
                          <a:gd name="T89" fmla="*/ 216 h 496"/>
                          <a:gd name="T90" fmla="*/ 1552 w 1632"/>
                          <a:gd name="T91" fmla="*/ 192 h 496"/>
                          <a:gd name="T92" fmla="*/ 1544 w 1632"/>
                          <a:gd name="T93" fmla="*/ 152 h 496"/>
                          <a:gd name="T94" fmla="*/ 1632 w 1632"/>
                          <a:gd name="T95" fmla="*/ 160 h 496"/>
                          <a:gd name="T96" fmla="*/ 1472 w 1632"/>
                          <a:gd name="T97" fmla="*/ 104 h 496"/>
                          <a:gd name="T98" fmla="*/ 1360 w 1632"/>
                          <a:gd name="T99" fmla="*/ 96 h 496"/>
                          <a:gd name="T100" fmla="*/ 1232 w 1632"/>
                          <a:gd name="T101" fmla="*/ 80 h 496"/>
                          <a:gd name="T102" fmla="*/ 1008 w 1632"/>
                          <a:gd name="T103" fmla="*/ 64 h 496"/>
                          <a:gd name="T104" fmla="*/ 936 w 1632"/>
                          <a:gd name="T105" fmla="*/ 56 h 496"/>
                          <a:gd name="T106" fmla="*/ 816 w 1632"/>
                          <a:gd name="T107" fmla="*/ 48 h 496"/>
                          <a:gd name="T108" fmla="*/ 744 w 1632"/>
                          <a:gd name="T109" fmla="*/ 48 h 496"/>
                          <a:gd name="T110" fmla="*/ 656 w 1632"/>
                          <a:gd name="T111" fmla="*/ 0 h 496"/>
                          <a:gd name="T112" fmla="*/ 512 w 1632"/>
                          <a:gd name="T113" fmla="*/ 32 h 496"/>
                          <a:gd name="T114" fmla="*/ 448 w 1632"/>
                          <a:gd name="T115" fmla="*/ 5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2" h="496">
                            <a:moveTo>
                              <a:pt x="432" y="56"/>
                            </a:moveTo>
                            <a:lnTo>
                              <a:pt x="416" y="72"/>
                            </a:lnTo>
                            <a:lnTo>
                              <a:pt x="432" y="80"/>
                            </a:lnTo>
                            <a:lnTo>
                              <a:pt x="432" y="96"/>
                            </a:lnTo>
                            <a:lnTo>
                              <a:pt x="440" y="104"/>
                            </a:lnTo>
                            <a:lnTo>
                              <a:pt x="448" y="104"/>
                            </a:lnTo>
                            <a:lnTo>
                              <a:pt x="464" y="120"/>
                            </a:lnTo>
                            <a:lnTo>
                              <a:pt x="456" y="128"/>
                            </a:lnTo>
                            <a:lnTo>
                              <a:pt x="440" y="136"/>
                            </a:lnTo>
                            <a:lnTo>
                              <a:pt x="424" y="128"/>
                            </a:lnTo>
                            <a:lnTo>
                              <a:pt x="440" y="120"/>
                            </a:lnTo>
                            <a:lnTo>
                              <a:pt x="440" y="104"/>
                            </a:lnTo>
                            <a:lnTo>
                              <a:pt x="432" y="104"/>
                            </a:lnTo>
                            <a:lnTo>
                              <a:pt x="416" y="72"/>
                            </a:lnTo>
                            <a:lnTo>
                              <a:pt x="408" y="72"/>
                            </a:lnTo>
                            <a:lnTo>
                              <a:pt x="408" y="56"/>
                            </a:lnTo>
                            <a:lnTo>
                              <a:pt x="392" y="48"/>
                            </a:lnTo>
                            <a:lnTo>
                              <a:pt x="384" y="48"/>
                            </a:lnTo>
                            <a:lnTo>
                              <a:pt x="376" y="48"/>
                            </a:lnTo>
                            <a:lnTo>
                              <a:pt x="360" y="72"/>
                            </a:lnTo>
                            <a:lnTo>
                              <a:pt x="368" y="80"/>
                            </a:lnTo>
                            <a:lnTo>
                              <a:pt x="368" y="96"/>
                            </a:lnTo>
                            <a:lnTo>
                              <a:pt x="400" y="104"/>
                            </a:lnTo>
                            <a:lnTo>
                              <a:pt x="392" y="112"/>
                            </a:lnTo>
                            <a:lnTo>
                              <a:pt x="288" y="80"/>
                            </a:lnTo>
                            <a:lnTo>
                              <a:pt x="288" y="88"/>
                            </a:lnTo>
                            <a:lnTo>
                              <a:pt x="320" y="104"/>
                            </a:lnTo>
                            <a:lnTo>
                              <a:pt x="304" y="104"/>
                            </a:lnTo>
                            <a:lnTo>
                              <a:pt x="312" y="112"/>
                            </a:lnTo>
                            <a:lnTo>
                              <a:pt x="304" y="112"/>
                            </a:lnTo>
                            <a:lnTo>
                              <a:pt x="296" y="104"/>
                            </a:lnTo>
                            <a:lnTo>
                              <a:pt x="264" y="104"/>
                            </a:lnTo>
                            <a:lnTo>
                              <a:pt x="264" y="112"/>
                            </a:lnTo>
                            <a:lnTo>
                              <a:pt x="248" y="104"/>
                            </a:lnTo>
                            <a:lnTo>
                              <a:pt x="200" y="120"/>
                            </a:lnTo>
                            <a:lnTo>
                              <a:pt x="200" y="128"/>
                            </a:lnTo>
                            <a:lnTo>
                              <a:pt x="192" y="128"/>
                            </a:lnTo>
                            <a:lnTo>
                              <a:pt x="168" y="120"/>
                            </a:lnTo>
                            <a:lnTo>
                              <a:pt x="184" y="120"/>
                            </a:lnTo>
                            <a:lnTo>
                              <a:pt x="176" y="112"/>
                            </a:lnTo>
                            <a:lnTo>
                              <a:pt x="144" y="104"/>
                            </a:lnTo>
                            <a:lnTo>
                              <a:pt x="160" y="112"/>
                            </a:lnTo>
                            <a:lnTo>
                              <a:pt x="160" y="128"/>
                            </a:lnTo>
                            <a:lnTo>
                              <a:pt x="168" y="136"/>
                            </a:lnTo>
                            <a:lnTo>
                              <a:pt x="160" y="136"/>
                            </a:lnTo>
                            <a:lnTo>
                              <a:pt x="144" y="136"/>
                            </a:lnTo>
                            <a:lnTo>
                              <a:pt x="120" y="144"/>
                            </a:lnTo>
                            <a:lnTo>
                              <a:pt x="136" y="160"/>
                            </a:lnTo>
                            <a:lnTo>
                              <a:pt x="96" y="152"/>
                            </a:lnTo>
                            <a:lnTo>
                              <a:pt x="88" y="152"/>
                            </a:lnTo>
                            <a:lnTo>
                              <a:pt x="104" y="160"/>
                            </a:lnTo>
                            <a:lnTo>
                              <a:pt x="112" y="168"/>
                            </a:lnTo>
                            <a:lnTo>
                              <a:pt x="96" y="168"/>
                            </a:lnTo>
                            <a:lnTo>
                              <a:pt x="72" y="160"/>
                            </a:lnTo>
                            <a:lnTo>
                              <a:pt x="72" y="144"/>
                            </a:lnTo>
                            <a:lnTo>
                              <a:pt x="40" y="128"/>
                            </a:lnTo>
                            <a:lnTo>
                              <a:pt x="104" y="136"/>
                            </a:lnTo>
                            <a:lnTo>
                              <a:pt x="136" y="128"/>
                            </a:lnTo>
                            <a:lnTo>
                              <a:pt x="128" y="120"/>
                            </a:lnTo>
                            <a:lnTo>
                              <a:pt x="80" y="104"/>
                            </a:lnTo>
                            <a:lnTo>
                              <a:pt x="40" y="88"/>
                            </a:lnTo>
                            <a:lnTo>
                              <a:pt x="24" y="96"/>
                            </a:lnTo>
                            <a:lnTo>
                              <a:pt x="8" y="104"/>
                            </a:lnTo>
                            <a:lnTo>
                              <a:pt x="0" y="104"/>
                            </a:lnTo>
                            <a:lnTo>
                              <a:pt x="0" y="112"/>
                            </a:lnTo>
                            <a:lnTo>
                              <a:pt x="16" y="120"/>
                            </a:lnTo>
                            <a:lnTo>
                              <a:pt x="16" y="128"/>
                            </a:lnTo>
                            <a:lnTo>
                              <a:pt x="24" y="144"/>
                            </a:lnTo>
                            <a:lnTo>
                              <a:pt x="24" y="152"/>
                            </a:lnTo>
                            <a:lnTo>
                              <a:pt x="32" y="160"/>
                            </a:lnTo>
                            <a:lnTo>
                              <a:pt x="32" y="168"/>
                            </a:lnTo>
                            <a:lnTo>
                              <a:pt x="40" y="184"/>
                            </a:lnTo>
                            <a:lnTo>
                              <a:pt x="8" y="216"/>
                            </a:lnTo>
                            <a:lnTo>
                              <a:pt x="16" y="216"/>
                            </a:lnTo>
                            <a:lnTo>
                              <a:pt x="24" y="224"/>
                            </a:lnTo>
                            <a:lnTo>
                              <a:pt x="16" y="232"/>
                            </a:lnTo>
                            <a:lnTo>
                              <a:pt x="8" y="232"/>
                            </a:lnTo>
                            <a:lnTo>
                              <a:pt x="0" y="240"/>
                            </a:lnTo>
                            <a:lnTo>
                              <a:pt x="8" y="248"/>
                            </a:lnTo>
                            <a:lnTo>
                              <a:pt x="8" y="256"/>
                            </a:lnTo>
                            <a:lnTo>
                              <a:pt x="24" y="272"/>
                            </a:lnTo>
                            <a:lnTo>
                              <a:pt x="48" y="280"/>
                            </a:lnTo>
                            <a:lnTo>
                              <a:pt x="56" y="296"/>
                            </a:lnTo>
                            <a:lnTo>
                              <a:pt x="64" y="312"/>
                            </a:lnTo>
                            <a:lnTo>
                              <a:pt x="72" y="312"/>
                            </a:lnTo>
                            <a:lnTo>
                              <a:pt x="72" y="320"/>
                            </a:lnTo>
                            <a:lnTo>
                              <a:pt x="56" y="320"/>
                            </a:lnTo>
                            <a:lnTo>
                              <a:pt x="64" y="336"/>
                            </a:lnTo>
                            <a:lnTo>
                              <a:pt x="88" y="328"/>
                            </a:lnTo>
                            <a:lnTo>
                              <a:pt x="96" y="336"/>
                            </a:lnTo>
                            <a:lnTo>
                              <a:pt x="96" y="344"/>
                            </a:lnTo>
                            <a:lnTo>
                              <a:pt x="104" y="344"/>
                            </a:lnTo>
                            <a:lnTo>
                              <a:pt x="112" y="360"/>
                            </a:lnTo>
                            <a:lnTo>
                              <a:pt x="136" y="360"/>
                            </a:lnTo>
                            <a:lnTo>
                              <a:pt x="144" y="368"/>
                            </a:lnTo>
                            <a:lnTo>
                              <a:pt x="168" y="368"/>
                            </a:lnTo>
                            <a:lnTo>
                              <a:pt x="168" y="376"/>
                            </a:lnTo>
                            <a:lnTo>
                              <a:pt x="168" y="384"/>
                            </a:lnTo>
                            <a:lnTo>
                              <a:pt x="168" y="400"/>
                            </a:lnTo>
                            <a:lnTo>
                              <a:pt x="160" y="392"/>
                            </a:lnTo>
                            <a:lnTo>
                              <a:pt x="152" y="400"/>
                            </a:lnTo>
                            <a:lnTo>
                              <a:pt x="152" y="408"/>
                            </a:lnTo>
                            <a:lnTo>
                              <a:pt x="168" y="408"/>
                            </a:lnTo>
                            <a:lnTo>
                              <a:pt x="144" y="416"/>
                            </a:lnTo>
                            <a:lnTo>
                              <a:pt x="152" y="416"/>
                            </a:lnTo>
                            <a:lnTo>
                              <a:pt x="144" y="432"/>
                            </a:lnTo>
                            <a:lnTo>
                              <a:pt x="136" y="432"/>
                            </a:lnTo>
                            <a:lnTo>
                              <a:pt x="136" y="440"/>
                            </a:lnTo>
                            <a:lnTo>
                              <a:pt x="144" y="440"/>
                            </a:lnTo>
                            <a:lnTo>
                              <a:pt x="184" y="464"/>
                            </a:lnTo>
                            <a:lnTo>
                              <a:pt x="216" y="464"/>
                            </a:lnTo>
                            <a:lnTo>
                              <a:pt x="232" y="472"/>
                            </a:lnTo>
                            <a:lnTo>
                              <a:pt x="248" y="472"/>
                            </a:lnTo>
                            <a:lnTo>
                              <a:pt x="264" y="488"/>
                            </a:lnTo>
                            <a:lnTo>
                              <a:pt x="272" y="496"/>
                            </a:lnTo>
                            <a:lnTo>
                              <a:pt x="280" y="496"/>
                            </a:lnTo>
                            <a:lnTo>
                              <a:pt x="288" y="488"/>
                            </a:lnTo>
                            <a:lnTo>
                              <a:pt x="272" y="472"/>
                            </a:lnTo>
                            <a:lnTo>
                              <a:pt x="272" y="456"/>
                            </a:lnTo>
                            <a:lnTo>
                              <a:pt x="256" y="440"/>
                            </a:lnTo>
                            <a:lnTo>
                              <a:pt x="264" y="424"/>
                            </a:lnTo>
                            <a:lnTo>
                              <a:pt x="272" y="424"/>
                            </a:lnTo>
                            <a:lnTo>
                              <a:pt x="280" y="416"/>
                            </a:lnTo>
                            <a:lnTo>
                              <a:pt x="272" y="416"/>
                            </a:lnTo>
                            <a:lnTo>
                              <a:pt x="280" y="416"/>
                            </a:lnTo>
                            <a:lnTo>
                              <a:pt x="272" y="400"/>
                            </a:lnTo>
                            <a:lnTo>
                              <a:pt x="256" y="400"/>
                            </a:lnTo>
                            <a:lnTo>
                              <a:pt x="256" y="392"/>
                            </a:lnTo>
                            <a:lnTo>
                              <a:pt x="248" y="384"/>
                            </a:lnTo>
                            <a:lnTo>
                              <a:pt x="256" y="360"/>
                            </a:lnTo>
                            <a:lnTo>
                              <a:pt x="264" y="368"/>
                            </a:lnTo>
                            <a:lnTo>
                              <a:pt x="272" y="368"/>
                            </a:lnTo>
                            <a:lnTo>
                              <a:pt x="264" y="352"/>
                            </a:lnTo>
                            <a:lnTo>
                              <a:pt x="272" y="352"/>
                            </a:lnTo>
                            <a:lnTo>
                              <a:pt x="288" y="344"/>
                            </a:lnTo>
                            <a:lnTo>
                              <a:pt x="296" y="344"/>
                            </a:lnTo>
                            <a:lnTo>
                              <a:pt x="304" y="336"/>
                            </a:lnTo>
                            <a:lnTo>
                              <a:pt x="320" y="344"/>
                            </a:lnTo>
                            <a:lnTo>
                              <a:pt x="336" y="360"/>
                            </a:lnTo>
                            <a:lnTo>
                              <a:pt x="336" y="352"/>
                            </a:lnTo>
                            <a:lnTo>
                              <a:pt x="344" y="352"/>
                            </a:lnTo>
                            <a:lnTo>
                              <a:pt x="360" y="352"/>
                            </a:lnTo>
                            <a:lnTo>
                              <a:pt x="376" y="352"/>
                            </a:lnTo>
                            <a:lnTo>
                              <a:pt x="392" y="352"/>
                            </a:lnTo>
                            <a:lnTo>
                              <a:pt x="408" y="352"/>
                            </a:lnTo>
                            <a:lnTo>
                              <a:pt x="416" y="344"/>
                            </a:lnTo>
                            <a:lnTo>
                              <a:pt x="392" y="336"/>
                            </a:lnTo>
                            <a:lnTo>
                              <a:pt x="400" y="328"/>
                            </a:lnTo>
                            <a:lnTo>
                              <a:pt x="392" y="328"/>
                            </a:lnTo>
                            <a:lnTo>
                              <a:pt x="400" y="320"/>
                            </a:lnTo>
                            <a:lnTo>
                              <a:pt x="400" y="312"/>
                            </a:lnTo>
                            <a:lnTo>
                              <a:pt x="392" y="312"/>
                            </a:lnTo>
                            <a:lnTo>
                              <a:pt x="392" y="304"/>
                            </a:lnTo>
                            <a:lnTo>
                              <a:pt x="408" y="304"/>
                            </a:lnTo>
                            <a:lnTo>
                              <a:pt x="448" y="296"/>
                            </a:lnTo>
                            <a:lnTo>
                              <a:pt x="472" y="296"/>
                            </a:lnTo>
                            <a:lnTo>
                              <a:pt x="472" y="288"/>
                            </a:lnTo>
                            <a:lnTo>
                              <a:pt x="496" y="288"/>
                            </a:lnTo>
                            <a:lnTo>
                              <a:pt x="504" y="296"/>
                            </a:lnTo>
                            <a:lnTo>
                              <a:pt x="504" y="304"/>
                            </a:lnTo>
                            <a:lnTo>
                              <a:pt x="520" y="304"/>
                            </a:lnTo>
                            <a:lnTo>
                              <a:pt x="536" y="304"/>
                            </a:lnTo>
                            <a:lnTo>
                              <a:pt x="536" y="312"/>
                            </a:lnTo>
                            <a:lnTo>
                              <a:pt x="544" y="312"/>
                            </a:lnTo>
                            <a:lnTo>
                              <a:pt x="560" y="304"/>
                            </a:lnTo>
                            <a:lnTo>
                              <a:pt x="568" y="304"/>
                            </a:lnTo>
                            <a:lnTo>
                              <a:pt x="592" y="320"/>
                            </a:lnTo>
                            <a:lnTo>
                              <a:pt x="624" y="352"/>
                            </a:lnTo>
                            <a:lnTo>
                              <a:pt x="632" y="344"/>
                            </a:lnTo>
                            <a:lnTo>
                              <a:pt x="640" y="352"/>
                            </a:lnTo>
                            <a:lnTo>
                              <a:pt x="664" y="352"/>
                            </a:lnTo>
                            <a:lnTo>
                              <a:pt x="696" y="368"/>
                            </a:lnTo>
                            <a:lnTo>
                              <a:pt x="704" y="376"/>
                            </a:lnTo>
                            <a:lnTo>
                              <a:pt x="712" y="368"/>
                            </a:lnTo>
                            <a:lnTo>
                              <a:pt x="720" y="376"/>
                            </a:lnTo>
                            <a:lnTo>
                              <a:pt x="720" y="384"/>
                            </a:lnTo>
                            <a:lnTo>
                              <a:pt x="728" y="376"/>
                            </a:lnTo>
                            <a:lnTo>
                              <a:pt x="768" y="352"/>
                            </a:lnTo>
                            <a:lnTo>
                              <a:pt x="792" y="360"/>
                            </a:lnTo>
                            <a:lnTo>
                              <a:pt x="808" y="368"/>
                            </a:lnTo>
                            <a:lnTo>
                              <a:pt x="840" y="368"/>
                            </a:lnTo>
                            <a:lnTo>
                              <a:pt x="840" y="352"/>
                            </a:lnTo>
                            <a:lnTo>
                              <a:pt x="832" y="344"/>
                            </a:lnTo>
                            <a:lnTo>
                              <a:pt x="840" y="336"/>
                            </a:lnTo>
                            <a:lnTo>
                              <a:pt x="872" y="344"/>
                            </a:lnTo>
                            <a:lnTo>
                              <a:pt x="896" y="360"/>
                            </a:lnTo>
                            <a:lnTo>
                              <a:pt x="928" y="360"/>
                            </a:lnTo>
                            <a:lnTo>
                              <a:pt x="984" y="376"/>
                            </a:lnTo>
                            <a:lnTo>
                              <a:pt x="1016" y="368"/>
                            </a:lnTo>
                            <a:lnTo>
                              <a:pt x="1032" y="360"/>
                            </a:lnTo>
                            <a:lnTo>
                              <a:pt x="1056" y="368"/>
                            </a:lnTo>
                            <a:lnTo>
                              <a:pt x="1072" y="368"/>
                            </a:lnTo>
                            <a:lnTo>
                              <a:pt x="1088" y="360"/>
                            </a:lnTo>
                            <a:lnTo>
                              <a:pt x="1080" y="344"/>
                            </a:lnTo>
                            <a:lnTo>
                              <a:pt x="1088" y="336"/>
                            </a:lnTo>
                            <a:lnTo>
                              <a:pt x="1072" y="328"/>
                            </a:lnTo>
                            <a:lnTo>
                              <a:pt x="1080" y="320"/>
                            </a:lnTo>
                            <a:lnTo>
                              <a:pt x="1104" y="312"/>
                            </a:lnTo>
                            <a:lnTo>
                              <a:pt x="1136" y="320"/>
                            </a:lnTo>
                            <a:lnTo>
                              <a:pt x="1168" y="352"/>
                            </a:lnTo>
                            <a:lnTo>
                              <a:pt x="1184" y="368"/>
                            </a:lnTo>
                            <a:lnTo>
                              <a:pt x="1208" y="376"/>
                            </a:lnTo>
                            <a:lnTo>
                              <a:pt x="1232" y="384"/>
                            </a:lnTo>
                            <a:lnTo>
                              <a:pt x="1248" y="400"/>
                            </a:lnTo>
                            <a:lnTo>
                              <a:pt x="1256" y="400"/>
                            </a:lnTo>
                            <a:lnTo>
                              <a:pt x="1280" y="384"/>
                            </a:lnTo>
                            <a:lnTo>
                              <a:pt x="1288" y="400"/>
                            </a:lnTo>
                            <a:lnTo>
                              <a:pt x="1288" y="408"/>
                            </a:lnTo>
                            <a:lnTo>
                              <a:pt x="1296" y="440"/>
                            </a:lnTo>
                            <a:lnTo>
                              <a:pt x="1280" y="432"/>
                            </a:lnTo>
                            <a:lnTo>
                              <a:pt x="1272" y="440"/>
                            </a:lnTo>
                            <a:lnTo>
                              <a:pt x="1288" y="464"/>
                            </a:lnTo>
                            <a:lnTo>
                              <a:pt x="1288" y="472"/>
                            </a:lnTo>
                            <a:lnTo>
                              <a:pt x="1296" y="464"/>
                            </a:lnTo>
                            <a:lnTo>
                              <a:pt x="1312" y="472"/>
                            </a:lnTo>
                            <a:lnTo>
                              <a:pt x="1328" y="464"/>
                            </a:lnTo>
                            <a:lnTo>
                              <a:pt x="1328" y="448"/>
                            </a:lnTo>
                            <a:lnTo>
                              <a:pt x="1344" y="432"/>
                            </a:lnTo>
                            <a:lnTo>
                              <a:pt x="1344" y="384"/>
                            </a:lnTo>
                            <a:lnTo>
                              <a:pt x="1320" y="352"/>
                            </a:lnTo>
                            <a:lnTo>
                              <a:pt x="1304" y="320"/>
                            </a:lnTo>
                            <a:lnTo>
                              <a:pt x="1272" y="304"/>
                            </a:lnTo>
                            <a:lnTo>
                              <a:pt x="1264" y="312"/>
                            </a:lnTo>
                            <a:lnTo>
                              <a:pt x="1256" y="312"/>
                            </a:lnTo>
                            <a:lnTo>
                              <a:pt x="1256" y="304"/>
                            </a:lnTo>
                            <a:lnTo>
                              <a:pt x="1248" y="304"/>
                            </a:lnTo>
                            <a:lnTo>
                              <a:pt x="1248" y="312"/>
                            </a:lnTo>
                            <a:lnTo>
                              <a:pt x="1240" y="296"/>
                            </a:lnTo>
                            <a:lnTo>
                              <a:pt x="1216" y="296"/>
                            </a:lnTo>
                            <a:lnTo>
                              <a:pt x="1232" y="280"/>
                            </a:lnTo>
                            <a:lnTo>
                              <a:pt x="1240" y="232"/>
                            </a:lnTo>
                            <a:lnTo>
                              <a:pt x="1256" y="232"/>
                            </a:lnTo>
                            <a:lnTo>
                              <a:pt x="1312" y="232"/>
                            </a:lnTo>
                            <a:lnTo>
                              <a:pt x="1312" y="224"/>
                            </a:lnTo>
                            <a:lnTo>
                              <a:pt x="1336" y="224"/>
                            </a:lnTo>
                            <a:lnTo>
                              <a:pt x="1344" y="240"/>
                            </a:lnTo>
                            <a:lnTo>
                              <a:pt x="1384" y="232"/>
                            </a:lnTo>
                            <a:lnTo>
                              <a:pt x="1368" y="232"/>
                            </a:lnTo>
                            <a:lnTo>
                              <a:pt x="1360" y="224"/>
                            </a:lnTo>
                            <a:lnTo>
                              <a:pt x="1368" y="200"/>
                            </a:lnTo>
                            <a:lnTo>
                              <a:pt x="1400" y="200"/>
                            </a:lnTo>
                            <a:lnTo>
                              <a:pt x="1400" y="208"/>
                            </a:lnTo>
                            <a:lnTo>
                              <a:pt x="1416" y="216"/>
                            </a:lnTo>
                            <a:lnTo>
                              <a:pt x="1424" y="200"/>
                            </a:lnTo>
                            <a:lnTo>
                              <a:pt x="1416" y="184"/>
                            </a:lnTo>
                            <a:lnTo>
                              <a:pt x="1432" y="184"/>
                            </a:lnTo>
                            <a:lnTo>
                              <a:pt x="1432" y="192"/>
                            </a:lnTo>
                            <a:lnTo>
                              <a:pt x="1448" y="208"/>
                            </a:lnTo>
                            <a:lnTo>
                              <a:pt x="1440" y="216"/>
                            </a:lnTo>
                            <a:lnTo>
                              <a:pt x="1432" y="248"/>
                            </a:lnTo>
                            <a:lnTo>
                              <a:pt x="1424" y="256"/>
                            </a:lnTo>
                            <a:lnTo>
                              <a:pt x="1432" y="264"/>
                            </a:lnTo>
                            <a:lnTo>
                              <a:pt x="1424" y="264"/>
                            </a:lnTo>
                            <a:lnTo>
                              <a:pt x="1440" y="288"/>
                            </a:lnTo>
                            <a:lnTo>
                              <a:pt x="1512" y="352"/>
                            </a:lnTo>
                            <a:lnTo>
                              <a:pt x="1512" y="344"/>
                            </a:lnTo>
                            <a:lnTo>
                              <a:pt x="1512" y="320"/>
                            </a:lnTo>
                            <a:lnTo>
                              <a:pt x="1520" y="320"/>
                            </a:lnTo>
                            <a:lnTo>
                              <a:pt x="1504" y="304"/>
                            </a:lnTo>
                            <a:lnTo>
                              <a:pt x="1520" y="296"/>
                            </a:lnTo>
                            <a:lnTo>
                              <a:pt x="1504" y="280"/>
                            </a:lnTo>
                            <a:lnTo>
                              <a:pt x="1512" y="272"/>
                            </a:lnTo>
                            <a:lnTo>
                              <a:pt x="1496" y="264"/>
                            </a:lnTo>
                            <a:lnTo>
                              <a:pt x="1488" y="256"/>
                            </a:lnTo>
                            <a:lnTo>
                              <a:pt x="1480" y="256"/>
                            </a:lnTo>
                            <a:lnTo>
                              <a:pt x="1472" y="248"/>
                            </a:lnTo>
                            <a:lnTo>
                              <a:pt x="1472" y="232"/>
                            </a:lnTo>
                            <a:lnTo>
                              <a:pt x="1464" y="224"/>
                            </a:lnTo>
                            <a:lnTo>
                              <a:pt x="1472" y="224"/>
                            </a:lnTo>
                            <a:lnTo>
                              <a:pt x="1480" y="216"/>
                            </a:lnTo>
                            <a:lnTo>
                              <a:pt x="1496" y="224"/>
                            </a:lnTo>
                            <a:lnTo>
                              <a:pt x="1496" y="216"/>
                            </a:lnTo>
                            <a:lnTo>
                              <a:pt x="1504" y="216"/>
                            </a:lnTo>
                            <a:lnTo>
                              <a:pt x="1536" y="224"/>
                            </a:lnTo>
                            <a:lnTo>
                              <a:pt x="1528" y="216"/>
                            </a:lnTo>
                            <a:lnTo>
                              <a:pt x="1552" y="192"/>
                            </a:lnTo>
                            <a:lnTo>
                              <a:pt x="1560" y="184"/>
                            </a:lnTo>
                            <a:lnTo>
                              <a:pt x="1584" y="192"/>
                            </a:lnTo>
                            <a:lnTo>
                              <a:pt x="1584" y="184"/>
                            </a:lnTo>
                            <a:lnTo>
                              <a:pt x="1528" y="160"/>
                            </a:lnTo>
                            <a:lnTo>
                              <a:pt x="1544" y="160"/>
                            </a:lnTo>
                            <a:lnTo>
                              <a:pt x="1544" y="152"/>
                            </a:lnTo>
                            <a:lnTo>
                              <a:pt x="1544" y="144"/>
                            </a:lnTo>
                            <a:lnTo>
                              <a:pt x="1528" y="144"/>
                            </a:lnTo>
                            <a:lnTo>
                              <a:pt x="1536" y="136"/>
                            </a:lnTo>
                            <a:lnTo>
                              <a:pt x="1552" y="144"/>
                            </a:lnTo>
                            <a:lnTo>
                              <a:pt x="1584" y="152"/>
                            </a:lnTo>
                            <a:lnTo>
                              <a:pt x="1632" y="160"/>
                            </a:lnTo>
                            <a:lnTo>
                              <a:pt x="1616" y="144"/>
                            </a:lnTo>
                            <a:lnTo>
                              <a:pt x="1632" y="144"/>
                            </a:lnTo>
                            <a:lnTo>
                              <a:pt x="1632" y="136"/>
                            </a:lnTo>
                            <a:lnTo>
                              <a:pt x="1592" y="128"/>
                            </a:lnTo>
                            <a:lnTo>
                              <a:pt x="1568" y="128"/>
                            </a:lnTo>
                            <a:lnTo>
                              <a:pt x="1472" y="104"/>
                            </a:lnTo>
                            <a:lnTo>
                              <a:pt x="1424" y="88"/>
                            </a:lnTo>
                            <a:lnTo>
                              <a:pt x="1360" y="88"/>
                            </a:lnTo>
                            <a:lnTo>
                              <a:pt x="1384" y="104"/>
                            </a:lnTo>
                            <a:lnTo>
                              <a:pt x="1376" y="104"/>
                            </a:lnTo>
                            <a:lnTo>
                              <a:pt x="1352" y="96"/>
                            </a:lnTo>
                            <a:lnTo>
                              <a:pt x="1360" y="96"/>
                            </a:lnTo>
                            <a:lnTo>
                              <a:pt x="1360" y="88"/>
                            </a:lnTo>
                            <a:lnTo>
                              <a:pt x="1344" y="88"/>
                            </a:lnTo>
                            <a:lnTo>
                              <a:pt x="1344" y="96"/>
                            </a:lnTo>
                            <a:lnTo>
                              <a:pt x="1280" y="96"/>
                            </a:lnTo>
                            <a:lnTo>
                              <a:pt x="1256" y="88"/>
                            </a:lnTo>
                            <a:lnTo>
                              <a:pt x="1232" y="80"/>
                            </a:lnTo>
                            <a:lnTo>
                              <a:pt x="1176" y="80"/>
                            </a:lnTo>
                            <a:lnTo>
                              <a:pt x="1128" y="64"/>
                            </a:lnTo>
                            <a:lnTo>
                              <a:pt x="1032" y="56"/>
                            </a:lnTo>
                            <a:lnTo>
                              <a:pt x="1032" y="64"/>
                            </a:lnTo>
                            <a:lnTo>
                              <a:pt x="1048" y="72"/>
                            </a:lnTo>
                            <a:lnTo>
                              <a:pt x="1008" y="64"/>
                            </a:lnTo>
                            <a:lnTo>
                              <a:pt x="1000" y="72"/>
                            </a:lnTo>
                            <a:lnTo>
                              <a:pt x="968" y="64"/>
                            </a:lnTo>
                            <a:lnTo>
                              <a:pt x="976" y="72"/>
                            </a:lnTo>
                            <a:lnTo>
                              <a:pt x="976" y="80"/>
                            </a:lnTo>
                            <a:lnTo>
                              <a:pt x="936" y="64"/>
                            </a:lnTo>
                            <a:lnTo>
                              <a:pt x="936" y="56"/>
                            </a:lnTo>
                            <a:lnTo>
                              <a:pt x="912" y="48"/>
                            </a:lnTo>
                            <a:lnTo>
                              <a:pt x="856" y="40"/>
                            </a:lnTo>
                            <a:lnTo>
                              <a:pt x="872" y="48"/>
                            </a:lnTo>
                            <a:lnTo>
                              <a:pt x="840" y="48"/>
                            </a:lnTo>
                            <a:lnTo>
                              <a:pt x="824" y="48"/>
                            </a:lnTo>
                            <a:lnTo>
                              <a:pt x="816" y="48"/>
                            </a:lnTo>
                            <a:lnTo>
                              <a:pt x="776" y="48"/>
                            </a:lnTo>
                            <a:lnTo>
                              <a:pt x="760" y="32"/>
                            </a:lnTo>
                            <a:lnTo>
                              <a:pt x="744" y="32"/>
                            </a:lnTo>
                            <a:lnTo>
                              <a:pt x="768" y="40"/>
                            </a:lnTo>
                            <a:lnTo>
                              <a:pt x="736" y="40"/>
                            </a:lnTo>
                            <a:lnTo>
                              <a:pt x="744" y="48"/>
                            </a:lnTo>
                            <a:lnTo>
                              <a:pt x="712" y="48"/>
                            </a:lnTo>
                            <a:lnTo>
                              <a:pt x="752" y="24"/>
                            </a:lnTo>
                            <a:lnTo>
                              <a:pt x="744" y="16"/>
                            </a:lnTo>
                            <a:lnTo>
                              <a:pt x="712" y="8"/>
                            </a:lnTo>
                            <a:lnTo>
                              <a:pt x="672" y="8"/>
                            </a:lnTo>
                            <a:lnTo>
                              <a:pt x="656" y="0"/>
                            </a:lnTo>
                            <a:lnTo>
                              <a:pt x="632" y="0"/>
                            </a:lnTo>
                            <a:lnTo>
                              <a:pt x="616" y="8"/>
                            </a:lnTo>
                            <a:lnTo>
                              <a:pt x="616" y="16"/>
                            </a:lnTo>
                            <a:lnTo>
                              <a:pt x="560" y="16"/>
                            </a:lnTo>
                            <a:lnTo>
                              <a:pt x="528" y="24"/>
                            </a:lnTo>
                            <a:lnTo>
                              <a:pt x="512" y="32"/>
                            </a:lnTo>
                            <a:lnTo>
                              <a:pt x="528" y="40"/>
                            </a:lnTo>
                            <a:lnTo>
                              <a:pt x="472" y="48"/>
                            </a:lnTo>
                            <a:lnTo>
                              <a:pt x="480" y="56"/>
                            </a:lnTo>
                            <a:lnTo>
                              <a:pt x="504" y="64"/>
                            </a:lnTo>
                            <a:lnTo>
                              <a:pt x="496" y="64"/>
                            </a:lnTo>
                            <a:lnTo>
                              <a:pt x="448" y="56"/>
                            </a:lnTo>
                            <a:lnTo>
                              <a:pt x="440" y="64"/>
                            </a:lnTo>
                            <a:lnTo>
                              <a:pt x="472" y="80"/>
                            </a:lnTo>
                            <a:lnTo>
                              <a:pt x="440" y="72"/>
                            </a:lnTo>
                            <a:lnTo>
                              <a:pt x="432" y="5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7" name="Freeform 412">
                        <a:extLst>
                          <a:ext uri="{FF2B5EF4-FFF2-40B4-BE49-F238E27FC236}">
                            <a16:creationId xmlns:a16="http://schemas.microsoft.com/office/drawing/2014/main" id="{B07F1A15-6BA0-4208-BDBB-B1EA97257FD0}"/>
                          </a:ext>
                        </a:extLst>
                      </p:cNvPr>
                      <p:cNvSpPr>
                        <a:spLocks/>
                      </p:cNvSpPr>
                      <p:nvPr/>
                    </p:nvSpPr>
                    <p:spPr bwMode="auto">
                      <a:xfrm>
                        <a:off x="3820" y="1944"/>
                        <a:ext cx="224" cy="128"/>
                      </a:xfrm>
                      <a:custGeom>
                        <a:avLst/>
                        <a:gdLst>
                          <a:gd name="T0" fmla="*/ 152 w 224"/>
                          <a:gd name="T1" fmla="*/ 120 h 128"/>
                          <a:gd name="T2" fmla="*/ 168 w 224"/>
                          <a:gd name="T3" fmla="*/ 128 h 128"/>
                          <a:gd name="T4" fmla="*/ 176 w 224"/>
                          <a:gd name="T5" fmla="*/ 112 h 128"/>
                          <a:gd name="T6" fmla="*/ 168 w 224"/>
                          <a:gd name="T7" fmla="*/ 96 h 128"/>
                          <a:gd name="T8" fmla="*/ 160 w 224"/>
                          <a:gd name="T9" fmla="*/ 88 h 128"/>
                          <a:gd name="T10" fmla="*/ 176 w 224"/>
                          <a:gd name="T11" fmla="*/ 88 h 128"/>
                          <a:gd name="T12" fmla="*/ 176 w 224"/>
                          <a:gd name="T13" fmla="*/ 80 h 128"/>
                          <a:gd name="T14" fmla="*/ 176 w 224"/>
                          <a:gd name="T15" fmla="*/ 72 h 128"/>
                          <a:gd name="T16" fmla="*/ 192 w 224"/>
                          <a:gd name="T17" fmla="*/ 64 h 128"/>
                          <a:gd name="T18" fmla="*/ 192 w 224"/>
                          <a:gd name="T19" fmla="*/ 80 h 128"/>
                          <a:gd name="T20" fmla="*/ 200 w 224"/>
                          <a:gd name="T21" fmla="*/ 80 h 128"/>
                          <a:gd name="T22" fmla="*/ 208 w 224"/>
                          <a:gd name="T23" fmla="*/ 80 h 128"/>
                          <a:gd name="T24" fmla="*/ 224 w 224"/>
                          <a:gd name="T25" fmla="*/ 72 h 128"/>
                          <a:gd name="T26" fmla="*/ 200 w 224"/>
                          <a:gd name="T27" fmla="*/ 56 h 128"/>
                          <a:gd name="T28" fmla="*/ 200 w 224"/>
                          <a:gd name="T29" fmla="*/ 64 h 128"/>
                          <a:gd name="T30" fmla="*/ 184 w 224"/>
                          <a:gd name="T31" fmla="*/ 56 h 128"/>
                          <a:gd name="T32" fmla="*/ 192 w 224"/>
                          <a:gd name="T33" fmla="*/ 48 h 128"/>
                          <a:gd name="T34" fmla="*/ 168 w 224"/>
                          <a:gd name="T35" fmla="*/ 64 h 128"/>
                          <a:gd name="T36" fmla="*/ 144 w 224"/>
                          <a:gd name="T37" fmla="*/ 64 h 128"/>
                          <a:gd name="T38" fmla="*/ 144 w 224"/>
                          <a:gd name="T39" fmla="*/ 56 h 128"/>
                          <a:gd name="T40" fmla="*/ 136 w 224"/>
                          <a:gd name="T41" fmla="*/ 56 h 128"/>
                          <a:gd name="T42" fmla="*/ 128 w 224"/>
                          <a:gd name="T43" fmla="*/ 40 h 128"/>
                          <a:gd name="T44" fmla="*/ 112 w 224"/>
                          <a:gd name="T45" fmla="*/ 24 h 128"/>
                          <a:gd name="T46" fmla="*/ 80 w 224"/>
                          <a:gd name="T47" fmla="*/ 32 h 128"/>
                          <a:gd name="T48" fmla="*/ 32 w 224"/>
                          <a:gd name="T49" fmla="*/ 0 h 128"/>
                          <a:gd name="T50" fmla="*/ 0 w 224"/>
                          <a:gd name="T51" fmla="*/ 8 h 128"/>
                          <a:gd name="T52" fmla="*/ 16 w 224"/>
                          <a:gd name="T53" fmla="*/ 64 h 128"/>
                          <a:gd name="T54" fmla="*/ 24 w 224"/>
                          <a:gd name="T55" fmla="*/ 64 h 128"/>
                          <a:gd name="T56" fmla="*/ 24 w 224"/>
                          <a:gd name="T57" fmla="*/ 56 h 128"/>
                          <a:gd name="T58" fmla="*/ 32 w 224"/>
                          <a:gd name="T59" fmla="*/ 40 h 128"/>
                          <a:gd name="T60" fmla="*/ 40 w 224"/>
                          <a:gd name="T61" fmla="*/ 40 h 128"/>
                          <a:gd name="T62" fmla="*/ 56 w 224"/>
                          <a:gd name="T63" fmla="*/ 48 h 128"/>
                          <a:gd name="T64" fmla="*/ 64 w 224"/>
                          <a:gd name="T65" fmla="*/ 64 h 128"/>
                          <a:gd name="T66" fmla="*/ 88 w 224"/>
                          <a:gd name="T67" fmla="*/ 64 h 128"/>
                          <a:gd name="T68" fmla="*/ 96 w 224"/>
                          <a:gd name="T69" fmla="*/ 80 h 128"/>
                          <a:gd name="T70" fmla="*/ 136 w 224"/>
                          <a:gd name="T71" fmla="*/ 104 h 128"/>
                          <a:gd name="T72" fmla="*/ 152 w 224"/>
                          <a:gd name="T73" fmla="*/ 112 h 128"/>
                          <a:gd name="T74" fmla="*/ 152 w 224"/>
                          <a:gd name="T75"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4" h="128">
                            <a:moveTo>
                              <a:pt x="152" y="120"/>
                            </a:moveTo>
                            <a:lnTo>
                              <a:pt x="168" y="128"/>
                            </a:lnTo>
                            <a:lnTo>
                              <a:pt x="176" y="112"/>
                            </a:lnTo>
                            <a:lnTo>
                              <a:pt x="168" y="96"/>
                            </a:lnTo>
                            <a:lnTo>
                              <a:pt x="160" y="88"/>
                            </a:lnTo>
                            <a:lnTo>
                              <a:pt x="176" y="88"/>
                            </a:lnTo>
                            <a:lnTo>
                              <a:pt x="176" y="80"/>
                            </a:lnTo>
                            <a:lnTo>
                              <a:pt x="176" y="72"/>
                            </a:lnTo>
                            <a:lnTo>
                              <a:pt x="192" y="64"/>
                            </a:lnTo>
                            <a:lnTo>
                              <a:pt x="192" y="80"/>
                            </a:lnTo>
                            <a:lnTo>
                              <a:pt x="200" y="80"/>
                            </a:lnTo>
                            <a:lnTo>
                              <a:pt x="208" y="80"/>
                            </a:lnTo>
                            <a:lnTo>
                              <a:pt x="224" y="72"/>
                            </a:lnTo>
                            <a:lnTo>
                              <a:pt x="200" y="56"/>
                            </a:lnTo>
                            <a:lnTo>
                              <a:pt x="200" y="64"/>
                            </a:lnTo>
                            <a:lnTo>
                              <a:pt x="184" y="56"/>
                            </a:lnTo>
                            <a:lnTo>
                              <a:pt x="192" y="48"/>
                            </a:lnTo>
                            <a:lnTo>
                              <a:pt x="168" y="64"/>
                            </a:lnTo>
                            <a:lnTo>
                              <a:pt x="144" y="64"/>
                            </a:lnTo>
                            <a:lnTo>
                              <a:pt x="144" y="56"/>
                            </a:lnTo>
                            <a:lnTo>
                              <a:pt x="136" y="56"/>
                            </a:lnTo>
                            <a:lnTo>
                              <a:pt x="128" y="40"/>
                            </a:lnTo>
                            <a:lnTo>
                              <a:pt x="112" y="24"/>
                            </a:lnTo>
                            <a:lnTo>
                              <a:pt x="80" y="32"/>
                            </a:lnTo>
                            <a:lnTo>
                              <a:pt x="32" y="0"/>
                            </a:lnTo>
                            <a:lnTo>
                              <a:pt x="0" y="8"/>
                            </a:lnTo>
                            <a:lnTo>
                              <a:pt x="16" y="64"/>
                            </a:lnTo>
                            <a:lnTo>
                              <a:pt x="24" y="64"/>
                            </a:lnTo>
                            <a:lnTo>
                              <a:pt x="24" y="56"/>
                            </a:lnTo>
                            <a:lnTo>
                              <a:pt x="32" y="40"/>
                            </a:lnTo>
                            <a:lnTo>
                              <a:pt x="40" y="40"/>
                            </a:lnTo>
                            <a:lnTo>
                              <a:pt x="56" y="48"/>
                            </a:lnTo>
                            <a:lnTo>
                              <a:pt x="64" y="64"/>
                            </a:lnTo>
                            <a:lnTo>
                              <a:pt x="88" y="64"/>
                            </a:lnTo>
                            <a:lnTo>
                              <a:pt x="96" y="80"/>
                            </a:lnTo>
                            <a:lnTo>
                              <a:pt x="136" y="104"/>
                            </a:lnTo>
                            <a:lnTo>
                              <a:pt x="152" y="112"/>
                            </a:lnTo>
                            <a:lnTo>
                              <a:pt x="152"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8" name="Freeform 413">
                        <a:extLst>
                          <a:ext uri="{FF2B5EF4-FFF2-40B4-BE49-F238E27FC236}">
                            <a16:creationId xmlns:a16="http://schemas.microsoft.com/office/drawing/2014/main" id="{0DB39DB4-63A7-4C93-B06E-53E45F1503C1}"/>
                          </a:ext>
                        </a:extLst>
                      </p:cNvPr>
                      <p:cNvSpPr>
                        <a:spLocks/>
                      </p:cNvSpPr>
                      <p:nvPr/>
                    </p:nvSpPr>
                    <p:spPr bwMode="auto">
                      <a:xfrm>
                        <a:off x="3980" y="2008"/>
                        <a:ext cx="96" cy="64"/>
                      </a:xfrm>
                      <a:custGeom>
                        <a:avLst/>
                        <a:gdLst>
                          <a:gd name="T0" fmla="*/ 16 w 96"/>
                          <a:gd name="T1" fmla="*/ 64 h 64"/>
                          <a:gd name="T2" fmla="*/ 32 w 96"/>
                          <a:gd name="T3" fmla="*/ 56 h 64"/>
                          <a:gd name="T4" fmla="*/ 40 w 96"/>
                          <a:gd name="T5" fmla="*/ 56 h 64"/>
                          <a:gd name="T6" fmla="*/ 48 w 96"/>
                          <a:gd name="T7" fmla="*/ 40 h 64"/>
                          <a:gd name="T8" fmla="*/ 56 w 96"/>
                          <a:gd name="T9" fmla="*/ 48 h 64"/>
                          <a:gd name="T10" fmla="*/ 64 w 96"/>
                          <a:gd name="T11" fmla="*/ 64 h 64"/>
                          <a:gd name="T12" fmla="*/ 80 w 96"/>
                          <a:gd name="T13" fmla="*/ 56 h 64"/>
                          <a:gd name="T14" fmla="*/ 96 w 96"/>
                          <a:gd name="T15" fmla="*/ 56 h 64"/>
                          <a:gd name="T16" fmla="*/ 96 w 96"/>
                          <a:gd name="T17" fmla="*/ 40 h 64"/>
                          <a:gd name="T18" fmla="*/ 88 w 96"/>
                          <a:gd name="T19" fmla="*/ 40 h 64"/>
                          <a:gd name="T20" fmla="*/ 80 w 96"/>
                          <a:gd name="T21" fmla="*/ 32 h 64"/>
                          <a:gd name="T22" fmla="*/ 80 w 96"/>
                          <a:gd name="T23" fmla="*/ 24 h 64"/>
                          <a:gd name="T24" fmla="*/ 56 w 96"/>
                          <a:gd name="T25" fmla="*/ 32 h 64"/>
                          <a:gd name="T26" fmla="*/ 48 w 96"/>
                          <a:gd name="T27" fmla="*/ 24 h 64"/>
                          <a:gd name="T28" fmla="*/ 24 w 96"/>
                          <a:gd name="T29" fmla="*/ 24 h 64"/>
                          <a:gd name="T30" fmla="*/ 24 w 96"/>
                          <a:gd name="T31" fmla="*/ 16 h 64"/>
                          <a:gd name="T32" fmla="*/ 32 w 96"/>
                          <a:gd name="T33" fmla="*/ 16 h 64"/>
                          <a:gd name="T34" fmla="*/ 40 w 96"/>
                          <a:gd name="T35" fmla="*/ 16 h 64"/>
                          <a:gd name="T36" fmla="*/ 32 w 96"/>
                          <a:gd name="T37" fmla="*/ 16 h 64"/>
                          <a:gd name="T38" fmla="*/ 32 w 96"/>
                          <a:gd name="T39" fmla="*/ 0 h 64"/>
                          <a:gd name="T40" fmla="*/ 16 w 96"/>
                          <a:gd name="T41" fmla="*/ 8 h 64"/>
                          <a:gd name="T42" fmla="*/ 16 w 96"/>
                          <a:gd name="T43" fmla="*/ 16 h 64"/>
                          <a:gd name="T44" fmla="*/ 16 w 96"/>
                          <a:gd name="T45" fmla="*/ 24 h 64"/>
                          <a:gd name="T46" fmla="*/ 0 w 96"/>
                          <a:gd name="T47" fmla="*/ 24 h 64"/>
                          <a:gd name="T48" fmla="*/ 8 w 96"/>
                          <a:gd name="T49" fmla="*/ 32 h 64"/>
                          <a:gd name="T50" fmla="*/ 16 w 96"/>
                          <a:gd name="T51" fmla="*/ 48 h 64"/>
                          <a:gd name="T52" fmla="*/ 8 w 96"/>
                          <a:gd name="T53" fmla="*/ 64 h 64"/>
                          <a:gd name="T54" fmla="*/ 16 w 96"/>
                          <a:gd name="T5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64">
                            <a:moveTo>
                              <a:pt x="16" y="64"/>
                            </a:moveTo>
                            <a:lnTo>
                              <a:pt x="32" y="56"/>
                            </a:lnTo>
                            <a:lnTo>
                              <a:pt x="40" y="56"/>
                            </a:lnTo>
                            <a:lnTo>
                              <a:pt x="48" y="40"/>
                            </a:lnTo>
                            <a:lnTo>
                              <a:pt x="56" y="48"/>
                            </a:lnTo>
                            <a:lnTo>
                              <a:pt x="64" y="64"/>
                            </a:lnTo>
                            <a:lnTo>
                              <a:pt x="80" y="56"/>
                            </a:lnTo>
                            <a:lnTo>
                              <a:pt x="96" y="56"/>
                            </a:lnTo>
                            <a:lnTo>
                              <a:pt x="96" y="40"/>
                            </a:lnTo>
                            <a:lnTo>
                              <a:pt x="88" y="40"/>
                            </a:lnTo>
                            <a:lnTo>
                              <a:pt x="80" y="32"/>
                            </a:lnTo>
                            <a:lnTo>
                              <a:pt x="80" y="24"/>
                            </a:lnTo>
                            <a:lnTo>
                              <a:pt x="56" y="32"/>
                            </a:lnTo>
                            <a:lnTo>
                              <a:pt x="48" y="24"/>
                            </a:lnTo>
                            <a:lnTo>
                              <a:pt x="24" y="24"/>
                            </a:lnTo>
                            <a:lnTo>
                              <a:pt x="24" y="16"/>
                            </a:lnTo>
                            <a:lnTo>
                              <a:pt x="32" y="16"/>
                            </a:lnTo>
                            <a:lnTo>
                              <a:pt x="40" y="16"/>
                            </a:lnTo>
                            <a:lnTo>
                              <a:pt x="32" y="16"/>
                            </a:lnTo>
                            <a:lnTo>
                              <a:pt x="32" y="0"/>
                            </a:lnTo>
                            <a:lnTo>
                              <a:pt x="16" y="8"/>
                            </a:lnTo>
                            <a:lnTo>
                              <a:pt x="16" y="16"/>
                            </a:lnTo>
                            <a:lnTo>
                              <a:pt x="16" y="24"/>
                            </a:lnTo>
                            <a:lnTo>
                              <a:pt x="0" y="24"/>
                            </a:lnTo>
                            <a:lnTo>
                              <a:pt x="8" y="32"/>
                            </a:lnTo>
                            <a:lnTo>
                              <a:pt x="16" y="48"/>
                            </a:lnTo>
                            <a:lnTo>
                              <a:pt x="8" y="64"/>
                            </a:lnTo>
                            <a:lnTo>
                              <a:pt x="16"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9" name="Freeform 414">
                        <a:extLst>
                          <a:ext uri="{FF2B5EF4-FFF2-40B4-BE49-F238E27FC236}">
                            <a16:creationId xmlns:a16="http://schemas.microsoft.com/office/drawing/2014/main" id="{269FAC98-9F7B-4074-A80B-441F8F19973F}"/>
                          </a:ext>
                        </a:extLst>
                      </p:cNvPr>
                      <p:cNvSpPr>
                        <a:spLocks/>
                      </p:cNvSpPr>
                      <p:nvPr/>
                    </p:nvSpPr>
                    <p:spPr bwMode="auto">
                      <a:xfrm>
                        <a:off x="4004" y="1976"/>
                        <a:ext cx="120" cy="64"/>
                      </a:xfrm>
                      <a:custGeom>
                        <a:avLst/>
                        <a:gdLst>
                          <a:gd name="T0" fmla="*/ 16 w 120"/>
                          <a:gd name="T1" fmla="*/ 48 h 64"/>
                          <a:gd name="T2" fmla="*/ 8 w 120"/>
                          <a:gd name="T3" fmla="*/ 48 h 64"/>
                          <a:gd name="T4" fmla="*/ 0 w 120"/>
                          <a:gd name="T5" fmla="*/ 48 h 64"/>
                          <a:gd name="T6" fmla="*/ 0 w 120"/>
                          <a:gd name="T7" fmla="*/ 56 h 64"/>
                          <a:gd name="T8" fmla="*/ 24 w 120"/>
                          <a:gd name="T9" fmla="*/ 56 h 64"/>
                          <a:gd name="T10" fmla="*/ 32 w 120"/>
                          <a:gd name="T11" fmla="*/ 64 h 64"/>
                          <a:gd name="T12" fmla="*/ 56 w 120"/>
                          <a:gd name="T13" fmla="*/ 56 h 64"/>
                          <a:gd name="T14" fmla="*/ 56 w 120"/>
                          <a:gd name="T15" fmla="*/ 48 h 64"/>
                          <a:gd name="T16" fmla="*/ 64 w 120"/>
                          <a:gd name="T17" fmla="*/ 40 h 64"/>
                          <a:gd name="T18" fmla="*/ 88 w 120"/>
                          <a:gd name="T19" fmla="*/ 40 h 64"/>
                          <a:gd name="T20" fmla="*/ 88 w 120"/>
                          <a:gd name="T21" fmla="*/ 32 h 64"/>
                          <a:gd name="T22" fmla="*/ 104 w 120"/>
                          <a:gd name="T23" fmla="*/ 32 h 64"/>
                          <a:gd name="T24" fmla="*/ 120 w 120"/>
                          <a:gd name="T25" fmla="*/ 24 h 64"/>
                          <a:gd name="T26" fmla="*/ 120 w 120"/>
                          <a:gd name="T27" fmla="*/ 16 h 64"/>
                          <a:gd name="T28" fmla="*/ 104 w 120"/>
                          <a:gd name="T29" fmla="*/ 8 h 64"/>
                          <a:gd name="T30" fmla="*/ 56 w 120"/>
                          <a:gd name="T31" fmla="*/ 8 h 64"/>
                          <a:gd name="T32" fmla="*/ 40 w 120"/>
                          <a:gd name="T33" fmla="*/ 0 h 64"/>
                          <a:gd name="T34" fmla="*/ 40 w 120"/>
                          <a:gd name="T35" fmla="*/ 8 h 64"/>
                          <a:gd name="T36" fmla="*/ 32 w 120"/>
                          <a:gd name="T37" fmla="*/ 16 h 64"/>
                          <a:gd name="T38" fmla="*/ 8 w 120"/>
                          <a:gd name="T39" fmla="*/ 8 h 64"/>
                          <a:gd name="T40" fmla="*/ 8 w 120"/>
                          <a:gd name="T41" fmla="*/ 16 h 64"/>
                          <a:gd name="T42" fmla="*/ 0 w 120"/>
                          <a:gd name="T43" fmla="*/ 24 h 64"/>
                          <a:gd name="T44" fmla="*/ 16 w 120"/>
                          <a:gd name="T45" fmla="*/ 32 h 64"/>
                          <a:gd name="T46" fmla="*/ 16 w 120"/>
                          <a:gd name="T47" fmla="*/ 24 h 64"/>
                          <a:gd name="T48" fmla="*/ 40 w 120"/>
                          <a:gd name="T49" fmla="*/ 40 h 64"/>
                          <a:gd name="T50" fmla="*/ 24 w 120"/>
                          <a:gd name="T51" fmla="*/ 48 h 64"/>
                          <a:gd name="T52" fmla="*/ 16 w 120"/>
                          <a:gd name="T5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64">
                            <a:moveTo>
                              <a:pt x="16" y="48"/>
                            </a:moveTo>
                            <a:lnTo>
                              <a:pt x="8" y="48"/>
                            </a:lnTo>
                            <a:lnTo>
                              <a:pt x="0" y="48"/>
                            </a:lnTo>
                            <a:lnTo>
                              <a:pt x="0" y="56"/>
                            </a:lnTo>
                            <a:lnTo>
                              <a:pt x="24" y="56"/>
                            </a:lnTo>
                            <a:lnTo>
                              <a:pt x="32" y="64"/>
                            </a:lnTo>
                            <a:lnTo>
                              <a:pt x="56" y="56"/>
                            </a:lnTo>
                            <a:lnTo>
                              <a:pt x="56" y="48"/>
                            </a:lnTo>
                            <a:lnTo>
                              <a:pt x="64" y="40"/>
                            </a:lnTo>
                            <a:lnTo>
                              <a:pt x="88" y="40"/>
                            </a:lnTo>
                            <a:lnTo>
                              <a:pt x="88" y="32"/>
                            </a:lnTo>
                            <a:lnTo>
                              <a:pt x="104" y="32"/>
                            </a:lnTo>
                            <a:lnTo>
                              <a:pt x="120" y="24"/>
                            </a:lnTo>
                            <a:lnTo>
                              <a:pt x="120" y="16"/>
                            </a:lnTo>
                            <a:lnTo>
                              <a:pt x="104" y="8"/>
                            </a:lnTo>
                            <a:lnTo>
                              <a:pt x="56" y="8"/>
                            </a:lnTo>
                            <a:lnTo>
                              <a:pt x="40" y="0"/>
                            </a:lnTo>
                            <a:lnTo>
                              <a:pt x="40" y="8"/>
                            </a:lnTo>
                            <a:lnTo>
                              <a:pt x="32" y="16"/>
                            </a:lnTo>
                            <a:lnTo>
                              <a:pt x="8" y="8"/>
                            </a:lnTo>
                            <a:lnTo>
                              <a:pt x="8" y="16"/>
                            </a:lnTo>
                            <a:lnTo>
                              <a:pt x="0" y="24"/>
                            </a:lnTo>
                            <a:lnTo>
                              <a:pt x="16" y="32"/>
                            </a:lnTo>
                            <a:lnTo>
                              <a:pt x="16" y="24"/>
                            </a:lnTo>
                            <a:lnTo>
                              <a:pt x="40" y="40"/>
                            </a:lnTo>
                            <a:lnTo>
                              <a:pt x="24" y="48"/>
                            </a:lnTo>
                            <a:lnTo>
                              <a:pt x="16"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1" name="Freeform 415">
                        <a:extLst>
                          <a:ext uri="{FF2B5EF4-FFF2-40B4-BE49-F238E27FC236}">
                            <a16:creationId xmlns:a16="http://schemas.microsoft.com/office/drawing/2014/main" id="{7E5E58B4-4419-40B1-A955-261CCAB30170}"/>
                          </a:ext>
                        </a:extLst>
                      </p:cNvPr>
                      <p:cNvSpPr>
                        <a:spLocks/>
                      </p:cNvSpPr>
                      <p:nvPr/>
                    </p:nvSpPr>
                    <p:spPr bwMode="auto">
                      <a:xfrm>
                        <a:off x="3788" y="1984"/>
                        <a:ext cx="184" cy="112"/>
                      </a:xfrm>
                      <a:custGeom>
                        <a:avLst/>
                        <a:gdLst>
                          <a:gd name="T0" fmla="*/ 48 w 184"/>
                          <a:gd name="T1" fmla="*/ 24 h 112"/>
                          <a:gd name="T2" fmla="*/ 56 w 184"/>
                          <a:gd name="T3" fmla="*/ 24 h 112"/>
                          <a:gd name="T4" fmla="*/ 56 w 184"/>
                          <a:gd name="T5" fmla="*/ 16 h 112"/>
                          <a:gd name="T6" fmla="*/ 64 w 184"/>
                          <a:gd name="T7" fmla="*/ 0 h 112"/>
                          <a:gd name="T8" fmla="*/ 72 w 184"/>
                          <a:gd name="T9" fmla="*/ 0 h 112"/>
                          <a:gd name="T10" fmla="*/ 88 w 184"/>
                          <a:gd name="T11" fmla="*/ 8 h 112"/>
                          <a:gd name="T12" fmla="*/ 96 w 184"/>
                          <a:gd name="T13" fmla="*/ 24 h 112"/>
                          <a:gd name="T14" fmla="*/ 120 w 184"/>
                          <a:gd name="T15" fmla="*/ 24 h 112"/>
                          <a:gd name="T16" fmla="*/ 128 w 184"/>
                          <a:gd name="T17" fmla="*/ 40 h 112"/>
                          <a:gd name="T18" fmla="*/ 168 w 184"/>
                          <a:gd name="T19" fmla="*/ 64 h 112"/>
                          <a:gd name="T20" fmla="*/ 184 w 184"/>
                          <a:gd name="T21" fmla="*/ 72 h 112"/>
                          <a:gd name="T22" fmla="*/ 184 w 184"/>
                          <a:gd name="T23" fmla="*/ 80 h 112"/>
                          <a:gd name="T24" fmla="*/ 176 w 184"/>
                          <a:gd name="T25" fmla="*/ 80 h 112"/>
                          <a:gd name="T26" fmla="*/ 168 w 184"/>
                          <a:gd name="T27" fmla="*/ 80 h 112"/>
                          <a:gd name="T28" fmla="*/ 168 w 184"/>
                          <a:gd name="T29" fmla="*/ 96 h 112"/>
                          <a:gd name="T30" fmla="*/ 152 w 184"/>
                          <a:gd name="T31" fmla="*/ 104 h 112"/>
                          <a:gd name="T32" fmla="*/ 144 w 184"/>
                          <a:gd name="T33" fmla="*/ 112 h 112"/>
                          <a:gd name="T34" fmla="*/ 128 w 184"/>
                          <a:gd name="T35" fmla="*/ 104 h 112"/>
                          <a:gd name="T36" fmla="*/ 128 w 184"/>
                          <a:gd name="T37" fmla="*/ 96 h 112"/>
                          <a:gd name="T38" fmla="*/ 64 w 184"/>
                          <a:gd name="T39" fmla="*/ 64 h 112"/>
                          <a:gd name="T40" fmla="*/ 48 w 184"/>
                          <a:gd name="T41" fmla="*/ 72 h 112"/>
                          <a:gd name="T42" fmla="*/ 32 w 184"/>
                          <a:gd name="T43" fmla="*/ 80 h 112"/>
                          <a:gd name="T44" fmla="*/ 24 w 184"/>
                          <a:gd name="T45" fmla="*/ 56 h 112"/>
                          <a:gd name="T46" fmla="*/ 16 w 184"/>
                          <a:gd name="T47" fmla="*/ 40 h 112"/>
                          <a:gd name="T48" fmla="*/ 8 w 184"/>
                          <a:gd name="T49" fmla="*/ 40 h 112"/>
                          <a:gd name="T50" fmla="*/ 8 w 184"/>
                          <a:gd name="T51" fmla="*/ 32 h 112"/>
                          <a:gd name="T52" fmla="*/ 24 w 184"/>
                          <a:gd name="T53" fmla="*/ 32 h 112"/>
                          <a:gd name="T54" fmla="*/ 32 w 184"/>
                          <a:gd name="T55" fmla="*/ 24 h 112"/>
                          <a:gd name="T56" fmla="*/ 16 w 184"/>
                          <a:gd name="T57" fmla="*/ 8 h 112"/>
                          <a:gd name="T58" fmla="*/ 8 w 184"/>
                          <a:gd name="T59" fmla="*/ 8 h 112"/>
                          <a:gd name="T60" fmla="*/ 8 w 184"/>
                          <a:gd name="T61" fmla="*/ 24 h 112"/>
                          <a:gd name="T62" fmla="*/ 0 w 184"/>
                          <a:gd name="T63" fmla="*/ 16 h 112"/>
                          <a:gd name="T64" fmla="*/ 8 w 184"/>
                          <a:gd name="T65" fmla="*/ 8 h 112"/>
                          <a:gd name="T66" fmla="*/ 16 w 184"/>
                          <a:gd name="T67" fmla="*/ 8 h 112"/>
                          <a:gd name="T68" fmla="*/ 40 w 184"/>
                          <a:gd name="T69" fmla="*/ 24 h 112"/>
                          <a:gd name="T70" fmla="*/ 48 w 184"/>
                          <a:gd name="T71"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12">
                            <a:moveTo>
                              <a:pt x="48" y="24"/>
                            </a:moveTo>
                            <a:lnTo>
                              <a:pt x="56" y="24"/>
                            </a:lnTo>
                            <a:lnTo>
                              <a:pt x="56" y="16"/>
                            </a:lnTo>
                            <a:lnTo>
                              <a:pt x="64" y="0"/>
                            </a:lnTo>
                            <a:lnTo>
                              <a:pt x="72" y="0"/>
                            </a:lnTo>
                            <a:lnTo>
                              <a:pt x="88" y="8"/>
                            </a:lnTo>
                            <a:lnTo>
                              <a:pt x="96" y="24"/>
                            </a:lnTo>
                            <a:lnTo>
                              <a:pt x="120" y="24"/>
                            </a:lnTo>
                            <a:lnTo>
                              <a:pt x="128" y="40"/>
                            </a:lnTo>
                            <a:lnTo>
                              <a:pt x="168" y="64"/>
                            </a:lnTo>
                            <a:lnTo>
                              <a:pt x="184" y="72"/>
                            </a:lnTo>
                            <a:lnTo>
                              <a:pt x="184" y="80"/>
                            </a:lnTo>
                            <a:lnTo>
                              <a:pt x="176" y="80"/>
                            </a:lnTo>
                            <a:lnTo>
                              <a:pt x="168" y="80"/>
                            </a:lnTo>
                            <a:lnTo>
                              <a:pt x="168" y="96"/>
                            </a:lnTo>
                            <a:lnTo>
                              <a:pt x="152" y="104"/>
                            </a:lnTo>
                            <a:lnTo>
                              <a:pt x="144" y="112"/>
                            </a:lnTo>
                            <a:lnTo>
                              <a:pt x="128" y="104"/>
                            </a:lnTo>
                            <a:lnTo>
                              <a:pt x="128" y="96"/>
                            </a:lnTo>
                            <a:lnTo>
                              <a:pt x="64" y="64"/>
                            </a:lnTo>
                            <a:lnTo>
                              <a:pt x="48" y="72"/>
                            </a:lnTo>
                            <a:lnTo>
                              <a:pt x="32" y="80"/>
                            </a:lnTo>
                            <a:lnTo>
                              <a:pt x="24" y="56"/>
                            </a:lnTo>
                            <a:lnTo>
                              <a:pt x="16" y="40"/>
                            </a:lnTo>
                            <a:lnTo>
                              <a:pt x="8" y="40"/>
                            </a:lnTo>
                            <a:lnTo>
                              <a:pt x="8" y="32"/>
                            </a:lnTo>
                            <a:lnTo>
                              <a:pt x="24" y="32"/>
                            </a:lnTo>
                            <a:lnTo>
                              <a:pt x="32" y="24"/>
                            </a:lnTo>
                            <a:lnTo>
                              <a:pt x="16" y="8"/>
                            </a:lnTo>
                            <a:lnTo>
                              <a:pt x="8" y="8"/>
                            </a:lnTo>
                            <a:lnTo>
                              <a:pt x="8" y="24"/>
                            </a:lnTo>
                            <a:lnTo>
                              <a:pt x="0" y="16"/>
                            </a:lnTo>
                            <a:lnTo>
                              <a:pt x="8" y="8"/>
                            </a:lnTo>
                            <a:lnTo>
                              <a:pt x="16" y="8"/>
                            </a:lnTo>
                            <a:lnTo>
                              <a:pt x="40" y="24"/>
                            </a:lnTo>
                            <a:lnTo>
                              <a:pt x="48"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2" name="Freeform 416">
                        <a:extLst>
                          <a:ext uri="{FF2B5EF4-FFF2-40B4-BE49-F238E27FC236}">
                            <a16:creationId xmlns:a16="http://schemas.microsoft.com/office/drawing/2014/main" id="{066F6F56-D414-4F09-84D2-5A8CF1B6AC55}"/>
                          </a:ext>
                        </a:extLst>
                      </p:cNvPr>
                      <p:cNvSpPr>
                        <a:spLocks/>
                      </p:cNvSpPr>
                      <p:nvPr/>
                    </p:nvSpPr>
                    <p:spPr bwMode="auto">
                      <a:xfrm>
                        <a:off x="3420" y="1784"/>
                        <a:ext cx="104" cy="72"/>
                      </a:xfrm>
                      <a:custGeom>
                        <a:avLst/>
                        <a:gdLst>
                          <a:gd name="T0" fmla="*/ 8 w 104"/>
                          <a:gd name="T1" fmla="*/ 48 h 72"/>
                          <a:gd name="T2" fmla="*/ 0 w 104"/>
                          <a:gd name="T3" fmla="*/ 64 h 72"/>
                          <a:gd name="T4" fmla="*/ 8 w 104"/>
                          <a:gd name="T5" fmla="*/ 72 h 72"/>
                          <a:gd name="T6" fmla="*/ 32 w 104"/>
                          <a:gd name="T7" fmla="*/ 64 h 72"/>
                          <a:gd name="T8" fmla="*/ 56 w 104"/>
                          <a:gd name="T9" fmla="*/ 72 h 72"/>
                          <a:gd name="T10" fmla="*/ 72 w 104"/>
                          <a:gd name="T11" fmla="*/ 72 h 72"/>
                          <a:gd name="T12" fmla="*/ 88 w 104"/>
                          <a:gd name="T13" fmla="*/ 72 h 72"/>
                          <a:gd name="T14" fmla="*/ 88 w 104"/>
                          <a:gd name="T15" fmla="*/ 64 h 72"/>
                          <a:gd name="T16" fmla="*/ 96 w 104"/>
                          <a:gd name="T17" fmla="*/ 64 h 72"/>
                          <a:gd name="T18" fmla="*/ 88 w 104"/>
                          <a:gd name="T19" fmla="*/ 48 h 72"/>
                          <a:gd name="T20" fmla="*/ 104 w 104"/>
                          <a:gd name="T21" fmla="*/ 48 h 72"/>
                          <a:gd name="T22" fmla="*/ 104 w 104"/>
                          <a:gd name="T23" fmla="*/ 40 h 72"/>
                          <a:gd name="T24" fmla="*/ 96 w 104"/>
                          <a:gd name="T25" fmla="*/ 40 h 72"/>
                          <a:gd name="T26" fmla="*/ 88 w 104"/>
                          <a:gd name="T27" fmla="*/ 24 h 72"/>
                          <a:gd name="T28" fmla="*/ 80 w 104"/>
                          <a:gd name="T29" fmla="*/ 8 h 72"/>
                          <a:gd name="T30" fmla="*/ 56 w 104"/>
                          <a:gd name="T31" fmla="*/ 0 h 72"/>
                          <a:gd name="T32" fmla="*/ 40 w 104"/>
                          <a:gd name="T33" fmla="*/ 8 h 72"/>
                          <a:gd name="T34" fmla="*/ 40 w 104"/>
                          <a:gd name="T35" fmla="*/ 16 h 72"/>
                          <a:gd name="T36" fmla="*/ 24 w 104"/>
                          <a:gd name="T37" fmla="*/ 24 h 72"/>
                          <a:gd name="T38" fmla="*/ 32 w 104"/>
                          <a:gd name="T39" fmla="*/ 32 h 72"/>
                          <a:gd name="T40" fmla="*/ 0 w 104"/>
                          <a:gd name="T41" fmla="*/ 32 h 72"/>
                          <a:gd name="T42" fmla="*/ 8 w 104"/>
                          <a:gd name="T43"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72">
                            <a:moveTo>
                              <a:pt x="8" y="48"/>
                            </a:moveTo>
                            <a:lnTo>
                              <a:pt x="0" y="64"/>
                            </a:lnTo>
                            <a:lnTo>
                              <a:pt x="8" y="72"/>
                            </a:lnTo>
                            <a:lnTo>
                              <a:pt x="32" y="64"/>
                            </a:lnTo>
                            <a:lnTo>
                              <a:pt x="56" y="72"/>
                            </a:lnTo>
                            <a:lnTo>
                              <a:pt x="72" y="72"/>
                            </a:lnTo>
                            <a:lnTo>
                              <a:pt x="88" y="72"/>
                            </a:lnTo>
                            <a:lnTo>
                              <a:pt x="88" y="64"/>
                            </a:lnTo>
                            <a:lnTo>
                              <a:pt x="96" y="64"/>
                            </a:lnTo>
                            <a:lnTo>
                              <a:pt x="88" y="48"/>
                            </a:lnTo>
                            <a:lnTo>
                              <a:pt x="104" y="48"/>
                            </a:lnTo>
                            <a:lnTo>
                              <a:pt x="104" y="40"/>
                            </a:lnTo>
                            <a:lnTo>
                              <a:pt x="96" y="40"/>
                            </a:lnTo>
                            <a:lnTo>
                              <a:pt x="88" y="24"/>
                            </a:lnTo>
                            <a:lnTo>
                              <a:pt x="80" y="8"/>
                            </a:lnTo>
                            <a:lnTo>
                              <a:pt x="56" y="0"/>
                            </a:lnTo>
                            <a:lnTo>
                              <a:pt x="40" y="8"/>
                            </a:lnTo>
                            <a:lnTo>
                              <a:pt x="40" y="16"/>
                            </a:lnTo>
                            <a:lnTo>
                              <a:pt x="24" y="24"/>
                            </a:lnTo>
                            <a:lnTo>
                              <a:pt x="32" y="32"/>
                            </a:lnTo>
                            <a:lnTo>
                              <a:pt x="0" y="32"/>
                            </a:lnTo>
                            <a:lnTo>
                              <a:pt x="8"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3" name="Freeform 417">
                        <a:extLst>
                          <a:ext uri="{FF2B5EF4-FFF2-40B4-BE49-F238E27FC236}">
                            <a16:creationId xmlns:a16="http://schemas.microsoft.com/office/drawing/2014/main" id="{0DF34605-5E29-4D27-B870-192B0701C1DA}"/>
                          </a:ext>
                        </a:extLst>
                      </p:cNvPr>
                      <p:cNvSpPr>
                        <a:spLocks/>
                      </p:cNvSpPr>
                      <p:nvPr/>
                    </p:nvSpPr>
                    <p:spPr bwMode="auto">
                      <a:xfrm>
                        <a:off x="3420" y="1736"/>
                        <a:ext cx="48" cy="32"/>
                      </a:xfrm>
                      <a:custGeom>
                        <a:avLst/>
                        <a:gdLst>
                          <a:gd name="T0" fmla="*/ 8 w 48"/>
                          <a:gd name="T1" fmla="*/ 24 h 32"/>
                          <a:gd name="T2" fmla="*/ 0 w 48"/>
                          <a:gd name="T3" fmla="*/ 24 h 32"/>
                          <a:gd name="T4" fmla="*/ 0 w 48"/>
                          <a:gd name="T5" fmla="*/ 8 h 32"/>
                          <a:gd name="T6" fmla="*/ 24 w 48"/>
                          <a:gd name="T7" fmla="*/ 0 h 32"/>
                          <a:gd name="T8" fmla="*/ 48 w 48"/>
                          <a:gd name="T9" fmla="*/ 8 h 32"/>
                          <a:gd name="T10" fmla="*/ 40 w 48"/>
                          <a:gd name="T11" fmla="*/ 8 h 32"/>
                          <a:gd name="T12" fmla="*/ 32 w 48"/>
                          <a:gd name="T13" fmla="*/ 16 h 32"/>
                          <a:gd name="T14" fmla="*/ 40 w 48"/>
                          <a:gd name="T15" fmla="*/ 24 h 32"/>
                          <a:gd name="T16" fmla="*/ 40 w 48"/>
                          <a:gd name="T17" fmla="*/ 32 h 32"/>
                          <a:gd name="T18" fmla="*/ 16 w 48"/>
                          <a:gd name="T19" fmla="*/ 24 h 32"/>
                          <a:gd name="T20" fmla="*/ 8 w 48"/>
                          <a:gd name="T21"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8" y="24"/>
                            </a:moveTo>
                            <a:lnTo>
                              <a:pt x="0" y="24"/>
                            </a:lnTo>
                            <a:lnTo>
                              <a:pt x="0" y="8"/>
                            </a:lnTo>
                            <a:lnTo>
                              <a:pt x="24" y="0"/>
                            </a:lnTo>
                            <a:lnTo>
                              <a:pt x="48" y="8"/>
                            </a:lnTo>
                            <a:lnTo>
                              <a:pt x="40" y="8"/>
                            </a:lnTo>
                            <a:lnTo>
                              <a:pt x="32" y="16"/>
                            </a:lnTo>
                            <a:lnTo>
                              <a:pt x="40" y="24"/>
                            </a:lnTo>
                            <a:lnTo>
                              <a:pt x="40" y="32"/>
                            </a:lnTo>
                            <a:lnTo>
                              <a:pt x="16" y="24"/>
                            </a:lnTo>
                            <a:lnTo>
                              <a:pt x="8"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4" name="Freeform 418">
                        <a:extLst>
                          <a:ext uri="{FF2B5EF4-FFF2-40B4-BE49-F238E27FC236}">
                            <a16:creationId xmlns:a16="http://schemas.microsoft.com/office/drawing/2014/main" id="{06AC3775-73AB-487F-9753-842B368A499C}"/>
                          </a:ext>
                        </a:extLst>
                      </p:cNvPr>
                      <p:cNvSpPr>
                        <a:spLocks/>
                      </p:cNvSpPr>
                      <p:nvPr/>
                    </p:nvSpPr>
                    <p:spPr bwMode="auto">
                      <a:xfrm>
                        <a:off x="3396" y="1760"/>
                        <a:ext cx="80" cy="32"/>
                      </a:xfrm>
                      <a:custGeom>
                        <a:avLst/>
                        <a:gdLst>
                          <a:gd name="T0" fmla="*/ 0 w 80"/>
                          <a:gd name="T1" fmla="*/ 32 h 32"/>
                          <a:gd name="T2" fmla="*/ 0 w 80"/>
                          <a:gd name="T3" fmla="*/ 16 h 32"/>
                          <a:gd name="T4" fmla="*/ 0 w 80"/>
                          <a:gd name="T5" fmla="*/ 8 h 32"/>
                          <a:gd name="T6" fmla="*/ 8 w 80"/>
                          <a:gd name="T7" fmla="*/ 8 h 32"/>
                          <a:gd name="T8" fmla="*/ 24 w 80"/>
                          <a:gd name="T9" fmla="*/ 16 h 32"/>
                          <a:gd name="T10" fmla="*/ 32 w 80"/>
                          <a:gd name="T11" fmla="*/ 16 h 32"/>
                          <a:gd name="T12" fmla="*/ 32 w 80"/>
                          <a:gd name="T13" fmla="*/ 0 h 32"/>
                          <a:gd name="T14" fmla="*/ 40 w 80"/>
                          <a:gd name="T15" fmla="*/ 0 h 32"/>
                          <a:gd name="T16" fmla="*/ 64 w 80"/>
                          <a:gd name="T17" fmla="*/ 8 h 32"/>
                          <a:gd name="T18" fmla="*/ 80 w 80"/>
                          <a:gd name="T19" fmla="*/ 24 h 32"/>
                          <a:gd name="T20" fmla="*/ 64 w 80"/>
                          <a:gd name="T21" fmla="*/ 32 h 32"/>
                          <a:gd name="T22" fmla="*/ 40 w 80"/>
                          <a:gd name="T23" fmla="*/ 24 h 32"/>
                          <a:gd name="T24" fmla="*/ 8 w 80"/>
                          <a:gd name="T25" fmla="*/ 24 h 32"/>
                          <a:gd name="T26" fmla="*/ 0 w 80"/>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2">
                            <a:moveTo>
                              <a:pt x="0" y="32"/>
                            </a:moveTo>
                            <a:lnTo>
                              <a:pt x="0" y="16"/>
                            </a:lnTo>
                            <a:lnTo>
                              <a:pt x="0" y="8"/>
                            </a:lnTo>
                            <a:lnTo>
                              <a:pt x="8" y="8"/>
                            </a:lnTo>
                            <a:lnTo>
                              <a:pt x="24" y="16"/>
                            </a:lnTo>
                            <a:lnTo>
                              <a:pt x="32" y="16"/>
                            </a:lnTo>
                            <a:lnTo>
                              <a:pt x="32" y="0"/>
                            </a:lnTo>
                            <a:lnTo>
                              <a:pt x="40" y="0"/>
                            </a:lnTo>
                            <a:lnTo>
                              <a:pt x="64" y="8"/>
                            </a:lnTo>
                            <a:lnTo>
                              <a:pt x="80" y="24"/>
                            </a:lnTo>
                            <a:lnTo>
                              <a:pt x="64" y="32"/>
                            </a:lnTo>
                            <a:lnTo>
                              <a:pt x="40" y="24"/>
                            </a:lnTo>
                            <a:lnTo>
                              <a:pt x="8" y="24"/>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5" name="Freeform 419">
                        <a:extLst>
                          <a:ext uri="{FF2B5EF4-FFF2-40B4-BE49-F238E27FC236}">
                            <a16:creationId xmlns:a16="http://schemas.microsoft.com/office/drawing/2014/main" id="{B41BC2D7-2AE2-4089-BE7D-4331B697888D}"/>
                          </a:ext>
                        </a:extLst>
                      </p:cNvPr>
                      <p:cNvSpPr>
                        <a:spLocks/>
                      </p:cNvSpPr>
                      <p:nvPr/>
                    </p:nvSpPr>
                    <p:spPr bwMode="auto">
                      <a:xfrm>
                        <a:off x="3388" y="1784"/>
                        <a:ext cx="72" cy="32"/>
                      </a:xfrm>
                      <a:custGeom>
                        <a:avLst/>
                        <a:gdLst>
                          <a:gd name="T0" fmla="*/ 32 w 72"/>
                          <a:gd name="T1" fmla="*/ 32 h 32"/>
                          <a:gd name="T2" fmla="*/ 24 w 72"/>
                          <a:gd name="T3" fmla="*/ 32 h 32"/>
                          <a:gd name="T4" fmla="*/ 24 w 72"/>
                          <a:gd name="T5" fmla="*/ 16 h 32"/>
                          <a:gd name="T6" fmla="*/ 0 w 72"/>
                          <a:gd name="T7" fmla="*/ 16 h 32"/>
                          <a:gd name="T8" fmla="*/ 8 w 72"/>
                          <a:gd name="T9" fmla="*/ 8 h 32"/>
                          <a:gd name="T10" fmla="*/ 16 w 72"/>
                          <a:gd name="T11" fmla="*/ 0 h 32"/>
                          <a:gd name="T12" fmla="*/ 48 w 72"/>
                          <a:gd name="T13" fmla="*/ 0 h 32"/>
                          <a:gd name="T14" fmla="*/ 72 w 72"/>
                          <a:gd name="T15" fmla="*/ 8 h 32"/>
                          <a:gd name="T16" fmla="*/ 72 w 72"/>
                          <a:gd name="T17" fmla="*/ 16 h 32"/>
                          <a:gd name="T18" fmla="*/ 56 w 72"/>
                          <a:gd name="T19" fmla="*/ 24 h 32"/>
                          <a:gd name="T20" fmla="*/ 64 w 72"/>
                          <a:gd name="T21" fmla="*/ 32 h 32"/>
                          <a:gd name="T22" fmla="*/ 32 w 72"/>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32">
                            <a:moveTo>
                              <a:pt x="32" y="32"/>
                            </a:moveTo>
                            <a:lnTo>
                              <a:pt x="24" y="32"/>
                            </a:lnTo>
                            <a:lnTo>
                              <a:pt x="24" y="16"/>
                            </a:lnTo>
                            <a:lnTo>
                              <a:pt x="0" y="16"/>
                            </a:lnTo>
                            <a:lnTo>
                              <a:pt x="8" y="8"/>
                            </a:lnTo>
                            <a:lnTo>
                              <a:pt x="16" y="0"/>
                            </a:lnTo>
                            <a:lnTo>
                              <a:pt x="48" y="0"/>
                            </a:lnTo>
                            <a:lnTo>
                              <a:pt x="72" y="8"/>
                            </a:lnTo>
                            <a:lnTo>
                              <a:pt x="72" y="16"/>
                            </a:lnTo>
                            <a:lnTo>
                              <a:pt x="56" y="24"/>
                            </a:lnTo>
                            <a:lnTo>
                              <a:pt x="64" y="32"/>
                            </a:lnTo>
                            <a:lnTo>
                              <a:pt x="32"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6" name="Freeform 420">
                        <a:extLst>
                          <a:ext uri="{FF2B5EF4-FFF2-40B4-BE49-F238E27FC236}">
                            <a16:creationId xmlns:a16="http://schemas.microsoft.com/office/drawing/2014/main" id="{3BCC8E85-7562-4D6C-B449-CAEAB9D44472}"/>
                          </a:ext>
                        </a:extLst>
                      </p:cNvPr>
                      <p:cNvSpPr>
                        <a:spLocks/>
                      </p:cNvSpPr>
                      <p:nvPr/>
                    </p:nvSpPr>
                    <p:spPr bwMode="auto">
                      <a:xfrm>
                        <a:off x="3380" y="1800"/>
                        <a:ext cx="32" cy="16"/>
                      </a:xfrm>
                      <a:custGeom>
                        <a:avLst/>
                        <a:gdLst>
                          <a:gd name="T0" fmla="*/ 0 w 32"/>
                          <a:gd name="T1" fmla="*/ 8 h 16"/>
                          <a:gd name="T2" fmla="*/ 32 w 32"/>
                          <a:gd name="T3" fmla="*/ 16 h 16"/>
                          <a:gd name="T4" fmla="*/ 32 w 32"/>
                          <a:gd name="T5" fmla="*/ 0 h 16"/>
                          <a:gd name="T6" fmla="*/ 8 w 32"/>
                          <a:gd name="T7" fmla="*/ 0 h 16"/>
                          <a:gd name="T8" fmla="*/ 0 w 32"/>
                          <a:gd name="T9" fmla="*/ 8 h 16"/>
                        </a:gdLst>
                        <a:ahLst/>
                        <a:cxnLst>
                          <a:cxn ang="0">
                            <a:pos x="T0" y="T1"/>
                          </a:cxn>
                          <a:cxn ang="0">
                            <a:pos x="T2" y="T3"/>
                          </a:cxn>
                          <a:cxn ang="0">
                            <a:pos x="T4" y="T5"/>
                          </a:cxn>
                          <a:cxn ang="0">
                            <a:pos x="T6" y="T7"/>
                          </a:cxn>
                          <a:cxn ang="0">
                            <a:pos x="T8" y="T9"/>
                          </a:cxn>
                        </a:cxnLst>
                        <a:rect l="0" t="0" r="r" b="b"/>
                        <a:pathLst>
                          <a:path w="32" h="16">
                            <a:moveTo>
                              <a:pt x="0" y="8"/>
                            </a:moveTo>
                            <a:lnTo>
                              <a:pt x="32" y="16"/>
                            </a:lnTo>
                            <a:lnTo>
                              <a:pt x="32" y="0"/>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7" name="Freeform 421">
                        <a:extLst>
                          <a:ext uri="{FF2B5EF4-FFF2-40B4-BE49-F238E27FC236}">
                            <a16:creationId xmlns:a16="http://schemas.microsoft.com/office/drawing/2014/main" id="{FEFCD89A-ECAA-4D33-85BF-E6C9A66F09E1}"/>
                          </a:ext>
                        </a:extLst>
                      </p:cNvPr>
                      <p:cNvSpPr>
                        <a:spLocks/>
                      </p:cNvSpPr>
                      <p:nvPr/>
                    </p:nvSpPr>
                    <p:spPr bwMode="auto">
                      <a:xfrm>
                        <a:off x="3468" y="1896"/>
                        <a:ext cx="40" cy="48"/>
                      </a:xfrm>
                      <a:custGeom>
                        <a:avLst/>
                        <a:gdLst>
                          <a:gd name="T0" fmla="*/ 24 w 40"/>
                          <a:gd name="T1" fmla="*/ 48 h 48"/>
                          <a:gd name="T2" fmla="*/ 16 w 40"/>
                          <a:gd name="T3" fmla="*/ 24 h 48"/>
                          <a:gd name="T4" fmla="*/ 0 w 40"/>
                          <a:gd name="T5" fmla="*/ 8 h 48"/>
                          <a:gd name="T6" fmla="*/ 8 w 40"/>
                          <a:gd name="T7" fmla="*/ 0 h 48"/>
                          <a:gd name="T8" fmla="*/ 24 w 40"/>
                          <a:gd name="T9" fmla="*/ 8 h 48"/>
                          <a:gd name="T10" fmla="*/ 32 w 40"/>
                          <a:gd name="T11" fmla="*/ 16 h 48"/>
                          <a:gd name="T12" fmla="*/ 40 w 40"/>
                          <a:gd name="T13" fmla="*/ 24 h 48"/>
                          <a:gd name="T14" fmla="*/ 40 w 40"/>
                          <a:gd name="T15" fmla="*/ 32 h 48"/>
                          <a:gd name="T16" fmla="*/ 32 w 40"/>
                          <a:gd name="T17" fmla="*/ 32 h 48"/>
                          <a:gd name="T18" fmla="*/ 24 w 40"/>
                          <a:gd name="T1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8">
                            <a:moveTo>
                              <a:pt x="24" y="48"/>
                            </a:moveTo>
                            <a:lnTo>
                              <a:pt x="16" y="24"/>
                            </a:lnTo>
                            <a:lnTo>
                              <a:pt x="0" y="8"/>
                            </a:lnTo>
                            <a:lnTo>
                              <a:pt x="8" y="0"/>
                            </a:lnTo>
                            <a:lnTo>
                              <a:pt x="24" y="8"/>
                            </a:lnTo>
                            <a:lnTo>
                              <a:pt x="32" y="16"/>
                            </a:lnTo>
                            <a:lnTo>
                              <a:pt x="40" y="24"/>
                            </a:lnTo>
                            <a:lnTo>
                              <a:pt x="40" y="32"/>
                            </a:lnTo>
                            <a:lnTo>
                              <a:pt x="32" y="32"/>
                            </a:lnTo>
                            <a:lnTo>
                              <a:pt x="24"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8" name="Freeform 422">
                        <a:extLst>
                          <a:ext uri="{FF2B5EF4-FFF2-40B4-BE49-F238E27FC236}">
                            <a16:creationId xmlns:a16="http://schemas.microsoft.com/office/drawing/2014/main" id="{6FC21054-555C-411F-B546-50895A670F15}"/>
                          </a:ext>
                        </a:extLst>
                      </p:cNvPr>
                      <p:cNvSpPr>
                        <a:spLocks/>
                      </p:cNvSpPr>
                      <p:nvPr/>
                    </p:nvSpPr>
                    <p:spPr bwMode="auto">
                      <a:xfrm>
                        <a:off x="3636" y="1976"/>
                        <a:ext cx="80" cy="32"/>
                      </a:xfrm>
                      <a:custGeom>
                        <a:avLst/>
                        <a:gdLst>
                          <a:gd name="T0" fmla="*/ 64 w 80"/>
                          <a:gd name="T1" fmla="*/ 32 h 32"/>
                          <a:gd name="T2" fmla="*/ 64 w 80"/>
                          <a:gd name="T3" fmla="*/ 24 h 32"/>
                          <a:gd name="T4" fmla="*/ 80 w 80"/>
                          <a:gd name="T5" fmla="*/ 32 h 32"/>
                          <a:gd name="T6" fmla="*/ 72 w 80"/>
                          <a:gd name="T7" fmla="*/ 24 h 32"/>
                          <a:gd name="T8" fmla="*/ 80 w 80"/>
                          <a:gd name="T9" fmla="*/ 24 h 32"/>
                          <a:gd name="T10" fmla="*/ 64 w 80"/>
                          <a:gd name="T11" fmla="*/ 8 h 32"/>
                          <a:gd name="T12" fmla="*/ 48 w 80"/>
                          <a:gd name="T13" fmla="*/ 8 h 32"/>
                          <a:gd name="T14" fmla="*/ 32 w 80"/>
                          <a:gd name="T15" fmla="*/ 0 h 32"/>
                          <a:gd name="T16" fmla="*/ 0 w 80"/>
                          <a:gd name="T17" fmla="*/ 0 h 32"/>
                          <a:gd name="T18" fmla="*/ 8 w 80"/>
                          <a:gd name="T19" fmla="*/ 8 h 32"/>
                          <a:gd name="T20" fmla="*/ 24 w 80"/>
                          <a:gd name="T21" fmla="*/ 16 h 32"/>
                          <a:gd name="T22" fmla="*/ 24 w 80"/>
                          <a:gd name="T23" fmla="*/ 24 h 32"/>
                          <a:gd name="T24" fmla="*/ 40 w 80"/>
                          <a:gd name="T25" fmla="*/ 24 h 32"/>
                          <a:gd name="T26" fmla="*/ 40 w 80"/>
                          <a:gd name="T27" fmla="*/ 32 h 32"/>
                          <a:gd name="T28" fmla="*/ 64 w 80"/>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32">
                            <a:moveTo>
                              <a:pt x="64" y="32"/>
                            </a:moveTo>
                            <a:lnTo>
                              <a:pt x="64" y="24"/>
                            </a:lnTo>
                            <a:lnTo>
                              <a:pt x="80" y="32"/>
                            </a:lnTo>
                            <a:lnTo>
                              <a:pt x="72" y="24"/>
                            </a:lnTo>
                            <a:lnTo>
                              <a:pt x="80" y="24"/>
                            </a:lnTo>
                            <a:lnTo>
                              <a:pt x="64" y="8"/>
                            </a:lnTo>
                            <a:lnTo>
                              <a:pt x="48" y="8"/>
                            </a:lnTo>
                            <a:lnTo>
                              <a:pt x="32" y="0"/>
                            </a:lnTo>
                            <a:lnTo>
                              <a:pt x="0" y="0"/>
                            </a:lnTo>
                            <a:lnTo>
                              <a:pt x="8" y="8"/>
                            </a:lnTo>
                            <a:lnTo>
                              <a:pt x="24" y="16"/>
                            </a:lnTo>
                            <a:lnTo>
                              <a:pt x="24" y="24"/>
                            </a:lnTo>
                            <a:lnTo>
                              <a:pt x="40" y="24"/>
                            </a:lnTo>
                            <a:lnTo>
                              <a:pt x="40" y="32"/>
                            </a:lnTo>
                            <a:lnTo>
                              <a:pt x="64"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49" name="Freeform 423">
                        <a:extLst>
                          <a:ext uri="{FF2B5EF4-FFF2-40B4-BE49-F238E27FC236}">
                            <a16:creationId xmlns:a16="http://schemas.microsoft.com/office/drawing/2014/main" id="{0ADC39F5-28AF-4594-86A5-04CE5F5E9417}"/>
                          </a:ext>
                        </a:extLst>
                      </p:cNvPr>
                      <p:cNvSpPr>
                        <a:spLocks/>
                      </p:cNvSpPr>
                      <p:nvPr/>
                    </p:nvSpPr>
                    <p:spPr bwMode="auto">
                      <a:xfrm>
                        <a:off x="3676" y="2008"/>
                        <a:ext cx="48" cy="32"/>
                      </a:xfrm>
                      <a:custGeom>
                        <a:avLst/>
                        <a:gdLst>
                          <a:gd name="T0" fmla="*/ 24 w 48"/>
                          <a:gd name="T1" fmla="*/ 16 h 32"/>
                          <a:gd name="T2" fmla="*/ 8 w 48"/>
                          <a:gd name="T3" fmla="*/ 16 h 32"/>
                          <a:gd name="T4" fmla="*/ 0 w 48"/>
                          <a:gd name="T5" fmla="*/ 0 h 32"/>
                          <a:gd name="T6" fmla="*/ 24 w 48"/>
                          <a:gd name="T7" fmla="*/ 0 h 32"/>
                          <a:gd name="T8" fmla="*/ 32 w 48"/>
                          <a:gd name="T9" fmla="*/ 8 h 32"/>
                          <a:gd name="T10" fmla="*/ 32 w 48"/>
                          <a:gd name="T11" fmla="*/ 16 h 32"/>
                          <a:gd name="T12" fmla="*/ 40 w 48"/>
                          <a:gd name="T13" fmla="*/ 16 h 32"/>
                          <a:gd name="T14" fmla="*/ 48 w 48"/>
                          <a:gd name="T15" fmla="*/ 32 h 32"/>
                          <a:gd name="T16" fmla="*/ 40 w 48"/>
                          <a:gd name="T17" fmla="*/ 32 h 32"/>
                          <a:gd name="T18" fmla="*/ 32 w 48"/>
                          <a:gd name="T19" fmla="*/ 24 h 32"/>
                          <a:gd name="T20" fmla="*/ 24 w 48"/>
                          <a:gd name="T2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32">
                            <a:moveTo>
                              <a:pt x="24" y="16"/>
                            </a:moveTo>
                            <a:lnTo>
                              <a:pt x="8" y="16"/>
                            </a:lnTo>
                            <a:lnTo>
                              <a:pt x="0" y="0"/>
                            </a:lnTo>
                            <a:lnTo>
                              <a:pt x="24" y="0"/>
                            </a:lnTo>
                            <a:lnTo>
                              <a:pt x="32" y="8"/>
                            </a:lnTo>
                            <a:lnTo>
                              <a:pt x="32" y="16"/>
                            </a:lnTo>
                            <a:lnTo>
                              <a:pt x="40" y="16"/>
                            </a:lnTo>
                            <a:lnTo>
                              <a:pt x="48" y="32"/>
                            </a:lnTo>
                            <a:lnTo>
                              <a:pt x="40" y="32"/>
                            </a:lnTo>
                            <a:lnTo>
                              <a:pt x="32" y="24"/>
                            </a:lnTo>
                            <a:lnTo>
                              <a:pt x="24"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0" name="Freeform 424">
                        <a:extLst>
                          <a:ext uri="{FF2B5EF4-FFF2-40B4-BE49-F238E27FC236}">
                            <a16:creationId xmlns:a16="http://schemas.microsoft.com/office/drawing/2014/main" id="{207AE5D3-6F0F-4534-AB61-E8B7B0CB652F}"/>
                          </a:ext>
                        </a:extLst>
                      </p:cNvPr>
                      <p:cNvSpPr>
                        <a:spLocks/>
                      </p:cNvSpPr>
                      <p:nvPr/>
                    </p:nvSpPr>
                    <p:spPr bwMode="auto">
                      <a:xfrm>
                        <a:off x="3700" y="2024"/>
                        <a:ext cx="16" cy="16"/>
                      </a:xfrm>
                      <a:custGeom>
                        <a:avLst/>
                        <a:gdLst>
                          <a:gd name="T0" fmla="*/ 16 w 16"/>
                          <a:gd name="T1" fmla="*/ 16 h 16"/>
                          <a:gd name="T2" fmla="*/ 8 w 16"/>
                          <a:gd name="T3" fmla="*/ 16 h 16"/>
                          <a:gd name="T4" fmla="*/ 0 w 16"/>
                          <a:gd name="T5" fmla="*/ 0 h 16"/>
                          <a:gd name="T6" fmla="*/ 8 w 16"/>
                          <a:gd name="T7" fmla="*/ 8 h 16"/>
                          <a:gd name="T8" fmla="*/ 16 w 16"/>
                          <a:gd name="T9" fmla="*/ 16 h 16"/>
                        </a:gdLst>
                        <a:ahLst/>
                        <a:cxnLst>
                          <a:cxn ang="0">
                            <a:pos x="T0" y="T1"/>
                          </a:cxn>
                          <a:cxn ang="0">
                            <a:pos x="T2" y="T3"/>
                          </a:cxn>
                          <a:cxn ang="0">
                            <a:pos x="T4" y="T5"/>
                          </a:cxn>
                          <a:cxn ang="0">
                            <a:pos x="T6" y="T7"/>
                          </a:cxn>
                          <a:cxn ang="0">
                            <a:pos x="T8" y="T9"/>
                          </a:cxn>
                        </a:cxnLst>
                        <a:rect l="0" t="0" r="r" b="b"/>
                        <a:pathLst>
                          <a:path w="16" h="16">
                            <a:moveTo>
                              <a:pt x="16" y="16"/>
                            </a:moveTo>
                            <a:lnTo>
                              <a:pt x="8" y="16"/>
                            </a:lnTo>
                            <a:lnTo>
                              <a:pt x="0" y="0"/>
                            </a:lnTo>
                            <a:lnTo>
                              <a:pt x="8" y="8"/>
                            </a:lnTo>
                            <a:lnTo>
                              <a:pt x="16"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51" name="Freeform 425">
                        <a:extLst>
                          <a:ext uri="{FF2B5EF4-FFF2-40B4-BE49-F238E27FC236}">
                            <a16:creationId xmlns:a16="http://schemas.microsoft.com/office/drawing/2014/main" id="{7333D357-73F8-4F63-9257-BED71CFA407C}"/>
                          </a:ext>
                        </a:extLst>
                      </p:cNvPr>
                      <p:cNvSpPr>
                        <a:spLocks/>
                      </p:cNvSpPr>
                      <p:nvPr/>
                    </p:nvSpPr>
                    <p:spPr bwMode="auto">
                      <a:xfrm>
                        <a:off x="3700" y="2000"/>
                        <a:ext cx="64" cy="48"/>
                      </a:xfrm>
                      <a:custGeom>
                        <a:avLst/>
                        <a:gdLst>
                          <a:gd name="T0" fmla="*/ 40 w 64"/>
                          <a:gd name="T1" fmla="*/ 0 h 48"/>
                          <a:gd name="T2" fmla="*/ 48 w 64"/>
                          <a:gd name="T3" fmla="*/ 8 h 48"/>
                          <a:gd name="T4" fmla="*/ 64 w 64"/>
                          <a:gd name="T5" fmla="*/ 16 h 48"/>
                          <a:gd name="T6" fmla="*/ 56 w 64"/>
                          <a:gd name="T7" fmla="*/ 24 h 48"/>
                          <a:gd name="T8" fmla="*/ 56 w 64"/>
                          <a:gd name="T9" fmla="*/ 40 h 48"/>
                          <a:gd name="T10" fmla="*/ 48 w 64"/>
                          <a:gd name="T11" fmla="*/ 40 h 48"/>
                          <a:gd name="T12" fmla="*/ 56 w 64"/>
                          <a:gd name="T13" fmla="*/ 48 h 48"/>
                          <a:gd name="T14" fmla="*/ 40 w 64"/>
                          <a:gd name="T15" fmla="*/ 40 h 48"/>
                          <a:gd name="T16" fmla="*/ 40 w 64"/>
                          <a:gd name="T17" fmla="*/ 32 h 48"/>
                          <a:gd name="T18" fmla="*/ 24 w 64"/>
                          <a:gd name="T19" fmla="*/ 40 h 48"/>
                          <a:gd name="T20" fmla="*/ 16 w 64"/>
                          <a:gd name="T21" fmla="*/ 24 h 48"/>
                          <a:gd name="T22" fmla="*/ 8 w 64"/>
                          <a:gd name="T23" fmla="*/ 24 h 48"/>
                          <a:gd name="T24" fmla="*/ 8 w 64"/>
                          <a:gd name="T25" fmla="*/ 16 h 48"/>
                          <a:gd name="T26" fmla="*/ 0 w 64"/>
                          <a:gd name="T27" fmla="*/ 8 h 48"/>
                          <a:gd name="T28" fmla="*/ 0 w 64"/>
                          <a:gd name="T29" fmla="*/ 0 h 48"/>
                          <a:gd name="T30" fmla="*/ 16 w 64"/>
                          <a:gd name="T31" fmla="*/ 8 h 48"/>
                          <a:gd name="T32" fmla="*/ 8 w 64"/>
                          <a:gd name="T33" fmla="*/ 0 h 48"/>
                          <a:gd name="T34" fmla="*/ 16 w 64"/>
                          <a:gd name="T35" fmla="*/ 0 h 48"/>
                          <a:gd name="T36" fmla="*/ 24 w 64"/>
                          <a:gd name="T37" fmla="*/ 8 h 48"/>
                          <a:gd name="T38" fmla="*/ 32 w 64"/>
                          <a:gd name="T39" fmla="*/ 8 h 48"/>
                          <a:gd name="T40" fmla="*/ 40 w 64"/>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8">
                            <a:moveTo>
                              <a:pt x="40" y="0"/>
                            </a:moveTo>
                            <a:lnTo>
                              <a:pt x="48" y="8"/>
                            </a:lnTo>
                            <a:lnTo>
                              <a:pt x="64" y="16"/>
                            </a:lnTo>
                            <a:lnTo>
                              <a:pt x="56" y="24"/>
                            </a:lnTo>
                            <a:lnTo>
                              <a:pt x="56" y="40"/>
                            </a:lnTo>
                            <a:lnTo>
                              <a:pt x="48" y="40"/>
                            </a:lnTo>
                            <a:lnTo>
                              <a:pt x="56" y="48"/>
                            </a:lnTo>
                            <a:lnTo>
                              <a:pt x="40" y="40"/>
                            </a:lnTo>
                            <a:lnTo>
                              <a:pt x="40" y="32"/>
                            </a:lnTo>
                            <a:lnTo>
                              <a:pt x="24" y="40"/>
                            </a:lnTo>
                            <a:lnTo>
                              <a:pt x="16" y="24"/>
                            </a:lnTo>
                            <a:lnTo>
                              <a:pt x="8" y="24"/>
                            </a:lnTo>
                            <a:lnTo>
                              <a:pt x="8" y="16"/>
                            </a:lnTo>
                            <a:lnTo>
                              <a:pt x="0" y="8"/>
                            </a:lnTo>
                            <a:lnTo>
                              <a:pt x="0" y="0"/>
                            </a:lnTo>
                            <a:lnTo>
                              <a:pt x="16" y="8"/>
                            </a:lnTo>
                            <a:lnTo>
                              <a:pt x="8" y="0"/>
                            </a:lnTo>
                            <a:lnTo>
                              <a:pt x="16" y="0"/>
                            </a:lnTo>
                            <a:lnTo>
                              <a:pt x="24" y="8"/>
                            </a:lnTo>
                            <a:lnTo>
                              <a:pt x="32" y="8"/>
                            </a:lnTo>
                            <a:lnTo>
                              <a:pt x="4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126" name="Freeform 426">
                      <a:extLst>
                        <a:ext uri="{FF2B5EF4-FFF2-40B4-BE49-F238E27FC236}">
                          <a16:creationId xmlns:a16="http://schemas.microsoft.com/office/drawing/2014/main" id="{7A52A6EB-1E78-44AB-91B6-AD11D3098EA3}"/>
                        </a:ext>
                      </a:extLst>
                    </p:cNvPr>
                    <p:cNvSpPr>
                      <a:spLocks/>
                    </p:cNvSpPr>
                    <p:nvPr/>
                  </p:nvSpPr>
                  <p:spPr bwMode="auto">
                    <a:xfrm>
                      <a:off x="5244" y="1382"/>
                      <a:ext cx="50" cy="10"/>
                    </a:xfrm>
                    <a:custGeom>
                      <a:avLst/>
                      <a:gdLst>
                        <a:gd name="T0" fmla="*/ 0 w 40"/>
                        <a:gd name="T1" fmla="*/ 0 h 8"/>
                        <a:gd name="T2" fmla="*/ 8 w 40"/>
                        <a:gd name="T3" fmla="*/ 8 h 8"/>
                        <a:gd name="T4" fmla="*/ 32 w 40"/>
                        <a:gd name="T5" fmla="*/ 8 h 8"/>
                        <a:gd name="T6" fmla="*/ 40 w 40"/>
                        <a:gd name="T7" fmla="*/ 8 h 8"/>
                      </a:gdLst>
                      <a:ahLst/>
                      <a:cxnLst>
                        <a:cxn ang="0">
                          <a:pos x="T0" y="T1"/>
                        </a:cxn>
                        <a:cxn ang="0">
                          <a:pos x="T2" y="T3"/>
                        </a:cxn>
                        <a:cxn ang="0">
                          <a:pos x="T4" y="T5"/>
                        </a:cxn>
                        <a:cxn ang="0">
                          <a:pos x="T6" y="T7"/>
                        </a:cxn>
                      </a:cxnLst>
                      <a:rect l="0" t="0" r="r" b="b"/>
                      <a:pathLst>
                        <a:path w="40" h="8">
                          <a:moveTo>
                            <a:pt x="0" y="0"/>
                          </a:moveTo>
                          <a:lnTo>
                            <a:pt x="8" y="8"/>
                          </a:lnTo>
                          <a:lnTo>
                            <a:pt x="32" y="8"/>
                          </a:lnTo>
                          <a:lnTo>
                            <a:pt x="40" y="8"/>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7" name="Freeform 427">
                      <a:extLst>
                        <a:ext uri="{FF2B5EF4-FFF2-40B4-BE49-F238E27FC236}">
                          <a16:creationId xmlns:a16="http://schemas.microsoft.com/office/drawing/2014/main" id="{9B9B0DE4-B44F-4665-AC2F-58AD7F97C3AF}"/>
                        </a:ext>
                      </a:extLst>
                    </p:cNvPr>
                    <p:cNvSpPr>
                      <a:spLocks/>
                    </p:cNvSpPr>
                    <p:nvPr/>
                  </p:nvSpPr>
                  <p:spPr bwMode="auto">
                    <a:xfrm>
                      <a:off x="4954" y="1253"/>
                      <a:ext cx="40" cy="12"/>
                    </a:xfrm>
                    <a:custGeom>
                      <a:avLst/>
                      <a:gdLst>
                        <a:gd name="T0" fmla="*/ 8 w 32"/>
                        <a:gd name="T1" fmla="*/ 8 h 8"/>
                        <a:gd name="T2" fmla="*/ 32 w 32"/>
                        <a:gd name="T3" fmla="*/ 0 h 8"/>
                        <a:gd name="T4" fmla="*/ 0 w 32"/>
                        <a:gd name="T5" fmla="*/ 0 h 8"/>
                      </a:gdLst>
                      <a:ahLst/>
                      <a:cxnLst>
                        <a:cxn ang="0">
                          <a:pos x="T0" y="T1"/>
                        </a:cxn>
                        <a:cxn ang="0">
                          <a:pos x="T2" y="T3"/>
                        </a:cxn>
                        <a:cxn ang="0">
                          <a:pos x="T4" y="T5"/>
                        </a:cxn>
                      </a:cxnLst>
                      <a:rect l="0" t="0" r="r" b="b"/>
                      <a:pathLst>
                        <a:path w="32" h="8">
                          <a:moveTo>
                            <a:pt x="8" y="8"/>
                          </a:moveTo>
                          <a:lnTo>
                            <a:pt x="32" y="0"/>
                          </a:lnTo>
                          <a:lnTo>
                            <a:pt x="0" y="0"/>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8" name="Freeform 428">
                      <a:extLst>
                        <a:ext uri="{FF2B5EF4-FFF2-40B4-BE49-F238E27FC236}">
                          <a16:creationId xmlns:a16="http://schemas.microsoft.com/office/drawing/2014/main" id="{2F0A1732-D29E-4DE6-B6BD-CCD0757A41AB}"/>
                        </a:ext>
                      </a:extLst>
                    </p:cNvPr>
                    <p:cNvSpPr>
                      <a:spLocks/>
                    </p:cNvSpPr>
                    <p:nvPr/>
                  </p:nvSpPr>
                  <p:spPr bwMode="auto">
                    <a:xfrm>
                      <a:off x="4452" y="1211"/>
                      <a:ext cx="40" cy="10"/>
                    </a:xfrm>
                    <a:custGeom>
                      <a:avLst/>
                      <a:gdLst>
                        <a:gd name="T0" fmla="*/ 0 w 32"/>
                        <a:gd name="T1" fmla="*/ 8 h 8"/>
                        <a:gd name="T2" fmla="*/ 32 w 32"/>
                        <a:gd name="T3" fmla="*/ 8 h 8"/>
                        <a:gd name="T4" fmla="*/ 8 w 32"/>
                        <a:gd name="T5" fmla="*/ 0 h 8"/>
                        <a:gd name="T6" fmla="*/ 0 w 32"/>
                        <a:gd name="T7" fmla="*/ 0 h 8"/>
                        <a:gd name="T8" fmla="*/ 0 w 32"/>
                        <a:gd name="T9" fmla="*/ 8 h 8"/>
                      </a:gdLst>
                      <a:ahLst/>
                      <a:cxnLst>
                        <a:cxn ang="0">
                          <a:pos x="T0" y="T1"/>
                        </a:cxn>
                        <a:cxn ang="0">
                          <a:pos x="T2" y="T3"/>
                        </a:cxn>
                        <a:cxn ang="0">
                          <a:pos x="T4" y="T5"/>
                        </a:cxn>
                        <a:cxn ang="0">
                          <a:pos x="T6" y="T7"/>
                        </a:cxn>
                        <a:cxn ang="0">
                          <a:pos x="T8" y="T9"/>
                        </a:cxn>
                      </a:cxnLst>
                      <a:rect l="0" t="0" r="r" b="b"/>
                      <a:pathLst>
                        <a:path w="32" h="8">
                          <a:moveTo>
                            <a:pt x="0" y="8"/>
                          </a:moveTo>
                          <a:lnTo>
                            <a:pt x="32" y="8"/>
                          </a:lnTo>
                          <a:lnTo>
                            <a:pt x="8" y="0"/>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29" name="Freeform 429">
                      <a:extLst>
                        <a:ext uri="{FF2B5EF4-FFF2-40B4-BE49-F238E27FC236}">
                          <a16:creationId xmlns:a16="http://schemas.microsoft.com/office/drawing/2014/main" id="{8B28BA46-FCCD-47A9-AEBC-6A8A18AC30AF}"/>
                        </a:ext>
                      </a:extLst>
                    </p:cNvPr>
                    <p:cNvSpPr>
                      <a:spLocks/>
                    </p:cNvSpPr>
                    <p:nvPr/>
                  </p:nvSpPr>
                  <p:spPr bwMode="auto">
                    <a:xfrm>
                      <a:off x="4472" y="1190"/>
                      <a:ext cx="61" cy="10"/>
                    </a:xfrm>
                    <a:custGeom>
                      <a:avLst/>
                      <a:gdLst>
                        <a:gd name="T0" fmla="*/ 0 w 48"/>
                        <a:gd name="T1" fmla="*/ 0 h 8"/>
                        <a:gd name="T2" fmla="*/ 48 w 48"/>
                        <a:gd name="T3" fmla="*/ 8 h 8"/>
                        <a:gd name="T4" fmla="*/ 48 w 48"/>
                        <a:gd name="T5" fmla="*/ 0 h 8"/>
                        <a:gd name="T6" fmla="*/ 0 w 48"/>
                        <a:gd name="T7" fmla="*/ 0 h 8"/>
                      </a:gdLst>
                      <a:ahLst/>
                      <a:cxnLst>
                        <a:cxn ang="0">
                          <a:pos x="T0" y="T1"/>
                        </a:cxn>
                        <a:cxn ang="0">
                          <a:pos x="T2" y="T3"/>
                        </a:cxn>
                        <a:cxn ang="0">
                          <a:pos x="T4" y="T5"/>
                        </a:cxn>
                        <a:cxn ang="0">
                          <a:pos x="T6" y="T7"/>
                        </a:cxn>
                      </a:cxnLst>
                      <a:rect l="0" t="0" r="r" b="b"/>
                      <a:pathLst>
                        <a:path w="48" h="8">
                          <a:moveTo>
                            <a:pt x="0" y="0"/>
                          </a:moveTo>
                          <a:lnTo>
                            <a:pt x="48" y="8"/>
                          </a:lnTo>
                          <a:lnTo>
                            <a:pt x="48"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0" name="Freeform 430">
                      <a:extLst>
                        <a:ext uri="{FF2B5EF4-FFF2-40B4-BE49-F238E27FC236}">
                          <a16:creationId xmlns:a16="http://schemas.microsoft.com/office/drawing/2014/main" id="{EB66B9DE-21D0-41FC-B2F9-937539EEB843}"/>
                        </a:ext>
                      </a:extLst>
                    </p:cNvPr>
                    <p:cNvSpPr>
                      <a:spLocks/>
                    </p:cNvSpPr>
                    <p:nvPr/>
                  </p:nvSpPr>
                  <p:spPr bwMode="auto">
                    <a:xfrm>
                      <a:off x="4362" y="1179"/>
                      <a:ext cx="100" cy="21"/>
                    </a:xfrm>
                    <a:custGeom>
                      <a:avLst/>
                      <a:gdLst>
                        <a:gd name="T0" fmla="*/ 8 w 80"/>
                        <a:gd name="T1" fmla="*/ 8 h 16"/>
                        <a:gd name="T2" fmla="*/ 40 w 80"/>
                        <a:gd name="T3" fmla="*/ 16 h 16"/>
                        <a:gd name="T4" fmla="*/ 72 w 80"/>
                        <a:gd name="T5" fmla="*/ 16 h 16"/>
                        <a:gd name="T6" fmla="*/ 80 w 80"/>
                        <a:gd name="T7" fmla="*/ 8 h 16"/>
                        <a:gd name="T8" fmla="*/ 40 w 80"/>
                        <a:gd name="T9" fmla="*/ 0 h 16"/>
                        <a:gd name="T10" fmla="*/ 8 w 80"/>
                        <a:gd name="T11" fmla="*/ 0 h 16"/>
                        <a:gd name="T12" fmla="*/ 0 w 80"/>
                        <a:gd name="T13" fmla="*/ 0 h 16"/>
                        <a:gd name="T14" fmla="*/ 8 w 80"/>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6">
                          <a:moveTo>
                            <a:pt x="8" y="8"/>
                          </a:moveTo>
                          <a:lnTo>
                            <a:pt x="40" y="16"/>
                          </a:lnTo>
                          <a:lnTo>
                            <a:pt x="72" y="16"/>
                          </a:lnTo>
                          <a:lnTo>
                            <a:pt x="80" y="8"/>
                          </a:lnTo>
                          <a:lnTo>
                            <a:pt x="40" y="0"/>
                          </a:lnTo>
                          <a:lnTo>
                            <a:pt x="8" y="0"/>
                          </a:lnTo>
                          <a:lnTo>
                            <a:pt x="0" y="0"/>
                          </a:lnTo>
                          <a:lnTo>
                            <a:pt x="8"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1" name="Freeform 431">
                      <a:extLst>
                        <a:ext uri="{FF2B5EF4-FFF2-40B4-BE49-F238E27FC236}">
                          <a16:creationId xmlns:a16="http://schemas.microsoft.com/office/drawing/2014/main" id="{6452B123-CE91-47DE-8984-8EB8531ABF3D}"/>
                        </a:ext>
                      </a:extLst>
                    </p:cNvPr>
                    <p:cNvSpPr>
                      <a:spLocks/>
                    </p:cNvSpPr>
                    <p:nvPr/>
                  </p:nvSpPr>
                  <p:spPr bwMode="auto">
                    <a:xfrm>
                      <a:off x="3429" y="1169"/>
                      <a:ext cx="171" cy="96"/>
                    </a:xfrm>
                    <a:custGeom>
                      <a:avLst/>
                      <a:gdLst>
                        <a:gd name="T0" fmla="*/ 8 w 136"/>
                        <a:gd name="T1" fmla="*/ 64 h 72"/>
                        <a:gd name="T2" fmla="*/ 32 w 136"/>
                        <a:gd name="T3" fmla="*/ 72 h 72"/>
                        <a:gd name="T4" fmla="*/ 64 w 136"/>
                        <a:gd name="T5" fmla="*/ 72 h 72"/>
                        <a:gd name="T6" fmla="*/ 48 w 136"/>
                        <a:gd name="T7" fmla="*/ 64 h 72"/>
                        <a:gd name="T8" fmla="*/ 40 w 136"/>
                        <a:gd name="T9" fmla="*/ 48 h 72"/>
                        <a:gd name="T10" fmla="*/ 72 w 136"/>
                        <a:gd name="T11" fmla="*/ 16 h 72"/>
                        <a:gd name="T12" fmla="*/ 136 w 136"/>
                        <a:gd name="T13" fmla="*/ 8 h 72"/>
                        <a:gd name="T14" fmla="*/ 128 w 136"/>
                        <a:gd name="T15" fmla="*/ 0 h 72"/>
                        <a:gd name="T16" fmla="*/ 120 w 136"/>
                        <a:gd name="T17" fmla="*/ 0 h 72"/>
                        <a:gd name="T18" fmla="*/ 104 w 136"/>
                        <a:gd name="T19" fmla="*/ 0 h 72"/>
                        <a:gd name="T20" fmla="*/ 64 w 136"/>
                        <a:gd name="T21" fmla="*/ 8 h 72"/>
                        <a:gd name="T22" fmla="*/ 24 w 136"/>
                        <a:gd name="T23" fmla="*/ 16 h 72"/>
                        <a:gd name="T24" fmla="*/ 24 w 136"/>
                        <a:gd name="T25" fmla="*/ 32 h 72"/>
                        <a:gd name="T26" fmla="*/ 16 w 136"/>
                        <a:gd name="T27" fmla="*/ 32 h 72"/>
                        <a:gd name="T28" fmla="*/ 24 w 136"/>
                        <a:gd name="T29" fmla="*/ 40 h 72"/>
                        <a:gd name="T30" fmla="*/ 8 w 136"/>
                        <a:gd name="T31" fmla="*/ 48 h 72"/>
                        <a:gd name="T32" fmla="*/ 16 w 136"/>
                        <a:gd name="T33" fmla="*/ 48 h 72"/>
                        <a:gd name="T34" fmla="*/ 0 w 136"/>
                        <a:gd name="T35" fmla="*/ 56 h 72"/>
                        <a:gd name="T36" fmla="*/ 8 w 136"/>
                        <a:gd name="T3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72">
                          <a:moveTo>
                            <a:pt x="8" y="64"/>
                          </a:moveTo>
                          <a:lnTo>
                            <a:pt x="32" y="72"/>
                          </a:lnTo>
                          <a:lnTo>
                            <a:pt x="64" y="72"/>
                          </a:lnTo>
                          <a:lnTo>
                            <a:pt x="48" y="64"/>
                          </a:lnTo>
                          <a:lnTo>
                            <a:pt x="40" y="48"/>
                          </a:lnTo>
                          <a:lnTo>
                            <a:pt x="72" y="16"/>
                          </a:lnTo>
                          <a:lnTo>
                            <a:pt x="136" y="8"/>
                          </a:lnTo>
                          <a:lnTo>
                            <a:pt x="128" y="0"/>
                          </a:lnTo>
                          <a:lnTo>
                            <a:pt x="120" y="0"/>
                          </a:lnTo>
                          <a:lnTo>
                            <a:pt x="104" y="0"/>
                          </a:lnTo>
                          <a:lnTo>
                            <a:pt x="64" y="8"/>
                          </a:lnTo>
                          <a:lnTo>
                            <a:pt x="24" y="16"/>
                          </a:lnTo>
                          <a:lnTo>
                            <a:pt x="24" y="32"/>
                          </a:lnTo>
                          <a:lnTo>
                            <a:pt x="16" y="32"/>
                          </a:lnTo>
                          <a:lnTo>
                            <a:pt x="24" y="40"/>
                          </a:lnTo>
                          <a:lnTo>
                            <a:pt x="8" y="48"/>
                          </a:lnTo>
                          <a:lnTo>
                            <a:pt x="16" y="48"/>
                          </a:lnTo>
                          <a:lnTo>
                            <a:pt x="0" y="56"/>
                          </a:lnTo>
                          <a:lnTo>
                            <a:pt x="8"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2" name="Freeform 432">
                      <a:extLst>
                        <a:ext uri="{FF2B5EF4-FFF2-40B4-BE49-F238E27FC236}">
                          <a16:creationId xmlns:a16="http://schemas.microsoft.com/office/drawing/2014/main" id="{9C8C1734-3CEF-430B-8734-E843DC05E73F}"/>
                        </a:ext>
                      </a:extLst>
                    </p:cNvPr>
                    <p:cNvSpPr>
                      <a:spLocks/>
                    </p:cNvSpPr>
                    <p:nvPr/>
                  </p:nvSpPr>
                  <p:spPr bwMode="auto">
                    <a:xfrm>
                      <a:off x="3039" y="1647"/>
                      <a:ext cx="80" cy="42"/>
                    </a:xfrm>
                    <a:custGeom>
                      <a:avLst/>
                      <a:gdLst>
                        <a:gd name="T0" fmla="*/ 0 w 64"/>
                        <a:gd name="T1" fmla="*/ 16 h 32"/>
                        <a:gd name="T2" fmla="*/ 8 w 64"/>
                        <a:gd name="T3" fmla="*/ 24 h 32"/>
                        <a:gd name="T4" fmla="*/ 24 w 64"/>
                        <a:gd name="T5" fmla="*/ 32 h 32"/>
                        <a:gd name="T6" fmla="*/ 48 w 64"/>
                        <a:gd name="T7" fmla="*/ 16 h 32"/>
                        <a:gd name="T8" fmla="*/ 64 w 64"/>
                        <a:gd name="T9" fmla="*/ 16 h 32"/>
                        <a:gd name="T10" fmla="*/ 64 w 64"/>
                        <a:gd name="T11" fmla="*/ 8 h 32"/>
                        <a:gd name="T12" fmla="*/ 56 w 64"/>
                        <a:gd name="T13" fmla="*/ 8 h 32"/>
                        <a:gd name="T14" fmla="*/ 40 w 64"/>
                        <a:gd name="T15" fmla="*/ 8 h 32"/>
                        <a:gd name="T16" fmla="*/ 16 w 64"/>
                        <a:gd name="T17" fmla="*/ 0 h 32"/>
                        <a:gd name="T18" fmla="*/ 0 w 64"/>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32">
                          <a:moveTo>
                            <a:pt x="0" y="16"/>
                          </a:moveTo>
                          <a:lnTo>
                            <a:pt x="8" y="24"/>
                          </a:lnTo>
                          <a:lnTo>
                            <a:pt x="24" y="32"/>
                          </a:lnTo>
                          <a:lnTo>
                            <a:pt x="48" y="16"/>
                          </a:lnTo>
                          <a:lnTo>
                            <a:pt x="64" y="16"/>
                          </a:lnTo>
                          <a:lnTo>
                            <a:pt x="64" y="8"/>
                          </a:lnTo>
                          <a:lnTo>
                            <a:pt x="56" y="8"/>
                          </a:lnTo>
                          <a:lnTo>
                            <a:pt x="40" y="8"/>
                          </a:lnTo>
                          <a:lnTo>
                            <a:pt x="16"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33" name="Freeform 433">
                      <a:extLst>
                        <a:ext uri="{FF2B5EF4-FFF2-40B4-BE49-F238E27FC236}">
                          <a16:creationId xmlns:a16="http://schemas.microsoft.com/office/drawing/2014/main" id="{63CA777D-1F4D-4463-A347-2BA3BDD7B551}"/>
                        </a:ext>
                      </a:extLst>
                    </p:cNvPr>
                    <p:cNvSpPr>
                      <a:spLocks/>
                    </p:cNvSpPr>
                    <p:nvPr/>
                  </p:nvSpPr>
                  <p:spPr bwMode="auto">
                    <a:xfrm>
                      <a:off x="4803" y="1562"/>
                      <a:ext cx="130" cy="159"/>
                    </a:xfrm>
                    <a:custGeom>
                      <a:avLst/>
                      <a:gdLst>
                        <a:gd name="T0" fmla="*/ 8 w 104"/>
                        <a:gd name="T1" fmla="*/ 16 h 120"/>
                        <a:gd name="T2" fmla="*/ 72 w 104"/>
                        <a:gd name="T3" fmla="*/ 88 h 120"/>
                        <a:gd name="T4" fmla="*/ 80 w 104"/>
                        <a:gd name="T5" fmla="*/ 112 h 120"/>
                        <a:gd name="T6" fmla="*/ 88 w 104"/>
                        <a:gd name="T7" fmla="*/ 120 h 120"/>
                        <a:gd name="T8" fmla="*/ 88 w 104"/>
                        <a:gd name="T9" fmla="*/ 112 h 120"/>
                        <a:gd name="T10" fmla="*/ 104 w 104"/>
                        <a:gd name="T11" fmla="*/ 112 h 120"/>
                        <a:gd name="T12" fmla="*/ 72 w 104"/>
                        <a:gd name="T13" fmla="*/ 88 h 120"/>
                        <a:gd name="T14" fmla="*/ 72 w 104"/>
                        <a:gd name="T15" fmla="*/ 72 h 120"/>
                        <a:gd name="T16" fmla="*/ 88 w 104"/>
                        <a:gd name="T17" fmla="*/ 72 h 120"/>
                        <a:gd name="T18" fmla="*/ 16 w 104"/>
                        <a:gd name="T19" fmla="*/ 0 h 120"/>
                        <a:gd name="T20" fmla="*/ 0 w 104"/>
                        <a:gd name="T21" fmla="*/ 0 h 120"/>
                        <a:gd name="T22" fmla="*/ 8 w 104"/>
                        <a:gd name="T23" fmla="*/ 8 h 120"/>
                        <a:gd name="T24" fmla="*/ 8 w 104"/>
                        <a:gd name="T25"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0">
                          <a:moveTo>
                            <a:pt x="8" y="16"/>
                          </a:moveTo>
                          <a:lnTo>
                            <a:pt x="72" y="88"/>
                          </a:lnTo>
                          <a:lnTo>
                            <a:pt x="80" y="112"/>
                          </a:lnTo>
                          <a:lnTo>
                            <a:pt x="88" y="120"/>
                          </a:lnTo>
                          <a:lnTo>
                            <a:pt x="88" y="112"/>
                          </a:lnTo>
                          <a:lnTo>
                            <a:pt x="104" y="112"/>
                          </a:lnTo>
                          <a:lnTo>
                            <a:pt x="72" y="88"/>
                          </a:lnTo>
                          <a:lnTo>
                            <a:pt x="72" y="72"/>
                          </a:lnTo>
                          <a:lnTo>
                            <a:pt x="88" y="72"/>
                          </a:lnTo>
                          <a:lnTo>
                            <a:pt x="16" y="0"/>
                          </a:lnTo>
                          <a:lnTo>
                            <a:pt x="0" y="0"/>
                          </a:lnTo>
                          <a:lnTo>
                            <a:pt x="8" y="8"/>
                          </a:lnTo>
                          <a:lnTo>
                            <a:pt x="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107" name="Group 434">
                    <a:extLst>
                      <a:ext uri="{FF2B5EF4-FFF2-40B4-BE49-F238E27FC236}">
                        <a16:creationId xmlns:a16="http://schemas.microsoft.com/office/drawing/2014/main" id="{0CB94780-AAB5-453A-A344-EC3C8C659331}"/>
                      </a:ext>
                    </a:extLst>
                  </p:cNvPr>
                  <p:cNvGrpSpPr>
                    <a:grpSpLocks/>
                  </p:cNvGrpSpPr>
                  <p:nvPr/>
                </p:nvGrpSpPr>
                <p:grpSpPr bwMode="auto">
                  <a:xfrm>
                    <a:off x="3210" y="1403"/>
                    <a:ext cx="1132" cy="361"/>
                    <a:chOff x="3484" y="1696"/>
                    <a:chExt cx="904" cy="272"/>
                  </a:xfrm>
                  <a:grpFill/>
                </p:grpSpPr>
                <p:sp>
                  <p:nvSpPr>
                    <p:cNvPr id="114" name="Freeform 435">
                      <a:extLst>
                        <a:ext uri="{FF2B5EF4-FFF2-40B4-BE49-F238E27FC236}">
                          <a16:creationId xmlns:a16="http://schemas.microsoft.com/office/drawing/2014/main" id="{DADC19E9-C47F-4C17-A990-C55A6AA113EA}"/>
                        </a:ext>
                      </a:extLst>
                    </p:cNvPr>
                    <p:cNvSpPr>
                      <a:spLocks/>
                    </p:cNvSpPr>
                    <p:nvPr/>
                  </p:nvSpPr>
                  <p:spPr bwMode="auto">
                    <a:xfrm>
                      <a:off x="3852" y="1928"/>
                      <a:ext cx="40" cy="40"/>
                    </a:xfrm>
                    <a:custGeom>
                      <a:avLst/>
                      <a:gdLst>
                        <a:gd name="T0" fmla="*/ 0 w 40"/>
                        <a:gd name="T1" fmla="*/ 24 h 40"/>
                        <a:gd name="T2" fmla="*/ 0 w 40"/>
                        <a:gd name="T3" fmla="*/ 40 h 40"/>
                        <a:gd name="T4" fmla="*/ 32 w 40"/>
                        <a:gd name="T5" fmla="*/ 40 h 40"/>
                        <a:gd name="T6" fmla="*/ 32 w 40"/>
                        <a:gd name="T7" fmla="*/ 32 h 40"/>
                        <a:gd name="T8" fmla="*/ 32 w 40"/>
                        <a:gd name="T9" fmla="*/ 24 h 40"/>
                        <a:gd name="T10" fmla="*/ 40 w 40"/>
                        <a:gd name="T11" fmla="*/ 24 h 40"/>
                        <a:gd name="T12" fmla="*/ 24 w 40"/>
                        <a:gd name="T13" fmla="*/ 8 h 40"/>
                        <a:gd name="T14" fmla="*/ 32 w 40"/>
                        <a:gd name="T15" fmla="*/ 0 h 40"/>
                        <a:gd name="T16" fmla="*/ 16 w 40"/>
                        <a:gd name="T17" fmla="*/ 0 h 40"/>
                        <a:gd name="T18" fmla="*/ 16 w 40"/>
                        <a:gd name="T19" fmla="*/ 8 h 40"/>
                        <a:gd name="T20" fmla="*/ 8 w 40"/>
                        <a:gd name="T21" fmla="*/ 0 h 40"/>
                        <a:gd name="T22" fmla="*/ 8 w 40"/>
                        <a:gd name="T23" fmla="*/ 8 h 40"/>
                        <a:gd name="T24" fmla="*/ 0 w 40"/>
                        <a:gd name="T25" fmla="*/ 8 h 40"/>
                        <a:gd name="T26" fmla="*/ 0 w 40"/>
                        <a:gd name="T2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0" y="24"/>
                          </a:moveTo>
                          <a:lnTo>
                            <a:pt x="0" y="40"/>
                          </a:lnTo>
                          <a:lnTo>
                            <a:pt x="32" y="40"/>
                          </a:lnTo>
                          <a:lnTo>
                            <a:pt x="32" y="32"/>
                          </a:lnTo>
                          <a:lnTo>
                            <a:pt x="32" y="24"/>
                          </a:lnTo>
                          <a:lnTo>
                            <a:pt x="40" y="24"/>
                          </a:lnTo>
                          <a:lnTo>
                            <a:pt x="24" y="8"/>
                          </a:lnTo>
                          <a:lnTo>
                            <a:pt x="32" y="0"/>
                          </a:lnTo>
                          <a:lnTo>
                            <a:pt x="16" y="0"/>
                          </a:lnTo>
                          <a:lnTo>
                            <a:pt x="16" y="8"/>
                          </a:lnTo>
                          <a:lnTo>
                            <a:pt x="8" y="0"/>
                          </a:lnTo>
                          <a:lnTo>
                            <a:pt x="8" y="8"/>
                          </a:lnTo>
                          <a:lnTo>
                            <a:pt x="0" y="8"/>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5" name="Freeform 436">
                      <a:extLst>
                        <a:ext uri="{FF2B5EF4-FFF2-40B4-BE49-F238E27FC236}">
                          <a16:creationId xmlns:a16="http://schemas.microsoft.com/office/drawing/2014/main" id="{6CD3BBAF-555C-4714-A8BD-305EAFE177E4}"/>
                        </a:ext>
                      </a:extLst>
                    </p:cNvPr>
                    <p:cNvSpPr>
                      <a:spLocks/>
                    </p:cNvSpPr>
                    <p:nvPr/>
                  </p:nvSpPr>
                  <p:spPr bwMode="auto">
                    <a:xfrm>
                      <a:off x="4028" y="1928"/>
                      <a:ext cx="64" cy="24"/>
                    </a:xfrm>
                    <a:custGeom>
                      <a:avLst/>
                      <a:gdLst>
                        <a:gd name="T0" fmla="*/ 0 w 64"/>
                        <a:gd name="T1" fmla="*/ 16 h 24"/>
                        <a:gd name="T2" fmla="*/ 8 w 64"/>
                        <a:gd name="T3" fmla="*/ 24 h 24"/>
                        <a:gd name="T4" fmla="*/ 8 w 64"/>
                        <a:gd name="T5" fmla="*/ 8 h 24"/>
                        <a:gd name="T6" fmla="*/ 16 w 64"/>
                        <a:gd name="T7" fmla="*/ 0 h 24"/>
                        <a:gd name="T8" fmla="*/ 40 w 64"/>
                        <a:gd name="T9" fmla="*/ 0 h 24"/>
                        <a:gd name="T10" fmla="*/ 48 w 64"/>
                        <a:gd name="T11" fmla="*/ 0 h 24"/>
                        <a:gd name="T12" fmla="*/ 64 w 64"/>
                        <a:gd name="T13" fmla="*/ 0 h 24"/>
                        <a:gd name="T14" fmla="*/ 8 w 64"/>
                        <a:gd name="T15" fmla="*/ 0 h 24"/>
                        <a:gd name="T16" fmla="*/ 0 w 64"/>
                        <a:gd name="T17" fmla="*/ 8 h 24"/>
                        <a:gd name="T18" fmla="*/ 0 w 6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24">
                          <a:moveTo>
                            <a:pt x="0" y="16"/>
                          </a:moveTo>
                          <a:lnTo>
                            <a:pt x="8" y="24"/>
                          </a:lnTo>
                          <a:lnTo>
                            <a:pt x="8" y="8"/>
                          </a:lnTo>
                          <a:lnTo>
                            <a:pt x="16" y="0"/>
                          </a:lnTo>
                          <a:lnTo>
                            <a:pt x="40" y="0"/>
                          </a:lnTo>
                          <a:lnTo>
                            <a:pt x="48" y="0"/>
                          </a:lnTo>
                          <a:lnTo>
                            <a:pt x="64" y="0"/>
                          </a:lnTo>
                          <a:lnTo>
                            <a:pt x="8" y="0"/>
                          </a:lnTo>
                          <a:lnTo>
                            <a:pt x="0" y="8"/>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6" name="Freeform 437">
                      <a:extLst>
                        <a:ext uri="{FF2B5EF4-FFF2-40B4-BE49-F238E27FC236}">
                          <a16:creationId xmlns:a16="http://schemas.microsoft.com/office/drawing/2014/main" id="{9EE2C8A5-40D7-4448-87DB-96EE79B18F57}"/>
                        </a:ext>
                      </a:extLst>
                    </p:cNvPr>
                    <p:cNvSpPr>
                      <a:spLocks/>
                    </p:cNvSpPr>
                    <p:nvPr/>
                  </p:nvSpPr>
                  <p:spPr bwMode="auto">
                    <a:xfrm>
                      <a:off x="4348" y="1792"/>
                      <a:ext cx="40" cy="64"/>
                    </a:xfrm>
                    <a:custGeom>
                      <a:avLst/>
                      <a:gdLst>
                        <a:gd name="T0" fmla="*/ 0 w 40"/>
                        <a:gd name="T1" fmla="*/ 64 h 64"/>
                        <a:gd name="T2" fmla="*/ 8 w 40"/>
                        <a:gd name="T3" fmla="*/ 64 h 64"/>
                        <a:gd name="T4" fmla="*/ 24 w 40"/>
                        <a:gd name="T5" fmla="*/ 64 h 64"/>
                        <a:gd name="T6" fmla="*/ 24 w 40"/>
                        <a:gd name="T7" fmla="*/ 56 h 64"/>
                        <a:gd name="T8" fmla="*/ 40 w 40"/>
                        <a:gd name="T9" fmla="*/ 48 h 64"/>
                        <a:gd name="T10" fmla="*/ 40 w 40"/>
                        <a:gd name="T11" fmla="*/ 24 h 64"/>
                        <a:gd name="T12" fmla="*/ 32 w 40"/>
                        <a:gd name="T13" fmla="*/ 0 h 64"/>
                        <a:gd name="T14" fmla="*/ 24 w 40"/>
                        <a:gd name="T15" fmla="*/ 0 h 64"/>
                        <a:gd name="T16" fmla="*/ 32 w 40"/>
                        <a:gd name="T17" fmla="*/ 24 h 64"/>
                        <a:gd name="T18" fmla="*/ 16 w 40"/>
                        <a:gd name="T19" fmla="*/ 56 h 64"/>
                        <a:gd name="T20" fmla="*/ 0 w 40"/>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64">
                          <a:moveTo>
                            <a:pt x="0" y="64"/>
                          </a:moveTo>
                          <a:lnTo>
                            <a:pt x="8" y="64"/>
                          </a:lnTo>
                          <a:lnTo>
                            <a:pt x="24" y="64"/>
                          </a:lnTo>
                          <a:lnTo>
                            <a:pt x="24" y="56"/>
                          </a:lnTo>
                          <a:lnTo>
                            <a:pt x="40" y="48"/>
                          </a:lnTo>
                          <a:lnTo>
                            <a:pt x="40" y="24"/>
                          </a:lnTo>
                          <a:lnTo>
                            <a:pt x="32" y="0"/>
                          </a:lnTo>
                          <a:lnTo>
                            <a:pt x="24" y="0"/>
                          </a:lnTo>
                          <a:lnTo>
                            <a:pt x="32" y="24"/>
                          </a:lnTo>
                          <a:lnTo>
                            <a:pt x="16" y="56"/>
                          </a:lnTo>
                          <a:lnTo>
                            <a:pt x="0" y="6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7" name="Freeform 438">
                      <a:extLst>
                        <a:ext uri="{FF2B5EF4-FFF2-40B4-BE49-F238E27FC236}">
                          <a16:creationId xmlns:a16="http://schemas.microsoft.com/office/drawing/2014/main" id="{BA891C8C-CA5E-418C-B14A-4220C5A6D544}"/>
                        </a:ext>
                      </a:extLst>
                    </p:cNvPr>
                    <p:cNvSpPr>
                      <a:spLocks/>
                    </p:cNvSpPr>
                    <p:nvPr/>
                  </p:nvSpPr>
                  <p:spPr bwMode="auto">
                    <a:xfrm>
                      <a:off x="3484" y="1712"/>
                      <a:ext cx="32" cy="24"/>
                    </a:xfrm>
                    <a:custGeom>
                      <a:avLst/>
                      <a:gdLst>
                        <a:gd name="T0" fmla="*/ 0 w 32"/>
                        <a:gd name="T1" fmla="*/ 8 h 24"/>
                        <a:gd name="T2" fmla="*/ 16 w 32"/>
                        <a:gd name="T3" fmla="*/ 24 h 24"/>
                        <a:gd name="T4" fmla="*/ 32 w 32"/>
                        <a:gd name="T5" fmla="*/ 16 h 24"/>
                        <a:gd name="T6" fmla="*/ 24 w 32"/>
                        <a:gd name="T7" fmla="*/ 8 h 24"/>
                        <a:gd name="T8" fmla="*/ 16 w 32"/>
                        <a:gd name="T9" fmla="*/ 0 h 24"/>
                        <a:gd name="T10" fmla="*/ 8 w 32"/>
                        <a:gd name="T11" fmla="*/ 0 h 24"/>
                        <a:gd name="T12" fmla="*/ 0 w 32"/>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8"/>
                          </a:moveTo>
                          <a:lnTo>
                            <a:pt x="16" y="24"/>
                          </a:lnTo>
                          <a:lnTo>
                            <a:pt x="32" y="16"/>
                          </a:lnTo>
                          <a:lnTo>
                            <a:pt x="24" y="8"/>
                          </a:lnTo>
                          <a:lnTo>
                            <a:pt x="16" y="0"/>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8" name="Freeform 439">
                      <a:extLst>
                        <a:ext uri="{FF2B5EF4-FFF2-40B4-BE49-F238E27FC236}">
                          <a16:creationId xmlns:a16="http://schemas.microsoft.com/office/drawing/2014/main" id="{D97DFF12-D9EC-4F79-AD47-9D419F1E116C}"/>
                        </a:ext>
                      </a:extLst>
                    </p:cNvPr>
                    <p:cNvSpPr>
                      <a:spLocks/>
                    </p:cNvSpPr>
                    <p:nvPr/>
                  </p:nvSpPr>
                  <p:spPr bwMode="auto">
                    <a:xfrm>
                      <a:off x="3524" y="1696"/>
                      <a:ext cx="24" cy="24"/>
                    </a:xfrm>
                    <a:custGeom>
                      <a:avLst/>
                      <a:gdLst>
                        <a:gd name="T0" fmla="*/ 8 w 24"/>
                        <a:gd name="T1" fmla="*/ 16 h 24"/>
                        <a:gd name="T2" fmla="*/ 16 w 24"/>
                        <a:gd name="T3" fmla="*/ 16 h 24"/>
                        <a:gd name="T4" fmla="*/ 16 w 24"/>
                        <a:gd name="T5" fmla="*/ 24 h 24"/>
                        <a:gd name="T6" fmla="*/ 24 w 24"/>
                        <a:gd name="T7" fmla="*/ 24 h 24"/>
                        <a:gd name="T8" fmla="*/ 16 w 24"/>
                        <a:gd name="T9" fmla="*/ 8 h 24"/>
                        <a:gd name="T10" fmla="*/ 8 w 24"/>
                        <a:gd name="T11" fmla="*/ 0 h 24"/>
                        <a:gd name="T12" fmla="*/ 0 w 24"/>
                        <a:gd name="T13" fmla="*/ 0 h 24"/>
                        <a:gd name="T14" fmla="*/ 16 w 24"/>
                        <a:gd name="T15" fmla="*/ 8 h 24"/>
                        <a:gd name="T16" fmla="*/ 8 w 24"/>
                        <a:gd name="T17" fmla="*/ 8 h 24"/>
                        <a:gd name="T18" fmla="*/ 8 w 24"/>
                        <a:gd name="T19"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8" y="16"/>
                          </a:moveTo>
                          <a:lnTo>
                            <a:pt x="16" y="16"/>
                          </a:lnTo>
                          <a:lnTo>
                            <a:pt x="16" y="24"/>
                          </a:lnTo>
                          <a:lnTo>
                            <a:pt x="24" y="24"/>
                          </a:lnTo>
                          <a:lnTo>
                            <a:pt x="16" y="8"/>
                          </a:lnTo>
                          <a:lnTo>
                            <a:pt x="8" y="0"/>
                          </a:lnTo>
                          <a:lnTo>
                            <a:pt x="0" y="0"/>
                          </a:lnTo>
                          <a:lnTo>
                            <a:pt x="16" y="8"/>
                          </a:lnTo>
                          <a:lnTo>
                            <a:pt x="8" y="8"/>
                          </a:lnTo>
                          <a:lnTo>
                            <a:pt x="8"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sp>
                <p:nvSpPr>
                  <p:cNvPr id="108" name="Line 440">
                    <a:extLst>
                      <a:ext uri="{FF2B5EF4-FFF2-40B4-BE49-F238E27FC236}">
                        <a16:creationId xmlns:a16="http://schemas.microsoft.com/office/drawing/2014/main" id="{E6834A87-7671-49B8-B484-E4F68746F4C0}"/>
                      </a:ext>
                    </a:extLst>
                  </p:cNvPr>
                  <p:cNvSpPr>
                    <a:spLocks noChangeShapeType="1"/>
                  </p:cNvSpPr>
                  <p:nvPr/>
                </p:nvSpPr>
                <p:spPr bwMode="auto">
                  <a:xfrm>
                    <a:off x="5244" y="1392"/>
                    <a:ext cx="4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09" name="Freeform 441">
                    <a:extLst>
                      <a:ext uri="{FF2B5EF4-FFF2-40B4-BE49-F238E27FC236}">
                        <a16:creationId xmlns:a16="http://schemas.microsoft.com/office/drawing/2014/main" id="{D91B44A7-A3F3-4135-BD0A-7A1CA5D0C364}"/>
                      </a:ext>
                    </a:extLst>
                  </p:cNvPr>
                  <p:cNvSpPr>
                    <a:spLocks/>
                  </p:cNvSpPr>
                  <p:nvPr/>
                </p:nvSpPr>
                <p:spPr bwMode="auto">
                  <a:xfrm>
                    <a:off x="5053" y="1626"/>
                    <a:ext cx="10" cy="21"/>
                  </a:xfrm>
                  <a:custGeom>
                    <a:avLst/>
                    <a:gdLst>
                      <a:gd name="T0" fmla="*/ 0 w 8"/>
                      <a:gd name="T1" fmla="*/ 8 h 16"/>
                      <a:gd name="T2" fmla="*/ 0 w 8"/>
                      <a:gd name="T3" fmla="*/ 16 h 16"/>
                      <a:gd name="T4" fmla="*/ 8 w 8"/>
                      <a:gd name="T5" fmla="*/ 8 h 16"/>
                      <a:gd name="T6" fmla="*/ 0 w 8"/>
                      <a:gd name="T7" fmla="*/ 0 h 16"/>
                      <a:gd name="T8" fmla="*/ 0 w 8"/>
                      <a:gd name="T9" fmla="*/ 8 h 16"/>
                    </a:gdLst>
                    <a:ahLst/>
                    <a:cxnLst>
                      <a:cxn ang="0">
                        <a:pos x="T0" y="T1"/>
                      </a:cxn>
                      <a:cxn ang="0">
                        <a:pos x="T2" y="T3"/>
                      </a:cxn>
                      <a:cxn ang="0">
                        <a:pos x="T4" y="T5"/>
                      </a:cxn>
                      <a:cxn ang="0">
                        <a:pos x="T6" y="T7"/>
                      </a:cxn>
                      <a:cxn ang="0">
                        <a:pos x="T8" y="T9"/>
                      </a:cxn>
                    </a:cxnLst>
                    <a:rect l="0" t="0" r="r" b="b"/>
                    <a:pathLst>
                      <a:path w="8" h="16">
                        <a:moveTo>
                          <a:pt x="0" y="8"/>
                        </a:moveTo>
                        <a:lnTo>
                          <a:pt x="0" y="16"/>
                        </a:lnTo>
                        <a:lnTo>
                          <a:pt x="8"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0" name="Freeform 442">
                    <a:extLst>
                      <a:ext uri="{FF2B5EF4-FFF2-40B4-BE49-F238E27FC236}">
                        <a16:creationId xmlns:a16="http://schemas.microsoft.com/office/drawing/2014/main" id="{4882CDC2-12C2-47F2-94E8-7E13A5B8AF2D}"/>
                      </a:ext>
                    </a:extLst>
                  </p:cNvPr>
                  <p:cNvSpPr>
                    <a:spLocks/>
                  </p:cNvSpPr>
                  <p:nvPr/>
                </p:nvSpPr>
                <p:spPr bwMode="auto">
                  <a:xfrm>
                    <a:off x="5024" y="1466"/>
                    <a:ext cx="10" cy="10"/>
                  </a:xfrm>
                  <a:custGeom>
                    <a:avLst/>
                    <a:gdLst>
                      <a:gd name="T0" fmla="*/ 0 w 8"/>
                      <a:gd name="T1" fmla="*/ 8 h 8"/>
                      <a:gd name="T2" fmla="*/ 8 w 8"/>
                      <a:gd name="T3" fmla="*/ 8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1" name="Line 443">
                    <a:extLst>
                      <a:ext uri="{FF2B5EF4-FFF2-40B4-BE49-F238E27FC236}">
                        <a16:creationId xmlns:a16="http://schemas.microsoft.com/office/drawing/2014/main" id="{1B3C9097-BF46-4B2F-97A0-C40701AD8334}"/>
                      </a:ext>
                    </a:extLst>
                  </p:cNvPr>
                  <p:cNvSpPr>
                    <a:spLocks noChangeShapeType="1"/>
                  </p:cNvSpPr>
                  <p:nvPr/>
                </p:nvSpPr>
                <p:spPr bwMode="auto">
                  <a:xfrm>
                    <a:off x="4954" y="1265"/>
                    <a:ext cx="10" cy="10"/>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2" name="Line 444">
                    <a:extLst>
                      <a:ext uri="{FF2B5EF4-FFF2-40B4-BE49-F238E27FC236}">
                        <a16:creationId xmlns:a16="http://schemas.microsoft.com/office/drawing/2014/main" id="{DD5D4E30-1144-4E55-B50C-CD7838EE3BB6}"/>
                      </a:ext>
                    </a:extLst>
                  </p:cNvPr>
                  <p:cNvSpPr>
                    <a:spLocks noChangeShapeType="1"/>
                  </p:cNvSpPr>
                  <p:nvPr/>
                </p:nvSpPr>
                <p:spPr bwMode="auto">
                  <a:xfrm>
                    <a:off x="4432" y="1221"/>
                    <a:ext cx="1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13" name="Freeform 445">
                    <a:extLst>
                      <a:ext uri="{FF2B5EF4-FFF2-40B4-BE49-F238E27FC236}">
                        <a16:creationId xmlns:a16="http://schemas.microsoft.com/office/drawing/2014/main" id="{C68A0FF0-7FBE-4F6A-8E24-3D5FE29983E2}"/>
                      </a:ext>
                    </a:extLst>
                  </p:cNvPr>
                  <p:cNvSpPr>
                    <a:spLocks/>
                  </p:cNvSpPr>
                  <p:nvPr/>
                </p:nvSpPr>
                <p:spPr bwMode="auto">
                  <a:xfrm>
                    <a:off x="4722" y="1541"/>
                    <a:ext cx="12" cy="10"/>
                  </a:xfrm>
                  <a:custGeom>
                    <a:avLst/>
                    <a:gdLst>
                      <a:gd name="T0" fmla="*/ 0 w 8"/>
                      <a:gd name="T1" fmla="*/ 8 h 8"/>
                      <a:gd name="T2" fmla="*/ 8 w 8"/>
                      <a:gd name="T3" fmla="*/ 8 h 8"/>
                      <a:gd name="T4" fmla="*/ 0 w 8"/>
                      <a:gd name="T5" fmla="*/ 0 h 8"/>
                      <a:gd name="T6" fmla="*/ 0 w 8"/>
                      <a:gd name="T7" fmla="*/ 8 h 8"/>
                    </a:gdLst>
                    <a:ahLst/>
                    <a:cxnLst>
                      <a:cxn ang="0">
                        <a:pos x="T0" y="T1"/>
                      </a:cxn>
                      <a:cxn ang="0">
                        <a:pos x="T2" y="T3"/>
                      </a:cxn>
                      <a:cxn ang="0">
                        <a:pos x="T4" y="T5"/>
                      </a:cxn>
                      <a:cxn ang="0">
                        <a:pos x="T6" y="T7"/>
                      </a:cxn>
                    </a:cxnLst>
                    <a:rect l="0" t="0" r="r" b="b"/>
                    <a:pathLst>
                      <a:path w="8" h="8">
                        <a:moveTo>
                          <a:pt x="0" y="8"/>
                        </a:moveTo>
                        <a:lnTo>
                          <a:pt x="8" y="8"/>
                        </a:lnTo>
                        <a:lnTo>
                          <a:pt x="0"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grpSp>
            <p:nvGrpSpPr>
              <p:cNvPr id="55" name="Group 446">
                <a:extLst>
                  <a:ext uri="{FF2B5EF4-FFF2-40B4-BE49-F238E27FC236}">
                    <a16:creationId xmlns:a16="http://schemas.microsoft.com/office/drawing/2014/main" id="{7149ECCD-2179-4E65-B7F2-716D7A327E36}"/>
                  </a:ext>
                </a:extLst>
              </p:cNvPr>
              <p:cNvGrpSpPr>
                <a:grpSpLocks/>
              </p:cNvGrpSpPr>
              <p:nvPr/>
            </p:nvGrpSpPr>
            <p:grpSpPr bwMode="auto">
              <a:xfrm>
                <a:off x="2141" y="1253"/>
                <a:ext cx="737" cy="606"/>
                <a:chOff x="3740" y="1572"/>
                <a:chExt cx="1515" cy="1245"/>
              </a:xfrm>
              <a:grpFill/>
            </p:grpSpPr>
            <p:sp>
              <p:nvSpPr>
                <p:cNvPr id="71" name="Freeform 447">
                  <a:extLst>
                    <a:ext uri="{FF2B5EF4-FFF2-40B4-BE49-F238E27FC236}">
                      <a16:creationId xmlns:a16="http://schemas.microsoft.com/office/drawing/2014/main" id="{F4627B55-03E9-4387-A922-6290B9EE8758}"/>
                    </a:ext>
                  </a:extLst>
                </p:cNvPr>
                <p:cNvSpPr>
                  <a:spLocks/>
                </p:cNvSpPr>
                <p:nvPr/>
              </p:nvSpPr>
              <p:spPr bwMode="auto">
                <a:xfrm>
                  <a:off x="4291" y="2082"/>
                  <a:ext cx="151" cy="374"/>
                </a:xfrm>
                <a:custGeom>
                  <a:avLst/>
                  <a:gdLst>
                    <a:gd name="T0" fmla="*/ 112 w 120"/>
                    <a:gd name="T1" fmla="*/ 240 h 280"/>
                    <a:gd name="T2" fmla="*/ 104 w 120"/>
                    <a:gd name="T3" fmla="*/ 208 h 280"/>
                    <a:gd name="T4" fmla="*/ 88 w 120"/>
                    <a:gd name="T5" fmla="*/ 200 h 280"/>
                    <a:gd name="T6" fmla="*/ 96 w 120"/>
                    <a:gd name="T7" fmla="*/ 176 h 280"/>
                    <a:gd name="T8" fmla="*/ 80 w 120"/>
                    <a:gd name="T9" fmla="*/ 144 h 280"/>
                    <a:gd name="T10" fmla="*/ 80 w 120"/>
                    <a:gd name="T11" fmla="*/ 128 h 280"/>
                    <a:gd name="T12" fmla="*/ 104 w 120"/>
                    <a:gd name="T13" fmla="*/ 112 h 280"/>
                    <a:gd name="T14" fmla="*/ 120 w 120"/>
                    <a:gd name="T15" fmla="*/ 96 h 280"/>
                    <a:gd name="T16" fmla="*/ 104 w 120"/>
                    <a:gd name="T17" fmla="*/ 96 h 280"/>
                    <a:gd name="T18" fmla="*/ 88 w 120"/>
                    <a:gd name="T19" fmla="*/ 88 h 280"/>
                    <a:gd name="T20" fmla="*/ 88 w 120"/>
                    <a:gd name="T21" fmla="*/ 72 h 280"/>
                    <a:gd name="T22" fmla="*/ 80 w 120"/>
                    <a:gd name="T23" fmla="*/ 72 h 280"/>
                    <a:gd name="T24" fmla="*/ 80 w 120"/>
                    <a:gd name="T25" fmla="*/ 56 h 280"/>
                    <a:gd name="T26" fmla="*/ 64 w 120"/>
                    <a:gd name="T27" fmla="*/ 64 h 280"/>
                    <a:gd name="T28" fmla="*/ 72 w 120"/>
                    <a:gd name="T29" fmla="*/ 16 h 280"/>
                    <a:gd name="T30" fmla="*/ 64 w 120"/>
                    <a:gd name="T31" fmla="*/ 0 h 280"/>
                    <a:gd name="T32" fmla="*/ 48 w 120"/>
                    <a:gd name="T33" fmla="*/ 0 h 280"/>
                    <a:gd name="T34" fmla="*/ 48 w 120"/>
                    <a:gd name="T35" fmla="*/ 8 h 280"/>
                    <a:gd name="T36" fmla="*/ 40 w 120"/>
                    <a:gd name="T37" fmla="*/ 8 h 280"/>
                    <a:gd name="T38" fmla="*/ 24 w 120"/>
                    <a:gd name="T39" fmla="*/ 24 h 280"/>
                    <a:gd name="T40" fmla="*/ 16 w 120"/>
                    <a:gd name="T41" fmla="*/ 64 h 280"/>
                    <a:gd name="T42" fmla="*/ 8 w 120"/>
                    <a:gd name="T43" fmla="*/ 64 h 280"/>
                    <a:gd name="T44" fmla="*/ 8 w 120"/>
                    <a:gd name="T45" fmla="*/ 88 h 280"/>
                    <a:gd name="T46" fmla="*/ 0 w 120"/>
                    <a:gd name="T47" fmla="*/ 88 h 280"/>
                    <a:gd name="T48" fmla="*/ 0 w 120"/>
                    <a:gd name="T49" fmla="*/ 104 h 280"/>
                    <a:gd name="T50" fmla="*/ 16 w 120"/>
                    <a:gd name="T51" fmla="*/ 120 h 280"/>
                    <a:gd name="T52" fmla="*/ 24 w 120"/>
                    <a:gd name="T53" fmla="*/ 136 h 280"/>
                    <a:gd name="T54" fmla="*/ 32 w 120"/>
                    <a:gd name="T55" fmla="*/ 136 h 280"/>
                    <a:gd name="T56" fmla="*/ 40 w 120"/>
                    <a:gd name="T57" fmla="*/ 160 h 280"/>
                    <a:gd name="T58" fmla="*/ 32 w 120"/>
                    <a:gd name="T59" fmla="*/ 176 h 280"/>
                    <a:gd name="T60" fmla="*/ 56 w 120"/>
                    <a:gd name="T61" fmla="*/ 184 h 280"/>
                    <a:gd name="T62" fmla="*/ 72 w 120"/>
                    <a:gd name="T63" fmla="*/ 168 h 280"/>
                    <a:gd name="T64" fmla="*/ 80 w 120"/>
                    <a:gd name="T65" fmla="*/ 176 h 280"/>
                    <a:gd name="T66" fmla="*/ 104 w 120"/>
                    <a:gd name="T67" fmla="*/ 232 h 280"/>
                    <a:gd name="T68" fmla="*/ 96 w 120"/>
                    <a:gd name="T69" fmla="*/ 240 h 280"/>
                    <a:gd name="T70" fmla="*/ 104 w 120"/>
                    <a:gd name="T71" fmla="*/ 256 h 280"/>
                    <a:gd name="T72" fmla="*/ 96 w 120"/>
                    <a:gd name="T73" fmla="*/ 280 h 280"/>
                    <a:gd name="T74" fmla="*/ 112 w 120"/>
                    <a:gd name="T75" fmla="*/ 2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280">
                      <a:moveTo>
                        <a:pt x="112" y="240"/>
                      </a:moveTo>
                      <a:lnTo>
                        <a:pt x="104" y="208"/>
                      </a:lnTo>
                      <a:lnTo>
                        <a:pt x="88" y="200"/>
                      </a:lnTo>
                      <a:lnTo>
                        <a:pt x="96" y="176"/>
                      </a:lnTo>
                      <a:lnTo>
                        <a:pt x="80" y="144"/>
                      </a:lnTo>
                      <a:lnTo>
                        <a:pt x="80" y="128"/>
                      </a:lnTo>
                      <a:lnTo>
                        <a:pt x="104" y="112"/>
                      </a:lnTo>
                      <a:lnTo>
                        <a:pt x="120" y="96"/>
                      </a:lnTo>
                      <a:lnTo>
                        <a:pt x="104" y="96"/>
                      </a:lnTo>
                      <a:lnTo>
                        <a:pt x="88" y="88"/>
                      </a:lnTo>
                      <a:lnTo>
                        <a:pt x="88" y="72"/>
                      </a:lnTo>
                      <a:lnTo>
                        <a:pt x="80" y="72"/>
                      </a:lnTo>
                      <a:lnTo>
                        <a:pt x="80" y="56"/>
                      </a:lnTo>
                      <a:lnTo>
                        <a:pt x="64" y="64"/>
                      </a:lnTo>
                      <a:lnTo>
                        <a:pt x="72" y="16"/>
                      </a:lnTo>
                      <a:lnTo>
                        <a:pt x="64" y="0"/>
                      </a:lnTo>
                      <a:lnTo>
                        <a:pt x="48" y="0"/>
                      </a:lnTo>
                      <a:lnTo>
                        <a:pt x="48" y="8"/>
                      </a:lnTo>
                      <a:lnTo>
                        <a:pt x="40" y="8"/>
                      </a:lnTo>
                      <a:lnTo>
                        <a:pt x="24" y="24"/>
                      </a:lnTo>
                      <a:lnTo>
                        <a:pt x="16" y="64"/>
                      </a:lnTo>
                      <a:lnTo>
                        <a:pt x="8" y="64"/>
                      </a:lnTo>
                      <a:lnTo>
                        <a:pt x="8" y="88"/>
                      </a:lnTo>
                      <a:lnTo>
                        <a:pt x="0" y="88"/>
                      </a:lnTo>
                      <a:lnTo>
                        <a:pt x="0" y="104"/>
                      </a:lnTo>
                      <a:lnTo>
                        <a:pt x="16" y="120"/>
                      </a:lnTo>
                      <a:lnTo>
                        <a:pt x="24" y="136"/>
                      </a:lnTo>
                      <a:lnTo>
                        <a:pt x="32" y="136"/>
                      </a:lnTo>
                      <a:lnTo>
                        <a:pt x="40" y="160"/>
                      </a:lnTo>
                      <a:lnTo>
                        <a:pt x="32" y="176"/>
                      </a:lnTo>
                      <a:lnTo>
                        <a:pt x="56" y="184"/>
                      </a:lnTo>
                      <a:lnTo>
                        <a:pt x="72" y="168"/>
                      </a:lnTo>
                      <a:lnTo>
                        <a:pt x="80" y="176"/>
                      </a:lnTo>
                      <a:lnTo>
                        <a:pt x="104" y="232"/>
                      </a:lnTo>
                      <a:lnTo>
                        <a:pt x="96" y="240"/>
                      </a:lnTo>
                      <a:lnTo>
                        <a:pt x="104" y="256"/>
                      </a:lnTo>
                      <a:lnTo>
                        <a:pt x="96" y="280"/>
                      </a:lnTo>
                      <a:lnTo>
                        <a:pt x="112" y="2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2" name="Freeform 448">
                  <a:extLst>
                    <a:ext uri="{FF2B5EF4-FFF2-40B4-BE49-F238E27FC236}">
                      <a16:creationId xmlns:a16="http://schemas.microsoft.com/office/drawing/2014/main" id="{131237A0-CB2A-4377-9F10-E9CF2326EAC3}"/>
                    </a:ext>
                  </a:extLst>
                </p:cNvPr>
                <p:cNvSpPr>
                  <a:spLocks/>
                </p:cNvSpPr>
                <p:nvPr/>
              </p:nvSpPr>
              <p:spPr bwMode="auto">
                <a:xfrm>
                  <a:off x="4391" y="2232"/>
                  <a:ext cx="130" cy="299"/>
                </a:xfrm>
                <a:custGeom>
                  <a:avLst/>
                  <a:gdLst>
                    <a:gd name="T0" fmla="*/ 48 w 104"/>
                    <a:gd name="T1" fmla="*/ 208 h 224"/>
                    <a:gd name="T2" fmla="*/ 56 w 104"/>
                    <a:gd name="T3" fmla="*/ 216 h 224"/>
                    <a:gd name="T4" fmla="*/ 56 w 104"/>
                    <a:gd name="T5" fmla="*/ 224 h 224"/>
                    <a:gd name="T6" fmla="*/ 64 w 104"/>
                    <a:gd name="T7" fmla="*/ 224 h 224"/>
                    <a:gd name="T8" fmla="*/ 72 w 104"/>
                    <a:gd name="T9" fmla="*/ 216 h 224"/>
                    <a:gd name="T10" fmla="*/ 64 w 104"/>
                    <a:gd name="T11" fmla="*/ 208 h 224"/>
                    <a:gd name="T12" fmla="*/ 48 w 104"/>
                    <a:gd name="T13" fmla="*/ 200 h 224"/>
                    <a:gd name="T14" fmla="*/ 40 w 104"/>
                    <a:gd name="T15" fmla="*/ 168 h 224"/>
                    <a:gd name="T16" fmla="*/ 32 w 104"/>
                    <a:gd name="T17" fmla="*/ 168 h 224"/>
                    <a:gd name="T18" fmla="*/ 32 w 104"/>
                    <a:gd name="T19" fmla="*/ 152 h 224"/>
                    <a:gd name="T20" fmla="*/ 40 w 104"/>
                    <a:gd name="T21" fmla="*/ 128 h 224"/>
                    <a:gd name="T22" fmla="*/ 32 w 104"/>
                    <a:gd name="T23" fmla="*/ 112 h 224"/>
                    <a:gd name="T24" fmla="*/ 48 w 104"/>
                    <a:gd name="T25" fmla="*/ 112 h 224"/>
                    <a:gd name="T26" fmla="*/ 48 w 104"/>
                    <a:gd name="T27" fmla="*/ 120 h 224"/>
                    <a:gd name="T28" fmla="*/ 64 w 104"/>
                    <a:gd name="T29" fmla="*/ 120 h 224"/>
                    <a:gd name="T30" fmla="*/ 72 w 104"/>
                    <a:gd name="T31" fmla="*/ 128 h 224"/>
                    <a:gd name="T32" fmla="*/ 64 w 104"/>
                    <a:gd name="T33" fmla="*/ 112 h 224"/>
                    <a:gd name="T34" fmla="*/ 72 w 104"/>
                    <a:gd name="T35" fmla="*/ 96 h 224"/>
                    <a:gd name="T36" fmla="*/ 104 w 104"/>
                    <a:gd name="T37" fmla="*/ 96 h 224"/>
                    <a:gd name="T38" fmla="*/ 104 w 104"/>
                    <a:gd name="T39" fmla="*/ 80 h 224"/>
                    <a:gd name="T40" fmla="*/ 96 w 104"/>
                    <a:gd name="T41" fmla="*/ 64 h 224"/>
                    <a:gd name="T42" fmla="*/ 88 w 104"/>
                    <a:gd name="T43" fmla="*/ 48 h 224"/>
                    <a:gd name="T44" fmla="*/ 72 w 104"/>
                    <a:gd name="T45" fmla="*/ 32 h 224"/>
                    <a:gd name="T46" fmla="*/ 64 w 104"/>
                    <a:gd name="T47" fmla="*/ 40 h 224"/>
                    <a:gd name="T48" fmla="*/ 56 w 104"/>
                    <a:gd name="T49" fmla="*/ 32 h 224"/>
                    <a:gd name="T50" fmla="*/ 40 w 104"/>
                    <a:gd name="T51" fmla="*/ 40 h 224"/>
                    <a:gd name="T52" fmla="*/ 40 w 104"/>
                    <a:gd name="T53" fmla="*/ 16 h 224"/>
                    <a:gd name="T54" fmla="*/ 32 w 104"/>
                    <a:gd name="T55" fmla="*/ 8 h 224"/>
                    <a:gd name="T56" fmla="*/ 24 w 104"/>
                    <a:gd name="T57" fmla="*/ 0 h 224"/>
                    <a:gd name="T58" fmla="*/ 0 w 104"/>
                    <a:gd name="T59" fmla="*/ 16 h 224"/>
                    <a:gd name="T60" fmla="*/ 0 w 104"/>
                    <a:gd name="T61" fmla="*/ 32 h 224"/>
                    <a:gd name="T62" fmla="*/ 16 w 104"/>
                    <a:gd name="T63" fmla="*/ 64 h 224"/>
                    <a:gd name="T64" fmla="*/ 8 w 104"/>
                    <a:gd name="T65" fmla="*/ 88 h 224"/>
                    <a:gd name="T66" fmla="*/ 24 w 104"/>
                    <a:gd name="T67" fmla="*/ 96 h 224"/>
                    <a:gd name="T68" fmla="*/ 32 w 104"/>
                    <a:gd name="T69" fmla="*/ 128 h 224"/>
                    <a:gd name="T70" fmla="*/ 16 w 104"/>
                    <a:gd name="T71" fmla="*/ 168 h 224"/>
                    <a:gd name="T72" fmla="*/ 16 w 104"/>
                    <a:gd name="T73" fmla="*/ 176 h 224"/>
                    <a:gd name="T74" fmla="*/ 24 w 104"/>
                    <a:gd name="T75" fmla="*/ 192 h 224"/>
                    <a:gd name="T76" fmla="*/ 24 w 104"/>
                    <a:gd name="T77" fmla="*/ 184 h 224"/>
                    <a:gd name="T78" fmla="*/ 48 w 104"/>
                    <a:gd name="T79" fmla="*/ 216 h 224"/>
                    <a:gd name="T80" fmla="*/ 48 w 104"/>
                    <a:gd name="T81" fmla="*/ 2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 h="224">
                      <a:moveTo>
                        <a:pt x="48" y="208"/>
                      </a:moveTo>
                      <a:lnTo>
                        <a:pt x="56" y="216"/>
                      </a:lnTo>
                      <a:lnTo>
                        <a:pt x="56" y="224"/>
                      </a:lnTo>
                      <a:lnTo>
                        <a:pt x="64" y="224"/>
                      </a:lnTo>
                      <a:lnTo>
                        <a:pt x="72" y="216"/>
                      </a:lnTo>
                      <a:lnTo>
                        <a:pt x="64" y="208"/>
                      </a:lnTo>
                      <a:lnTo>
                        <a:pt x="48" y="200"/>
                      </a:lnTo>
                      <a:lnTo>
                        <a:pt x="40" y="168"/>
                      </a:lnTo>
                      <a:lnTo>
                        <a:pt x="32" y="168"/>
                      </a:lnTo>
                      <a:lnTo>
                        <a:pt x="32" y="152"/>
                      </a:lnTo>
                      <a:lnTo>
                        <a:pt x="40" y="128"/>
                      </a:lnTo>
                      <a:lnTo>
                        <a:pt x="32" y="112"/>
                      </a:lnTo>
                      <a:lnTo>
                        <a:pt x="48" y="112"/>
                      </a:lnTo>
                      <a:lnTo>
                        <a:pt x="48" y="120"/>
                      </a:lnTo>
                      <a:lnTo>
                        <a:pt x="64" y="120"/>
                      </a:lnTo>
                      <a:lnTo>
                        <a:pt x="72" y="128"/>
                      </a:lnTo>
                      <a:lnTo>
                        <a:pt x="64" y="112"/>
                      </a:lnTo>
                      <a:lnTo>
                        <a:pt x="72" y="96"/>
                      </a:lnTo>
                      <a:lnTo>
                        <a:pt x="104" y="96"/>
                      </a:lnTo>
                      <a:lnTo>
                        <a:pt x="104" y="80"/>
                      </a:lnTo>
                      <a:lnTo>
                        <a:pt x="96" y="64"/>
                      </a:lnTo>
                      <a:lnTo>
                        <a:pt x="88" y="48"/>
                      </a:lnTo>
                      <a:lnTo>
                        <a:pt x="72" y="32"/>
                      </a:lnTo>
                      <a:lnTo>
                        <a:pt x="64" y="40"/>
                      </a:lnTo>
                      <a:lnTo>
                        <a:pt x="56" y="32"/>
                      </a:lnTo>
                      <a:lnTo>
                        <a:pt x="40" y="40"/>
                      </a:lnTo>
                      <a:lnTo>
                        <a:pt x="40" y="16"/>
                      </a:lnTo>
                      <a:lnTo>
                        <a:pt x="32" y="8"/>
                      </a:lnTo>
                      <a:lnTo>
                        <a:pt x="24" y="0"/>
                      </a:lnTo>
                      <a:lnTo>
                        <a:pt x="0" y="16"/>
                      </a:lnTo>
                      <a:lnTo>
                        <a:pt x="0" y="32"/>
                      </a:lnTo>
                      <a:lnTo>
                        <a:pt x="16" y="64"/>
                      </a:lnTo>
                      <a:lnTo>
                        <a:pt x="8" y="88"/>
                      </a:lnTo>
                      <a:lnTo>
                        <a:pt x="24" y="96"/>
                      </a:lnTo>
                      <a:lnTo>
                        <a:pt x="32" y="128"/>
                      </a:lnTo>
                      <a:lnTo>
                        <a:pt x="16" y="168"/>
                      </a:lnTo>
                      <a:lnTo>
                        <a:pt x="16" y="176"/>
                      </a:lnTo>
                      <a:lnTo>
                        <a:pt x="24" y="192"/>
                      </a:lnTo>
                      <a:lnTo>
                        <a:pt x="24" y="184"/>
                      </a:lnTo>
                      <a:lnTo>
                        <a:pt x="48" y="216"/>
                      </a:lnTo>
                      <a:lnTo>
                        <a:pt x="48" y="20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3" name="Freeform 449">
                  <a:extLst>
                    <a:ext uri="{FF2B5EF4-FFF2-40B4-BE49-F238E27FC236}">
                      <a16:creationId xmlns:a16="http://schemas.microsoft.com/office/drawing/2014/main" id="{4F4E4975-1698-4E2A-BA8C-0D2E15AF489A}"/>
                    </a:ext>
                  </a:extLst>
                </p:cNvPr>
                <p:cNvSpPr>
                  <a:spLocks/>
                </p:cNvSpPr>
                <p:nvPr/>
              </p:nvSpPr>
              <p:spPr bwMode="auto">
                <a:xfrm>
                  <a:off x="4452" y="2508"/>
                  <a:ext cx="69" cy="107"/>
                </a:xfrm>
                <a:custGeom>
                  <a:avLst/>
                  <a:gdLst>
                    <a:gd name="T0" fmla="*/ 0 w 56"/>
                    <a:gd name="T1" fmla="*/ 8 h 80"/>
                    <a:gd name="T2" fmla="*/ 0 w 56"/>
                    <a:gd name="T3" fmla="*/ 0 h 80"/>
                    <a:gd name="T4" fmla="*/ 8 w 56"/>
                    <a:gd name="T5" fmla="*/ 8 h 80"/>
                    <a:gd name="T6" fmla="*/ 8 w 56"/>
                    <a:gd name="T7" fmla="*/ 16 h 80"/>
                    <a:gd name="T8" fmla="*/ 16 w 56"/>
                    <a:gd name="T9" fmla="*/ 16 h 80"/>
                    <a:gd name="T10" fmla="*/ 24 w 56"/>
                    <a:gd name="T11" fmla="*/ 8 h 80"/>
                    <a:gd name="T12" fmla="*/ 40 w 56"/>
                    <a:gd name="T13" fmla="*/ 32 h 80"/>
                    <a:gd name="T14" fmla="*/ 40 w 56"/>
                    <a:gd name="T15" fmla="*/ 56 h 80"/>
                    <a:gd name="T16" fmla="*/ 56 w 56"/>
                    <a:gd name="T17" fmla="*/ 80 h 80"/>
                    <a:gd name="T18" fmla="*/ 40 w 56"/>
                    <a:gd name="T19" fmla="*/ 80 h 80"/>
                    <a:gd name="T20" fmla="*/ 16 w 56"/>
                    <a:gd name="T21" fmla="*/ 56 h 80"/>
                    <a:gd name="T22" fmla="*/ 0 w 56"/>
                    <a:gd name="T23" fmla="*/ 40 h 80"/>
                    <a:gd name="T24" fmla="*/ 0 w 56"/>
                    <a:gd name="T25"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80">
                      <a:moveTo>
                        <a:pt x="0" y="8"/>
                      </a:moveTo>
                      <a:lnTo>
                        <a:pt x="0" y="0"/>
                      </a:lnTo>
                      <a:lnTo>
                        <a:pt x="8" y="8"/>
                      </a:lnTo>
                      <a:lnTo>
                        <a:pt x="8" y="16"/>
                      </a:lnTo>
                      <a:lnTo>
                        <a:pt x="16" y="16"/>
                      </a:lnTo>
                      <a:lnTo>
                        <a:pt x="24" y="8"/>
                      </a:lnTo>
                      <a:lnTo>
                        <a:pt x="40" y="32"/>
                      </a:lnTo>
                      <a:lnTo>
                        <a:pt x="40" y="56"/>
                      </a:lnTo>
                      <a:lnTo>
                        <a:pt x="56" y="80"/>
                      </a:lnTo>
                      <a:lnTo>
                        <a:pt x="40" y="80"/>
                      </a:lnTo>
                      <a:lnTo>
                        <a:pt x="16" y="56"/>
                      </a:lnTo>
                      <a:lnTo>
                        <a:pt x="0" y="4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4" name="Freeform 450">
                  <a:extLst>
                    <a:ext uri="{FF2B5EF4-FFF2-40B4-BE49-F238E27FC236}">
                      <a16:creationId xmlns:a16="http://schemas.microsoft.com/office/drawing/2014/main" id="{898F35C8-E46F-44E0-B630-2A5C66E35B4D}"/>
                    </a:ext>
                  </a:extLst>
                </p:cNvPr>
                <p:cNvSpPr>
                  <a:spLocks/>
                </p:cNvSpPr>
                <p:nvPr/>
              </p:nvSpPr>
              <p:spPr bwMode="auto">
                <a:xfrm>
                  <a:off x="4452" y="2178"/>
                  <a:ext cx="140" cy="288"/>
                </a:xfrm>
                <a:custGeom>
                  <a:avLst/>
                  <a:gdLst>
                    <a:gd name="T0" fmla="*/ 0 w 112"/>
                    <a:gd name="T1" fmla="*/ 8 h 216"/>
                    <a:gd name="T2" fmla="*/ 16 w 112"/>
                    <a:gd name="T3" fmla="*/ 32 h 216"/>
                    <a:gd name="T4" fmla="*/ 32 w 112"/>
                    <a:gd name="T5" fmla="*/ 40 h 216"/>
                    <a:gd name="T6" fmla="*/ 40 w 112"/>
                    <a:gd name="T7" fmla="*/ 48 h 216"/>
                    <a:gd name="T8" fmla="*/ 32 w 112"/>
                    <a:gd name="T9" fmla="*/ 56 h 216"/>
                    <a:gd name="T10" fmla="*/ 64 w 112"/>
                    <a:gd name="T11" fmla="*/ 88 h 216"/>
                    <a:gd name="T12" fmla="*/ 64 w 112"/>
                    <a:gd name="T13" fmla="*/ 96 h 216"/>
                    <a:gd name="T14" fmla="*/ 80 w 112"/>
                    <a:gd name="T15" fmla="*/ 112 h 216"/>
                    <a:gd name="T16" fmla="*/ 88 w 112"/>
                    <a:gd name="T17" fmla="*/ 128 h 216"/>
                    <a:gd name="T18" fmla="*/ 88 w 112"/>
                    <a:gd name="T19" fmla="*/ 160 h 216"/>
                    <a:gd name="T20" fmla="*/ 72 w 112"/>
                    <a:gd name="T21" fmla="*/ 176 h 216"/>
                    <a:gd name="T22" fmla="*/ 64 w 112"/>
                    <a:gd name="T23" fmla="*/ 184 h 216"/>
                    <a:gd name="T24" fmla="*/ 48 w 112"/>
                    <a:gd name="T25" fmla="*/ 192 h 216"/>
                    <a:gd name="T26" fmla="*/ 56 w 112"/>
                    <a:gd name="T27" fmla="*/ 200 h 216"/>
                    <a:gd name="T28" fmla="*/ 56 w 112"/>
                    <a:gd name="T29" fmla="*/ 216 h 216"/>
                    <a:gd name="T30" fmla="*/ 80 w 112"/>
                    <a:gd name="T31" fmla="*/ 208 h 216"/>
                    <a:gd name="T32" fmla="*/ 80 w 112"/>
                    <a:gd name="T33" fmla="*/ 192 h 216"/>
                    <a:gd name="T34" fmla="*/ 88 w 112"/>
                    <a:gd name="T35" fmla="*/ 192 h 216"/>
                    <a:gd name="T36" fmla="*/ 112 w 112"/>
                    <a:gd name="T37" fmla="*/ 176 h 216"/>
                    <a:gd name="T38" fmla="*/ 112 w 112"/>
                    <a:gd name="T39" fmla="*/ 144 h 216"/>
                    <a:gd name="T40" fmla="*/ 104 w 112"/>
                    <a:gd name="T41" fmla="*/ 120 h 216"/>
                    <a:gd name="T42" fmla="*/ 56 w 112"/>
                    <a:gd name="T43" fmla="*/ 72 h 216"/>
                    <a:gd name="T44" fmla="*/ 48 w 112"/>
                    <a:gd name="T45" fmla="*/ 64 h 216"/>
                    <a:gd name="T46" fmla="*/ 56 w 112"/>
                    <a:gd name="T47" fmla="*/ 48 h 216"/>
                    <a:gd name="T48" fmla="*/ 64 w 112"/>
                    <a:gd name="T49" fmla="*/ 32 h 216"/>
                    <a:gd name="T50" fmla="*/ 80 w 112"/>
                    <a:gd name="T51" fmla="*/ 24 h 216"/>
                    <a:gd name="T52" fmla="*/ 64 w 112"/>
                    <a:gd name="T53" fmla="*/ 16 h 216"/>
                    <a:gd name="T54" fmla="*/ 56 w 112"/>
                    <a:gd name="T55" fmla="*/ 8 h 216"/>
                    <a:gd name="T56" fmla="*/ 40 w 112"/>
                    <a:gd name="T57" fmla="*/ 0 h 216"/>
                    <a:gd name="T58" fmla="*/ 8 w 112"/>
                    <a:gd name="T59" fmla="*/ 8 h 216"/>
                    <a:gd name="T60" fmla="*/ 0 w 112"/>
                    <a:gd name="T61"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 h="216">
                      <a:moveTo>
                        <a:pt x="0" y="8"/>
                      </a:moveTo>
                      <a:lnTo>
                        <a:pt x="16" y="32"/>
                      </a:lnTo>
                      <a:lnTo>
                        <a:pt x="32" y="40"/>
                      </a:lnTo>
                      <a:lnTo>
                        <a:pt x="40" y="48"/>
                      </a:lnTo>
                      <a:lnTo>
                        <a:pt x="32" y="56"/>
                      </a:lnTo>
                      <a:lnTo>
                        <a:pt x="64" y="88"/>
                      </a:lnTo>
                      <a:lnTo>
                        <a:pt x="64" y="96"/>
                      </a:lnTo>
                      <a:lnTo>
                        <a:pt x="80" y="112"/>
                      </a:lnTo>
                      <a:lnTo>
                        <a:pt x="88" y="128"/>
                      </a:lnTo>
                      <a:lnTo>
                        <a:pt x="88" y="160"/>
                      </a:lnTo>
                      <a:lnTo>
                        <a:pt x="72" y="176"/>
                      </a:lnTo>
                      <a:lnTo>
                        <a:pt x="64" y="184"/>
                      </a:lnTo>
                      <a:lnTo>
                        <a:pt x="48" y="192"/>
                      </a:lnTo>
                      <a:lnTo>
                        <a:pt x="56" y="200"/>
                      </a:lnTo>
                      <a:lnTo>
                        <a:pt x="56" y="216"/>
                      </a:lnTo>
                      <a:lnTo>
                        <a:pt x="80" y="208"/>
                      </a:lnTo>
                      <a:lnTo>
                        <a:pt x="80" y="192"/>
                      </a:lnTo>
                      <a:lnTo>
                        <a:pt x="88" y="192"/>
                      </a:lnTo>
                      <a:lnTo>
                        <a:pt x="112" y="176"/>
                      </a:lnTo>
                      <a:lnTo>
                        <a:pt x="112" y="144"/>
                      </a:lnTo>
                      <a:lnTo>
                        <a:pt x="104" y="120"/>
                      </a:lnTo>
                      <a:lnTo>
                        <a:pt x="56" y="72"/>
                      </a:lnTo>
                      <a:lnTo>
                        <a:pt x="48" y="64"/>
                      </a:lnTo>
                      <a:lnTo>
                        <a:pt x="56" y="48"/>
                      </a:lnTo>
                      <a:lnTo>
                        <a:pt x="64" y="32"/>
                      </a:lnTo>
                      <a:lnTo>
                        <a:pt x="80" y="24"/>
                      </a:lnTo>
                      <a:lnTo>
                        <a:pt x="64" y="16"/>
                      </a:lnTo>
                      <a:lnTo>
                        <a:pt x="56" y="8"/>
                      </a:lnTo>
                      <a:lnTo>
                        <a:pt x="40" y="0"/>
                      </a:lnTo>
                      <a:lnTo>
                        <a:pt x="8" y="8"/>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5" name="Freeform 451">
                  <a:extLst>
                    <a:ext uri="{FF2B5EF4-FFF2-40B4-BE49-F238E27FC236}">
                      <a16:creationId xmlns:a16="http://schemas.microsoft.com/office/drawing/2014/main" id="{BD4C9DD3-1281-44DC-A44B-70346BE95006}"/>
                    </a:ext>
                  </a:extLst>
                </p:cNvPr>
                <p:cNvSpPr>
                  <a:spLocks/>
                </p:cNvSpPr>
                <p:nvPr/>
              </p:nvSpPr>
              <p:spPr bwMode="auto">
                <a:xfrm>
                  <a:off x="4472" y="2349"/>
                  <a:ext cx="90" cy="86"/>
                </a:xfrm>
                <a:custGeom>
                  <a:avLst/>
                  <a:gdLst>
                    <a:gd name="T0" fmla="*/ 0 w 72"/>
                    <a:gd name="T1" fmla="*/ 24 h 64"/>
                    <a:gd name="T2" fmla="*/ 8 w 72"/>
                    <a:gd name="T3" fmla="*/ 8 h 64"/>
                    <a:gd name="T4" fmla="*/ 40 w 72"/>
                    <a:gd name="T5" fmla="*/ 8 h 64"/>
                    <a:gd name="T6" fmla="*/ 48 w 72"/>
                    <a:gd name="T7" fmla="*/ 8 h 64"/>
                    <a:gd name="T8" fmla="*/ 56 w 72"/>
                    <a:gd name="T9" fmla="*/ 8 h 64"/>
                    <a:gd name="T10" fmla="*/ 72 w 72"/>
                    <a:gd name="T11" fmla="*/ 0 h 64"/>
                    <a:gd name="T12" fmla="*/ 72 w 72"/>
                    <a:gd name="T13" fmla="*/ 32 h 64"/>
                    <a:gd name="T14" fmla="*/ 56 w 72"/>
                    <a:gd name="T15" fmla="*/ 48 h 64"/>
                    <a:gd name="T16" fmla="*/ 48 w 72"/>
                    <a:gd name="T17" fmla="*/ 56 h 64"/>
                    <a:gd name="T18" fmla="*/ 32 w 72"/>
                    <a:gd name="T19" fmla="*/ 64 h 64"/>
                    <a:gd name="T20" fmla="*/ 16 w 72"/>
                    <a:gd name="T21" fmla="*/ 56 h 64"/>
                    <a:gd name="T22" fmla="*/ 8 w 72"/>
                    <a:gd name="T23" fmla="*/ 40 h 64"/>
                    <a:gd name="T24" fmla="*/ 0 w 72"/>
                    <a:gd name="T25"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4">
                      <a:moveTo>
                        <a:pt x="0" y="24"/>
                      </a:moveTo>
                      <a:lnTo>
                        <a:pt x="8" y="8"/>
                      </a:lnTo>
                      <a:lnTo>
                        <a:pt x="40" y="8"/>
                      </a:lnTo>
                      <a:lnTo>
                        <a:pt x="48" y="8"/>
                      </a:lnTo>
                      <a:lnTo>
                        <a:pt x="56" y="8"/>
                      </a:lnTo>
                      <a:lnTo>
                        <a:pt x="72" y="0"/>
                      </a:lnTo>
                      <a:lnTo>
                        <a:pt x="72" y="32"/>
                      </a:lnTo>
                      <a:lnTo>
                        <a:pt x="56" y="48"/>
                      </a:lnTo>
                      <a:lnTo>
                        <a:pt x="48" y="56"/>
                      </a:lnTo>
                      <a:lnTo>
                        <a:pt x="32" y="64"/>
                      </a:lnTo>
                      <a:lnTo>
                        <a:pt x="16" y="56"/>
                      </a:lnTo>
                      <a:lnTo>
                        <a:pt x="8" y="40"/>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6" name="Freeform 452">
                  <a:extLst>
                    <a:ext uri="{FF2B5EF4-FFF2-40B4-BE49-F238E27FC236}">
                      <a16:creationId xmlns:a16="http://schemas.microsoft.com/office/drawing/2014/main" id="{1984A302-5DDF-4DB6-9FAD-FF311845CC31}"/>
                    </a:ext>
                  </a:extLst>
                </p:cNvPr>
                <p:cNvSpPr>
                  <a:spLocks/>
                </p:cNvSpPr>
                <p:nvPr/>
              </p:nvSpPr>
              <p:spPr bwMode="auto">
                <a:xfrm>
                  <a:off x="4421" y="2189"/>
                  <a:ext cx="141" cy="171"/>
                </a:xfrm>
                <a:custGeom>
                  <a:avLst/>
                  <a:gdLst>
                    <a:gd name="T0" fmla="*/ 112 w 112"/>
                    <a:gd name="T1" fmla="*/ 120 h 128"/>
                    <a:gd name="T2" fmla="*/ 104 w 112"/>
                    <a:gd name="T3" fmla="*/ 104 h 128"/>
                    <a:gd name="T4" fmla="*/ 88 w 112"/>
                    <a:gd name="T5" fmla="*/ 88 h 128"/>
                    <a:gd name="T6" fmla="*/ 88 w 112"/>
                    <a:gd name="T7" fmla="*/ 80 h 128"/>
                    <a:gd name="T8" fmla="*/ 56 w 112"/>
                    <a:gd name="T9" fmla="*/ 48 h 128"/>
                    <a:gd name="T10" fmla="*/ 64 w 112"/>
                    <a:gd name="T11" fmla="*/ 40 h 128"/>
                    <a:gd name="T12" fmla="*/ 56 w 112"/>
                    <a:gd name="T13" fmla="*/ 32 h 128"/>
                    <a:gd name="T14" fmla="*/ 40 w 112"/>
                    <a:gd name="T15" fmla="*/ 24 h 128"/>
                    <a:gd name="T16" fmla="*/ 24 w 112"/>
                    <a:gd name="T17" fmla="*/ 0 h 128"/>
                    <a:gd name="T18" fmla="*/ 16 w 112"/>
                    <a:gd name="T19" fmla="*/ 0 h 128"/>
                    <a:gd name="T20" fmla="*/ 16 w 112"/>
                    <a:gd name="T21" fmla="*/ 16 h 128"/>
                    <a:gd name="T22" fmla="*/ 16 w 112"/>
                    <a:gd name="T23" fmla="*/ 24 h 128"/>
                    <a:gd name="T24" fmla="*/ 16 w 112"/>
                    <a:gd name="T25" fmla="*/ 16 h 128"/>
                    <a:gd name="T26" fmla="*/ 0 w 112"/>
                    <a:gd name="T27" fmla="*/ 32 h 128"/>
                    <a:gd name="T28" fmla="*/ 8 w 112"/>
                    <a:gd name="T29" fmla="*/ 40 h 128"/>
                    <a:gd name="T30" fmla="*/ 16 w 112"/>
                    <a:gd name="T31" fmla="*/ 48 h 128"/>
                    <a:gd name="T32" fmla="*/ 16 w 112"/>
                    <a:gd name="T33" fmla="*/ 72 h 128"/>
                    <a:gd name="T34" fmla="*/ 32 w 112"/>
                    <a:gd name="T35" fmla="*/ 64 h 128"/>
                    <a:gd name="T36" fmla="*/ 40 w 112"/>
                    <a:gd name="T37" fmla="*/ 72 h 128"/>
                    <a:gd name="T38" fmla="*/ 48 w 112"/>
                    <a:gd name="T39" fmla="*/ 64 h 128"/>
                    <a:gd name="T40" fmla="*/ 64 w 112"/>
                    <a:gd name="T41" fmla="*/ 80 h 128"/>
                    <a:gd name="T42" fmla="*/ 72 w 112"/>
                    <a:gd name="T43" fmla="*/ 96 h 128"/>
                    <a:gd name="T44" fmla="*/ 80 w 112"/>
                    <a:gd name="T45" fmla="*/ 112 h 128"/>
                    <a:gd name="T46" fmla="*/ 80 w 112"/>
                    <a:gd name="T47" fmla="*/ 128 h 128"/>
                    <a:gd name="T48" fmla="*/ 88 w 112"/>
                    <a:gd name="T49" fmla="*/ 128 h 128"/>
                    <a:gd name="T50" fmla="*/ 96 w 112"/>
                    <a:gd name="T51" fmla="*/ 128 h 128"/>
                    <a:gd name="T52" fmla="*/ 112 w 112"/>
                    <a:gd name="T53"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 h="128">
                      <a:moveTo>
                        <a:pt x="112" y="120"/>
                      </a:moveTo>
                      <a:lnTo>
                        <a:pt x="104" y="104"/>
                      </a:lnTo>
                      <a:lnTo>
                        <a:pt x="88" y="88"/>
                      </a:lnTo>
                      <a:lnTo>
                        <a:pt x="88" y="80"/>
                      </a:lnTo>
                      <a:lnTo>
                        <a:pt x="56" y="48"/>
                      </a:lnTo>
                      <a:lnTo>
                        <a:pt x="64" y="40"/>
                      </a:lnTo>
                      <a:lnTo>
                        <a:pt x="56" y="32"/>
                      </a:lnTo>
                      <a:lnTo>
                        <a:pt x="40" y="24"/>
                      </a:lnTo>
                      <a:lnTo>
                        <a:pt x="24" y="0"/>
                      </a:lnTo>
                      <a:lnTo>
                        <a:pt x="16" y="0"/>
                      </a:lnTo>
                      <a:lnTo>
                        <a:pt x="16" y="16"/>
                      </a:lnTo>
                      <a:lnTo>
                        <a:pt x="16" y="24"/>
                      </a:lnTo>
                      <a:lnTo>
                        <a:pt x="16" y="16"/>
                      </a:lnTo>
                      <a:lnTo>
                        <a:pt x="0" y="32"/>
                      </a:lnTo>
                      <a:lnTo>
                        <a:pt x="8" y="40"/>
                      </a:lnTo>
                      <a:lnTo>
                        <a:pt x="16" y="48"/>
                      </a:lnTo>
                      <a:lnTo>
                        <a:pt x="16" y="72"/>
                      </a:lnTo>
                      <a:lnTo>
                        <a:pt x="32" y="64"/>
                      </a:lnTo>
                      <a:lnTo>
                        <a:pt x="40" y="72"/>
                      </a:lnTo>
                      <a:lnTo>
                        <a:pt x="48" y="64"/>
                      </a:lnTo>
                      <a:lnTo>
                        <a:pt x="64" y="80"/>
                      </a:lnTo>
                      <a:lnTo>
                        <a:pt x="72" y="96"/>
                      </a:lnTo>
                      <a:lnTo>
                        <a:pt x="80" y="112"/>
                      </a:lnTo>
                      <a:lnTo>
                        <a:pt x="80" y="128"/>
                      </a:lnTo>
                      <a:lnTo>
                        <a:pt x="88" y="128"/>
                      </a:lnTo>
                      <a:lnTo>
                        <a:pt x="96" y="128"/>
                      </a:lnTo>
                      <a:lnTo>
                        <a:pt x="112"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7" name="Freeform 453">
                  <a:extLst>
                    <a:ext uri="{FF2B5EF4-FFF2-40B4-BE49-F238E27FC236}">
                      <a16:creationId xmlns:a16="http://schemas.microsoft.com/office/drawing/2014/main" id="{978D7EA6-EEE4-49AE-9DA7-B3FFB8E5E92A}"/>
                    </a:ext>
                  </a:extLst>
                </p:cNvPr>
                <p:cNvSpPr>
                  <a:spLocks/>
                </p:cNvSpPr>
                <p:nvPr/>
              </p:nvSpPr>
              <p:spPr bwMode="auto">
                <a:xfrm>
                  <a:off x="3930" y="1572"/>
                  <a:ext cx="863" cy="660"/>
                </a:xfrm>
                <a:custGeom>
                  <a:avLst/>
                  <a:gdLst>
                    <a:gd name="T0" fmla="*/ 136 w 688"/>
                    <a:gd name="T1" fmla="*/ 80 h 496"/>
                    <a:gd name="T2" fmla="*/ 176 w 688"/>
                    <a:gd name="T3" fmla="*/ 120 h 496"/>
                    <a:gd name="T4" fmla="*/ 312 w 688"/>
                    <a:gd name="T5" fmla="*/ 160 h 496"/>
                    <a:gd name="T6" fmla="*/ 424 w 688"/>
                    <a:gd name="T7" fmla="*/ 160 h 496"/>
                    <a:gd name="T8" fmla="*/ 440 w 688"/>
                    <a:gd name="T9" fmla="*/ 128 h 496"/>
                    <a:gd name="T10" fmla="*/ 472 w 688"/>
                    <a:gd name="T11" fmla="*/ 112 h 496"/>
                    <a:gd name="T12" fmla="*/ 496 w 688"/>
                    <a:gd name="T13" fmla="*/ 88 h 496"/>
                    <a:gd name="T14" fmla="*/ 456 w 688"/>
                    <a:gd name="T15" fmla="*/ 88 h 496"/>
                    <a:gd name="T16" fmla="*/ 464 w 688"/>
                    <a:gd name="T17" fmla="*/ 56 h 496"/>
                    <a:gd name="T18" fmla="*/ 480 w 688"/>
                    <a:gd name="T19" fmla="*/ 24 h 496"/>
                    <a:gd name="T20" fmla="*/ 496 w 688"/>
                    <a:gd name="T21" fmla="*/ 0 h 496"/>
                    <a:gd name="T22" fmla="*/ 576 w 688"/>
                    <a:gd name="T23" fmla="*/ 56 h 496"/>
                    <a:gd name="T24" fmla="*/ 640 w 688"/>
                    <a:gd name="T25" fmla="*/ 88 h 496"/>
                    <a:gd name="T26" fmla="*/ 680 w 688"/>
                    <a:gd name="T27" fmla="*/ 88 h 496"/>
                    <a:gd name="T28" fmla="*/ 672 w 688"/>
                    <a:gd name="T29" fmla="*/ 120 h 496"/>
                    <a:gd name="T30" fmla="*/ 680 w 688"/>
                    <a:gd name="T31" fmla="*/ 160 h 496"/>
                    <a:gd name="T32" fmla="*/ 656 w 688"/>
                    <a:gd name="T33" fmla="*/ 176 h 496"/>
                    <a:gd name="T34" fmla="*/ 616 w 688"/>
                    <a:gd name="T35" fmla="*/ 208 h 496"/>
                    <a:gd name="T36" fmla="*/ 592 w 688"/>
                    <a:gd name="T37" fmla="*/ 216 h 496"/>
                    <a:gd name="T38" fmla="*/ 584 w 688"/>
                    <a:gd name="T39" fmla="*/ 192 h 496"/>
                    <a:gd name="T40" fmla="*/ 560 w 688"/>
                    <a:gd name="T41" fmla="*/ 208 h 496"/>
                    <a:gd name="T42" fmla="*/ 544 w 688"/>
                    <a:gd name="T43" fmla="*/ 224 h 496"/>
                    <a:gd name="T44" fmla="*/ 592 w 688"/>
                    <a:gd name="T45" fmla="*/ 232 h 496"/>
                    <a:gd name="T46" fmla="*/ 608 w 688"/>
                    <a:gd name="T47" fmla="*/ 248 h 496"/>
                    <a:gd name="T48" fmla="*/ 608 w 688"/>
                    <a:gd name="T49" fmla="*/ 288 h 496"/>
                    <a:gd name="T50" fmla="*/ 632 w 688"/>
                    <a:gd name="T51" fmla="*/ 328 h 496"/>
                    <a:gd name="T52" fmla="*/ 648 w 688"/>
                    <a:gd name="T53" fmla="*/ 352 h 496"/>
                    <a:gd name="T54" fmla="*/ 632 w 688"/>
                    <a:gd name="T55" fmla="*/ 400 h 496"/>
                    <a:gd name="T56" fmla="*/ 616 w 688"/>
                    <a:gd name="T57" fmla="*/ 432 h 496"/>
                    <a:gd name="T58" fmla="*/ 576 w 688"/>
                    <a:gd name="T59" fmla="*/ 464 h 496"/>
                    <a:gd name="T60" fmla="*/ 568 w 688"/>
                    <a:gd name="T61" fmla="*/ 472 h 496"/>
                    <a:gd name="T62" fmla="*/ 528 w 688"/>
                    <a:gd name="T63" fmla="*/ 488 h 496"/>
                    <a:gd name="T64" fmla="*/ 520 w 688"/>
                    <a:gd name="T65" fmla="*/ 480 h 496"/>
                    <a:gd name="T66" fmla="*/ 472 w 688"/>
                    <a:gd name="T67" fmla="*/ 464 h 496"/>
                    <a:gd name="T68" fmla="*/ 416 w 688"/>
                    <a:gd name="T69" fmla="*/ 464 h 496"/>
                    <a:gd name="T70" fmla="*/ 408 w 688"/>
                    <a:gd name="T71" fmla="*/ 488 h 496"/>
                    <a:gd name="T72" fmla="*/ 376 w 688"/>
                    <a:gd name="T73" fmla="*/ 472 h 496"/>
                    <a:gd name="T74" fmla="*/ 368 w 688"/>
                    <a:gd name="T75" fmla="*/ 440 h 496"/>
                    <a:gd name="T76" fmla="*/ 352 w 688"/>
                    <a:gd name="T77" fmla="*/ 384 h 496"/>
                    <a:gd name="T78" fmla="*/ 296 w 688"/>
                    <a:gd name="T79" fmla="*/ 360 h 496"/>
                    <a:gd name="T80" fmla="*/ 240 w 688"/>
                    <a:gd name="T81" fmla="*/ 376 h 496"/>
                    <a:gd name="T82" fmla="*/ 216 w 688"/>
                    <a:gd name="T83" fmla="*/ 384 h 496"/>
                    <a:gd name="T84" fmla="*/ 152 w 688"/>
                    <a:gd name="T85" fmla="*/ 368 h 496"/>
                    <a:gd name="T86" fmla="*/ 96 w 688"/>
                    <a:gd name="T87" fmla="*/ 336 h 496"/>
                    <a:gd name="T88" fmla="*/ 96 w 688"/>
                    <a:gd name="T89" fmla="*/ 312 h 496"/>
                    <a:gd name="T90" fmla="*/ 96 w 688"/>
                    <a:gd name="T91" fmla="*/ 272 h 496"/>
                    <a:gd name="T92" fmla="*/ 40 w 688"/>
                    <a:gd name="T93" fmla="*/ 264 h 496"/>
                    <a:gd name="T94" fmla="*/ 16 w 688"/>
                    <a:gd name="T95" fmla="*/ 240 h 496"/>
                    <a:gd name="T96" fmla="*/ 0 w 688"/>
                    <a:gd name="T97" fmla="*/ 216 h 496"/>
                    <a:gd name="T98" fmla="*/ 8 w 688"/>
                    <a:gd name="T99" fmla="*/ 192 h 496"/>
                    <a:gd name="T100" fmla="*/ 48 w 688"/>
                    <a:gd name="T101" fmla="*/ 184 h 496"/>
                    <a:gd name="T102" fmla="*/ 64 w 688"/>
                    <a:gd name="T103" fmla="*/ 152 h 496"/>
                    <a:gd name="T104" fmla="*/ 72 w 688"/>
                    <a:gd name="T105" fmla="*/ 96 h 496"/>
                    <a:gd name="T106" fmla="*/ 104 w 688"/>
                    <a:gd name="T107" fmla="*/ 8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8" h="496">
                      <a:moveTo>
                        <a:pt x="112" y="72"/>
                      </a:moveTo>
                      <a:lnTo>
                        <a:pt x="120" y="64"/>
                      </a:lnTo>
                      <a:lnTo>
                        <a:pt x="136" y="80"/>
                      </a:lnTo>
                      <a:lnTo>
                        <a:pt x="152" y="88"/>
                      </a:lnTo>
                      <a:lnTo>
                        <a:pt x="168" y="96"/>
                      </a:lnTo>
                      <a:lnTo>
                        <a:pt x="176" y="120"/>
                      </a:lnTo>
                      <a:lnTo>
                        <a:pt x="232" y="136"/>
                      </a:lnTo>
                      <a:lnTo>
                        <a:pt x="264" y="160"/>
                      </a:lnTo>
                      <a:lnTo>
                        <a:pt x="312" y="160"/>
                      </a:lnTo>
                      <a:lnTo>
                        <a:pt x="368" y="176"/>
                      </a:lnTo>
                      <a:lnTo>
                        <a:pt x="400" y="168"/>
                      </a:lnTo>
                      <a:lnTo>
                        <a:pt x="424" y="160"/>
                      </a:lnTo>
                      <a:lnTo>
                        <a:pt x="440" y="144"/>
                      </a:lnTo>
                      <a:lnTo>
                        <a:pt x="432" y="136"/>
                      </a:lnTo>
                      <a:lnTo>
                        <a:pt x="440" y="128"/>
                      </a:lnTo>
                      <a:lnTo>
                        <a:pt x="456" y="128"/>
                      </a:lnTo>
                      <a:lnTo>
                        <a:pt x="464" y="120"/>
                      </a:lnTo>
                      <a:lnTo>
                        <a:pt x="472" y="112"/>
                      </a:lnTo>
                      <a:lnTo>
                        <a:pt x="480" y="104"/>
                      </a:lnTo>
                      <a:lnTo>
                        <a:pt x="504" y="104"/>
                      </a:lnTo>
                      <a:lnTo>
                        <a:pt x="496" y="88"/>
                      </a:lnTo>
                      <a:lnTo>
                        <a:pt x="488" y="80"/>
                      </a:lnTo>
                      <a:lnTo>
                        <a:pt x="472" y="88"/>
                      </a:lnTo>
                      <a:lnTo>
                        <a:pt x="456" y="88"/>
                      </a:lnTo>
                      <a:lnTo>
                        <a:pt x="440" y="64"/>
                      </a:lnTo>
                      <a:lnTo>
                        <a:pt x="448" y="56"/>
                      </a:lnTo>
                      <a:lnTo>
                        <a:pt x="464" y="56"/>
                      </a:lnTo>
                      <a:lnTo>
                        <a:pt x="480" y="48"/>
                      </a:lnTo>
                      <a:lnTo>
                        <a:pt x="472" y="32"/>
                      </a:lnTo>
                      <a:lnTo>
                        <a:pt x="480" y="24"/>
                      </a:lnTo>
                      <a:lnTo>
                        <a:pt x="464" y="16"/>
                      </a:lnTo>
                      <a:lnTo>
                        <a:pt x="472" y="8"/>
                      </a:lnTo>
                      <a:lnTo>
                        <a:pt x="496" y="0"/>
                      </a:lnTo>
                      <a:lnTo>
                        <a:pt x="528" y="8"/>
                      </a:lnTo>
                      <a:lnTo>
                        <a:pt x="560" y="40"/>
                      </a:lnTo>
                      <a:lnTo>
                        <a:pt x="576" y="56"/>
                      </a:lnTo>
                      <a:lnTo>
                        <a:pt x="600" y="64"/>
                      </a:lnTo>
                      <a:lnTo>
                        <a:pt x="624" y="72"/>
                      </a:lnTo>
                      <a:lnTo>
                        <a:pt x="640" y="88"/>
                      </a:lnTo>
                      <a:lnTo>
                        <a:pt x="648" y="88"/>
                      </a:lnTo>
                      <a:lnTo>
                        <a:pt x="672" y="72"/>
                      </a:lnTo>
                      <a:lnTo>
                        <a:pt x="680" y="88"/>
                      </a:lnTo>
                      <a:lnTo>
                        <a:pt x="680" y="96"/>
                      </a:lnTo>
                      <a:lnTo>
                        <a:pt x="688" y="128"/>
                      </a:lnTo>
                      <a:lnTo>
                        <a:pt x="672" y="120"/>
                      </a:lnTo>
                      <a:lnTo>
                        <a:pt x="664" y="128"/>
                      </a:lnTo>
                      <a:lnTo>
                        <a:pt x="680" y="152"/>
                      </a:lnTo>
                      <a:lnTo>
                        <a:pt x="680" y="160"/>
                      </a:lnTo>
                      <a:lnTo>
                        <a:pt x="664" y="160"/>
                      </a:lnTo>
                      <a:lnTo>
                        <a:pt x="664" y="168"/>
                      </a:lnTo>
                      <a:lnTo>
                        <a:pt x="656" y="176"/>
                      </a:lnTo>
                      <a:lnTo>
                        <a:pt x="656" y="184"/>
                      </a:lnTo>
                      <a:lnTo>
                        <a:pt x="640" y="176"/>
                      </a:lnTo>
                      <a:lnTo>
                        <a:pt x="616" y="208"/>
                      </a:lnTo>
                      <a:lnTo>
                        <a:pt x="608" y="208"/>
                      </a:lnTo>
                      <a:lnTo>
                        <a:pt x="592" y="224"/>
                      </a:lnTo>
                      <a:lnTo>
                        <a:pt x="592" y="216"/>
                      </a:lnTo>
                      <a:lnTo>
                        <a:pt x="584" y="208"/>
                      </a:lnTo>
                      <a:lnTo>
                        <a:pt x="592" y="192"/>
                      </a:lnTo>
                      <a:lnTo>
                        <a:pt x="584" y="192"/>
                      </a:lnTo>
                      <a:lnTo>
                        <a:pt x="576" y="184"/>
                      </a:lnTo>
                      <a:lnTo>
                        <a:pt x="568" y="200"/>
                      </a:lnTo>
                      <a:lnTo>
                        <a:pt x="560" y="208"/>
                      </a:lnTo>
                      <a:lnTo>
                        <a:pt x="560" y="216"/>
                      </a:lnTo>
                      <a:lnTo>
                        <a:pt x="544" y="216"/>
                      </a:lnTo>
                      <a:lnTo>
                        <a:pt x="544" y="224"/>
                      </a:lnTo>
                      <a:lnTo>
                        <a:pt x="576" y="248"/>
                      </a:lnTo>
                      <a:lnTo>
                        <a:pt x="584" y="248"/>
                      </a:lnTo>
                      <a:lnTo>
                        <a:pt x="592" y="232"/>
                      </a:lnTo>
                      <a:lnTo>
                        <a:pt x="616" y="240"/>
                      </a:lnTo>
                      <a:lnTo>
                        <a:pt x="616" y="248"/>
                      </a:lnTo>
                      <a:lnTo>
                        <a:pt x="608" y="248"/>
                      </a:lnTo>
                      <a:lnTo>
                        <a:pt x="600" y="256"/>
                      </a:lnTo>
                      <a:lnTo>
                        <a:pt x="584" y="280"/>
                      </a:lnTo>
                      <a:lnTo>
                        <a:pt x="608" y="288"/>
                      </a:lnTo>
                      <a:lnTo>
                        <a:pt x="624" y="312"/>
                      </a:lnTo>
                      <a:lnTo>
                        <a:pt x="640" y="328"/>
                      </a:lnTo>
                      <a:lnTo>
                        <a:pt x="632" y="328"/>
                      </a:lnTo>
                      <a:lnTo>
                        <a:pt x="640" y="336"/>
                      </a:lnTo>
                      <a:lnTo>
                        <a:pt x="624" y="344"/>
                      </a:lnTo>
                      <a:lnTo>
                        <a:pt x="648" y="352"/>
                      </a:lnTo>
                      <a:lnTo>
                        <a:pt x="648" y="376"/>
                      </a:lnTo>
                      <a:lnTo>
                        <a:pt x="640" y="384"/>
                      </a:lnTo>
                      <a:lnTo>
                        <a:pt x="632" y="400"/>
                      </a:lnTo>
                      <a:lnTo>
                        <a:pt x="632" y="416"/>
                      </a:lnTo>
                      <a:lnTo>
                        <a:pt x="624" y="432"/>
                      </a:lnTo>
                      <a:lnTo>
                        <a:pt x="616" y="432"/>
                      </a:lnTo>
                      <a:lnTo>
                        <a:pt x="616" y="440"/>
                      </a:lnTo>
                      <a:lnTo>
                        <a:pt x="600" y="456"/>
                      </a:lnTo>
                      <a:lnTo>
                        <a:pt x="576" y="464"/>
                      </a:lnTo>
                      <a:lnTo>
                        <a:pt x="576" y="472"/>
                      </a:lnTo>
                      <a:lnTo>
                        <a:pt x="568" y="464"/>
                      </a:lnTo>
                      <a:lnTo>
                        <a:pt x="568" y="472"/>
                      </a:lnTo>
                      <a:lnTo>
                        <a:pt x="560" y="464"/>
                      </a:lnTo>
                      <a:lnTo>
                        <a:pt x="560" y="472"/>
                      </a:lnTo>
                      <a:lnTo>
                        <a:pt x="528" y="488"/>
                      </a:lnTo>
                      <a:lnTo>
                        <a:pt x="528" y="496"/>
                      </a:lnTo>
                      <a:lnTo>
                        <a:pt x="520" y="496"/>
                      </a:lnTo>
                      <a:lnTo>
                        <a:pt x="520" y="480"/>
                      </a:lnTo>
                      <a:lnTo>
                        <a:pt x="496" y="480"/>
                      </a:lnTo>
                      <a:lnTo>
                        <a:pt x="480" y="472"/>
                      </a:lnTo>
                      <a:lnTo>
                        <a:pt x="472" y="464"/>
                      </a:lnTo>
                      <a:lnTo>
                        <a:pt x="456" y="456"/>
                      </a:lnTo>
                      <a:lnTo>
                        <a:pt x="424" y="464"/>
                      </a:lnTo>
                      <a:lnTo>
                        <a:pt x="416" y="464"/>
                      </a:lnTo>
                      <a:lnTo>
                        <a:pt x="408" y="464"/>
                      </a:lnTo>
                      <a:lnTo>
                        <a:pt x="408" y="480"/>
                      </a:lnTo>
                      <a:lnTo>
                        <a:pt x="408" y="488"/>
                      </a:lnTo>
                      <a:lnTo>
                        <a:pt x="408" y="480"/>
                      </a:lnTo>
                      <a:lnTo>
                        <a:pt x="392" y="480"/>
                      </a:lnTo>
                      <a:lnTo>
                        <a:pt x="376" y="472"/>
                      </a:lnTo>
                      <a:lnTo>
                        <a:pt x="376" y="456"/>
                      </a:lnTo>
                      <a:lnTo>
                        <a:pt x="368" y="456"/>
                      </a:lnTo>
                      <a:lnTo>
                        <a:pt x="368" y="440"/>
                      </a:lnTo>
                      <a:lnTo>
                        <a:pt x="352" y="448"/>
                      </a:lnTo>
                      <a:lnTo>
                        <a:pt x="360" y="400"/>
                      </a:lnTo>
                      <a:lnTo>
                        <a:pt x="352" y="384"/>
                      </a:lnTo>
                      <a:lnTo>
                        <a:pt x="336" y="384"/>
                      </a:lnTo>
                      <a:lnTo>
                        <a:pt x="312" y="360"/>
                      </a:lnTo>
                      <a:lnTo>
                        <a:pt x="296" y="360"/>
                      </a:lnTo>
                      <a:lnTo>
                        <a:pt x="280" y="376"/>
                      </a:lnTo>
                      <a:lnTo>
                        <a:pt x="264" y="384"/>
                      </a:lnTo>
                      <a:lnTo>
                        <a:pt x="240" y="376"/>
                      </a:lnTo>
                      <a:lnTo>
                        <a:pt x="232" y="392"/>
                      </a:lnTo>
                      <a:lnTo>
                        <a:pt x="224" y="384"/>
                      </a:lnTo>
                      <a:lnTo>
                        <a:pt x="216" y="384"/>
                      </a:lnTo>
                      <a:lnTo>
                        <a:pt x="192" y="384"/>
                      </a:lnTo>
                      <a:lnTo>
                        <a:pt x="160" y="360"/>
                      </a:lnTo>
                      <a:lnTo>
                        <a:pt x="152" y="368"/>
                      </a:lnTo>
                      <a:lnTo>
                        <a:pt x="136" y="352"/>
                      </a:lnTo>
                      <a:lnTo>
                        <a:pt x="120" y="352"/>
                      </a:lnTo>
                      <a:lnTo>
                        <a:pt x="96" y="336"/>
                      </a:lnTo>
                      <a:lnTo>
                        <a:pt x="80" y="320"/>
                      </a:lnTo>
                      <a:lnTo>
                        <a:pt x="80" y="312"/>
                      </a:lnTo>
                      <a:lnTo>
                        <a:pt x="96" y="312"/>
                      </a:lnTo>
                      <a:lnTo>
                        <a:pt x="88" y="296"/>
                      </a:lnTo>
                      <a:lnTo>
                        <a:pt x="96" y="280"/>
                      </a:lnTo>
                      <a:lnTo>
                        <a:pt x="96" y="272"/>
                      </a:lnTo>
                      <a:lnTo>
                        <a:pt x="80" y="264"/>
                      </a:lnTo>
                      <a:lnTo>
                        <a:pt x="64" y="272"/>
                      </a:lnTo>
                      <a:lnTo>
                        <a:pt x="40" y="264"/>
                      </a:lnTo>
                      <a:lnTo>
                        <a:pt x="32" y="248"/>
                      </a:lnTo>
                      <a:lnTo>
                        <a:pt x="16" y="248"/>
                      </a:lnTo>
                      <a:lnTo>
                        <a:pt x="16" y="240"/>
                      </a:lnTo>
                      <a:lnTo>
                        <a:pt x="16" y="224"/>
                      </a:lnTo>
                      <a:lnTo>
                        <a:pt x="8" y="224"/>
                      </a:lnTo>
                      <a:lnTo>
                        <a:pt x="0" y="216"/>
                      </a:lnTo>
                      <a:lnTo>
                        <a:pt x="0" y="208"/>
                      </a:lnTo>
                      <a:lnTo>
                        <a:pt x="0" y="200"/>
                      </a:lnTo>
                      <a:lnTo>
                        <a:pt x="8" y="192"/>
                      </a:lnTo>
                      <a:lnTo>
                        <a:pt x="32" y="192"/>
                      </a:lnTo>
                      <a:lnTo>
                        <a:pt x="32" y="184"/>
                      </a:lnTo>
                      <a:lnTo>
                        <a:pt x="48" y="184"/>
                      </a:lnTo>
                      <a:lnTo>
                        <a:pt x="64" y="176"/>
                      </a:lnTo>
                      <a:lnTo>
                        <a:pt x="64" y="168"/>
                      </a:lnTo>
                      <a:lnTo>
                        <a:pt x="64" y="152"/>
                      </a:lnTo>
                      <a:lnTo>
                        <a:pt x="56" y="128"/>
                      </a:lnTo>
                      <a:lnTo>
                        <a:pt x="72" y="120"/>
                      </a:lnTo>
                      <a:lnTo>
                        <a:pt x="72" y="96"/>
                      </a:lnTo>
                      <a:lnTo>
                        <a:pt x="96" y="96"/>
                      </a:lnTo>
                      <a:lnTo>
                        <a:pt x="104" y="96"/>
                      </a:lnTo>
                      <a:lnTo>
                        <a:pt x="104" y="80"/>
                      </a:lnTo>
                      <a:lnTo>
                        <a:pt x="112" y="7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8" name="Freeform 454">
                  <a:extLst>
                    <a:ext uri="{FF2B5EF4-FFF2-40B4-BE49-F238E27FC236}">
                      <a16:creationId xmlns:a16="http://schemas.microsoft.com/office/drawing/2014/main" id="{3F69FE44-99C4-4D7B-A7EF-3C81A780126D}"/>
                    </a:ext>
                  </a:extLst>
                </p:cNvPr>
                <p:cNvSpPr>
                  <a:spLocks/>
                </p:cNvSpPr>
                <p:nvPr/>
              </p:nvSpPr>
              <p:spPr bwMode="auto">
                <a:xfrm>
                  <a:off x="4212" y="2115"/>
                  <a:ext cx="79" cy="107"/>
                </a:xfrm>
                <a:custGeom>
                  <a:avLst/>
                  <a:gdLst>
                    <a:gd name="T0" fmla="*/ 8 w 64"/>
                    <a:gd name="T1" fmla="*/ 32 h 80"/>
                    <a:gd name="T2" fmla="*/ 0 w 64"/>
                    <a:gd name="T3" fmla="*/ 24 h 80"/>
                    <a:gd name="T4" fmla="*/ 8 w 64"/>
                    <a:gd name="T5" fmla="*/ 16 h 80"/>
                    <a:gd name="T6" fmla="*/ 0 w 64"/>
                    <a:gd name="T7" fmla="*/ 8 h 80"/>
                    <a:gd name="T8" fmla="*/ 0 w 64"/>
                    <a:gd name="T9" fmla="*/ 0 h 80"/>
                    <a:gd name="T10" fmla="*/ 8 w 64"/>
                    <a:gd name="T11" fmla="*/ 0 h 80"/>
                    <a:gd name="T12" fmla="*/ 16 w 64"/>
                    <a:gd name="T13" fmla="*/ 0 h 80"/>
                    <a:gd name="T14" fmla="*/ 24 w 64"/>
                    <a:gd name="T15" fmla="*/ 16 h 80"/>
                    <a:gd name="T16" fmla="*/ 56 w 64"/>
                    <a:gd name="T17" fmla="*/ 16 h 80"/>
                    <a:gd name="T18" fmla="*/ 40 w 64"/>
                    <a:gd name="T19" fmla="*/ 32 h 80"/>
                    <a:gd name="T20" fmla="*/ 40 w 64"/>
                    <a:gd name="T21" fmla="*/ 40 h 80"/>
                    <a:gd name="T22" fmla="*/ 56 w 64"/>
                    <a:gd name="T23" fmla="*/ 48 h 80"/>
                    <a:gd name="T24" fmla="*/ 56 w 64"/>
                    <a:gd name="T25" fmla="*/ 40 h 80"/>
                    <a:gd name="T26" fmla="*/ 64 w 64"/>
                    <a:gd name="T27" fmla="*/ 64 h 80"/>
                    <a:gd name="T28" fmla="*/ 64 w 64"/>
                    <a:gd name="T29" fmla="*/ 80 h 80"/>
                    <a:gd name="T30" fmla="*/ 48 w 64"/>
                    <a:gd name="T31" fmla="*/ 56 h 80"/>
                    <a:gd name="T32" fmla="*/ 40 w 64"/>
                    <a:gd name="T33" fmla="*/ 72 h 80"/>
                    <a:gd name="T34" fmla="*/ 16 w 64"/>
                    <a:gd name="T35" fmla="*/ 72 h 80"/>
                    <a:gd name="T36" fmla="*/ 8 w 64"/>
                    <a:gd name="T37"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80">
                      <a:moveTo>
                        <a:pt x="8" y="32"/>
                      </a:moveTo>
                      <a:lnTo>
                        <a:pt x="0" y="24"/>
                      </a:lnTo>
                      <a:lnTo>
                        <a:pt x="8" y="16"/>
                      </a:lnTo>
                      <a:lnTo>
                        <a:pt x="0" y="8"/>
                      </a:lnTo>
                      <a:lnTo>
                        <a:pt x="0" y="0"/>
                      </a:lnTo>
                      <a:lnTo>
                        <a:pt x="8" y="0"/>
                      </a:lnTo>
                      <a:lnTo>
                        <a:pt x="16" y="0"/>
                      </a:lnTo>
                      <a:lnTo>
                        <a:pt x="24" y="16"/>
                      </a:lnTo>
                      <a:lnTo>
                        <a:pt x="56" y="16"/>
                      </a:lnTo>
                      <a:lnTo>
                        <a:pt x="40" y="32"/>
                      </a:lnTo>
                      <a:lnTo>
                        <a:pt x="40" y="40"/>
                      </a:lnTo>
                      <a:lnTo>
                        <a:pt x="56" y="48"/>
                      </a:lnTo>
                      <a:lnTo>
                        <a:pt x="56" y="40"/>
                      </a:lnTo>
                      <a:lnTo>
                        <a:pt x="64" y="64"/>
                      </a:lnTo>
                      <a:lnTo>
                        <a:pt x="64" y="80"/>
                      </a:lnTo>
                      <a:lnTo>
                        <a:pt x="48" y="56"/>
                      </a:lnTo>
                      <a:lnTo>
                        <a:pt x="40" y="72"/>
                      </a:lnTo>
                      <a:lnTo>
                        <a:pt x="16" y="72"/>
                      </a:lnTo>
                      <a:lnTo>
                        <a:pt x="8"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9" name="Freeform 455">
                  <a:extLst>
                    <a:ext uri="{FF2B5EF4-FFF2-40B4-BE49-F238E27FC236}">
                      <a16:creationId xmlns:a16="http://schemas.microsoft.com/office/drawing/2014/main" id="{D856C3A1-0D1E-406C-A9E7-4F868A93A464}"/>
                    </a:ext>
                  </a:extLst>
                </p:cNvPr>
                <p:cNvSpPr>
                  <a:spLocks/>
                </p:cNvSpPr>
                <p:nvPr/>
              </p:nvSpPr>
              <p:spPr bwMode="auto">
                <a:xfrm>
                  <a:off x="4221" y="2072"/>
                  <a:ext cx="50" cy="33"/>
                </a:xfrm>
                <a:custGeom>
                  <a:avLst/>
                  <a:gdLst>
                    <a:gd name="T0" fmla="*/ 32 w 40"/>
                    <a:gd name="T1" fmla="*/ 8 h 24"/>
                    <a:gd name="T2" fmla="*/ 8 w 40"/>
                    <a:gd name="T3" fmla="*/ 0 h 24"/>
                    <a:gd name="T4" fmla="*/ 0 w 40"/>
                    <a:gd name="T5" fmla="*/ 16 h 24"/>
                    <a:gd name="T6" fmla="*/ 0 w 40"/>
                    <a:gd name="T7" fmla="*/ 24 h 24"/>
                    <a:gd name="T8" fmla="*/ 8 w 40"/>
                    <a:gd name="T9" fmla="*/ 24 h 24"/>
                    <a:gd name="T10" fmla="*/ 40 w 40"/>
                    <a:gd name="T11" fmla="*/ 24 h 24"/>
                    <a:gd name="T12" fmla="*/ 40 w 40"/>
                    <a:gd name="T13" fmla="*/ 16 h 24"/>
                    <a:gd name="T14" fmla="*/ 32 w 40"/>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4">
                      <a:moveTo>
                        <a:pt x="32" y="8"/>
                      </a:moveTo>
                      <a:lnTo>
                        <a:pt x="8" y="0"/>
                      </a:lnTo>
                      <a:lnTo>
                        <a:pt x="0" y="16"/>
                      </a:lnTo>
                      <a:lnTo>
                        <a:pt x="0" y="24"/>
                      </a:lnTo>
                      <a:lnTo>
                        <a:pt x="8" y="24"/>
                      </a:lnTo>
                      <a:lnTo>
                        <a:pt x="40" y="24"/>
                      </a:lnTo>
                      <a:lnTo>
                        <a:pt x="40" y="16"/>
                      </a:lnTo>
                      <a:lnTo>
                        <a:pt x="32"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0" name="Freeform 456">
                  <a:extLst>
                    <a:ext uri="{FF2B5EF4-FFF2-40B4-BE49-F238E27FC236}">
                      <a16:creationId xmlns:a16="http://schemas.microsoft.com/office/drawing/2014/main" id="{F7BC8A63-12B1-409D-8F9E-950DC8D51549}"/>
                    </a:ext>
                  </a:extLst>
                </p:cNvPr>
                <p:cNvSpPr>
                  <a:spLocks/>
                </p:cNvSpPr>
                <p:nvPr/>
              </p:nvSpPr>
              <p:spPr bwMode="auto">
                <a:xfrm>
                  <a:off x="3890" y="1923"/>
                  <a:ext cx="462" cy="564"/>
                </a:xfrm>
                <a:custGeom>
                  <a:avLst/>
                  <a:gdLst>
                    <a:gd name="T0" fmla="*/ 264 w 368"/>
                    <a:gd name="T1" fmla="*/ 128 h 424"/>
                    <a:gd name="T2" fmla="*/ 272 w 368"/>
                    <a:gd name="T3" fmla="*/ 136 h 424"/>
                    <a:gd name="T4" fmla="*/ 304 w 368"/>
                    <a:gd name="T5" fmla="*/ 128 h 424"/>
                    <a:gd name="T6" fmla="*/ 312 w 368"/>
                    <a:gd name="T7" fmla="*/ 112 h 424"/>
                    <a:gd name="T8" fmla="*/ 344 w 368"/>
                    <a:gd name="T9" fmla="*/ 96 h 424"/>
                    <a:gd name="T10" fmla="*/ 368 w 368"/>
                    <a:gd name="T11" fmla="*/ 128 h 424"/>
                    <a:gd name="T12" fmla="*/ 344 w 368"/>
                    <a:gd name="T13" fmla="*/ 144 h 424"/>
                    <a:gd name="T14" fmla="*/ 328 w 368"/>
                    <a:gd name="T15" fmla="*/ 184 h 424"/>
                    <a:gd name="T16" fmla="*/ 320 w 368"/>
                    <a:gd name="T17" fmla="*/ 208 h 424"/>
                    <a:gd name="T18" fmla="*/ 312 w 368"/>
                    <a:gd name="T19" fmla="*/ 192 h 424"/>
                    <a:gd name="T20" fmla="*/ 296 w 368"/>
                    <a:gd name="T21" fmla="*/ 176 h 424"/>
                    <a:gd name="T22" fmla="*/ 280 w 368"/>
                    <a:gd name="T23" fmla="*/ 160 h 424"/>
                    <a:gd name="T24" fmla="*/ 264 w 368"/>
                    <a:gd name="T25" fmla="*/ 144 h 424"/>
                    <a:gd name="T26" fmla="*/ 256 w 368"/>
                    <a:gd name="T27" fmla="*/ 152 h 424"/>
                    <a:gd name="T28" fmla="*/ 256 w 368"/>
                    <a:gd name="T29" fmla="*/ 168 h 424"/>
                    <a:gd name="T30" fmla="*/ 272 w 368"/>
                    <a:gd name="T31" fmla="*/ 216 h 424"/>
                    <a:gd name="T32" fmla="*/ 264 w 368"/>
                    <a:gd name="T33" fmla="*/ 216 h 424"/>
                    <a:gd name="T34" fmla="*/ 248 w 368"/>
                    <a:gd name="T35" fmla="*/ 240 h 424"/>
                    <a:gd name="T36" fmla="*/ 224 w 368"/>
                    <a:gd name="T37" fmla="*/ 264 h 424"/>
                    <a:gd name="T38" fmla="*/ 192 w 368"/>
                    <a:gd name="T39" fmla="*/ 296 h 424"/>
                    <a:gd name="T40" fmla="*/ 184 w 368"/>
                    <a:gd name="T41" fmla="*/ 304 h 424"/>
                    <a:gd name="T42" fmla="*/ 168 w 368"/>
                    <a:gd name="T43" fmla="*/ 312 h 424"/>
                    <a:gd name="T44" fmla="*/ 168 w 368"/>
                    <a:gd name="T45" fmla="*/ 368 h 424"/>
                    <a:gd name="T46" fmla="*/ 160 w 368"/>
                    <a:gd name="T47" fmla="*/ 400 h 424"/>
                    <a:gd name="T48" fmla="*/ 144 w 368"/>
                    <a:gd name="T49" fmla="*/ 424 h 424"/>
                    <a:gd name="T50" fmla="*/ 96 w 368"/>
                    <a:gd name="T51" fmla="*/ 320 h 424"/>
                    <a:gd name="T52" fmla="*/ 64 w 368"/>
                    <a:gd name="T53" fmla="*/ 208 h 424"/>
                    <a:gd name="T54" fmla="*/ 56 w 368"/>
                    <a:gd name="T55" fmla="*/ 224 h 424"/>
                    <a:gd name="T56" fmla="*/ 40 w 368"/>
                    <a:gd name="T57" fmla="*/ 232 h 424"/>
                    <a:gd name="T58" fmla="*/ 32 w 368"/>
                    <a:gd name="T59" fmla="*/ 200 h 424"/>
                    <a:gd name="T60" fmla="*/ 16 w 368"/>
                    <a:gd name="T61" fmla="*/ 200 h 424"/>
                    <a:gd name="T62" fmla="*/ 8 w 368"/>
                    <a:gd name="T63" fmla="*/ 176 h 424"/>
                    <a:gd name="T64" fmla="*/ 32 w 368"/>
                    <a:gd name="T65" fmla="*/ 168 h 424"/>
                    <a:gd name="T66" fmla="*/ 24 w 368"/>
                    <a:gd name="T67" fmla="*/ 152 h 424"/>
                    <a:gd name="T68" fmla="*/ 16 w 368"/>
                    <a:gd name="T69" fmla="*/ 136 h 424"/>
                    <a:gd name="T70" fmla="*/ 24 w 368"/>
                    <a:gd name="T71" fmla="*/ 120 h 424"/>
                    <a:gd name="T72" fmla="*/ 40 w 368"/>
                    <a:gd name="T73" fmla="*/ 120 h 424"/>
                    <a:gd name="T74" fmla="*/ 64 w 368"/>
                    <a:gd name="T75" fmla="*/ 56 h 424"/>
                    <a:gd name="T76" fmla="*/ 56 w 368"/>
                    <a:gd name="T77" fmla="*/ 40 h 424"/>
                    <a:gd name="T78" fmla="*/ 48 w 368"/>
                    <a:gd name="T79" fmla="*/ 16 h 424"/>
                    <a:gd name="T80" fmla="*/ 88 w 368"/>
                    <a:gd name="T81" fmla="*/ 16 h 424"/>
                    <a:gd name="T82" fmla="*/ 112 w 368"/>
                    <a:gd name="T83" fmla="*/ 0 h 424"/>
                    <a:gd name="T84" fmla="*/ 128 w 368"/>
                    <a:gd name="T85" fmla="*/ 16 h 424"/>
                    <a:gd name="T86" fmla="*/ 128 w 368"/>
                    <a:gd name="T87" fmla="*/ 48 h 424"/>
                    <a:gd name="T88" fmla="*/ 112 w 368"/>
                    <a:gd name="T89" fmla="*/ 56 h 424"/>
                    <a:gd name="T90" fmla="*/ 152 w 368"/>
                    <a:gd name="T91" fmla="*/ 88 h 424"/>
                    <a:gd name="T92" fmla="*/ 184 w 368"/>
                    <a:gd name="T93" fmla="*/ 128 h 424"/>
                    <a:gd name="T94" fmla="*/ 216 w 368"/>
                    <a:gd name="T95" fmla="*/ 136 h 424"/>
                    <a:gd name="T96" fmla="*/ 256 w 368"/>
                    <a:gd name="T97" fmla="*/ 144 h 424"/>
                    <a:gd name="T98" fmla="*/ 248 w 368"/>
                    <a:gd name="T99" fmla="*/ 12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8" h="424">
                      <a:moveTo>
                        <a:pt x="256" y="120"/>
                      </a:moveTo>
                      <a:lnTo>
                        <a:pt x="264" y="128"/>
                      </a:lnTo>
                      <a:lnTo>
                        <a:pt x="264" y="136"/>
                      </a:lnTo>
                      <a:lnTo>
                        <a:pt x="272" y="136"/>
                      </a:lnTo>
                      <a:lnTo>
                        <a:pt x="304" y="136"/>
                      </a:lnTo>
                      <a:lnTo>
                        <a:pt x="304" y="128"/>
                      </a:lnTo>
                      <a:lnTo>
                        <a:pt x="296" y="120"/>
                      </a:lnTo>
                      <a:lnTo>
                        <a:pt x="312" y="112"/>
                      </a:lnTo>
                      <a:lnTo>
                        <a:pt x="328" y="96"/>
                      </a:lnTo>
                      <a:lnTo>
                        <a:pt x="344" y="96"/>
                      </a:lnTo>
                      <a:lnTo>
                        <a:pt x="368" y="120"/>
                      </a:lnTo>
                      <a:lnTo>
                        <a:pt x="368" y="128"/>
                      </a:lnTo>
                      <a:lnTo>
                        <a:pt x="360" y="128"/>
                      </a:lnTo>
                      <a:lnTo>
                        <a:pt x="344" y="144"/>
                      </a:lnTo>
                      <a:lnTo>
                        <a:pt x="336" y="184"/>
                      </a:lnTo>
                      <a:lnTo>
                        <a:pt x="328" y="184"/>
                      </a:lnTo>
                      <a:lnTo>
                        <a:pt x="328" y="208"/>
                      </a:lnTo>
                      <a:lnTo>
                        <a:pt x="320" y="208"/>
                      </a:lnTo>
                      <a:lnTo>
                        <a:pt x="312" y="184"/>
                      </a:lnTo>
                      <a:lnTo>
                        <a:pt x="312" y="192"/>
                      </a:lnTo>
                      <a:lnTo>
                        <a:pt x="296" y="184"/>
                      </a:lnTo>
                      <a:lnTo>
                        <a:pt x="296" y="176"/>
                      </a:lnTo>
                      <a:lnTo>
                        <a:pt x="312" y="160"/>
                      </a:lnTo>
                      <a:lnTo>
                        <a:pt x="280" y="160"/>
                      </a:lnTo>
                      <a:lnTo>
                        <a:pt x="272" y="144"/>
                      </a:lnTo>
                      <a:lnTo>
                        <a:pt x="264" y="144"/>
                      </a:lnTo>
                      <a:lnTo>
                        <a:pt x="256" y="144"/>
                      </a:lnTo>
                      <a:lnTo>
                        <a:pt x="256" y="152"/>
                      </a:lnTo>
                      <a:lnTo>
                        <a:pt x="264" y="160"/>
                      </a:lnTo>
                      <a:lnTo>
                        <a:pt x="256" y="168"/>
                      </a:lnTo>
                      <a:lnTo>
                        <a:pt x="264" y="176"/>
                      </a:lnTo>
                      <a:lnTo>
                        <a:pt x="272" y="216"/>
                      </a:lnTo>
                      <a:lnTo>
                        <a:pt x="264" y="208"/>
                      </a:lnTo>
                      <a:lnTo>
                        <a:pt x="264" y="216"/>
                      </a:lnTo>
                      <a:lnTo>
                        <a:pt x="248" y="216"/>
                      </a:lnTo>
                      <a:lnTo>
                        <a:pt x="248" y="240"/>
                      </a:lnTo>
                      <a:lnTo>
                        <a:pt x="232" y="248"/>
                      </a:lnTo>
                      <a:lnTo>
                        <a:pt x="224" y="264"/>
                      </a:lnTo>
                      <a:lnTo>
                        <a:pt x="200" y="288"/>
                      </a:lnTo>
                      <a:lnTo>
                        <a:pt x="192" y="296"/>
                      </a:lnTo>
                      <a:lnTo>
                        <a:pt x="184" y="296"/>
                      </a:lnTo>
                      <a:lnTo>
                        <a:pt x="184" y="304"/>
                      </a:lnTo>
                      <a:lnTo>
                        <a:pt x="176" y="304"/>
                      </a:lnTo>
                      <a:lnTo>
                        <a:pt x="168" y="312"/>
                      </a:lnTo>
                      <a:lnTo>
                        <a:pt x="176" y="344"/>
                      </a:lnTo>
                      <a:lnTo>
                        <a:pt x="168" y="368"/>
                      </a:lnTo>
                      <a:lnTo>
                        <a:pt x="168" y="384"/>
                      </a:lnTo>
                      <a:lnTo>
                        <a:pt x="160" y="400"/>
                      </a:lnTo>
                      <a:lnTo>
                        <a:pt x="152" y="408"/>
                      </a:lnTo>
                      <a:lnTo>
                        <a:pt x="144" y="424"/>
                      </a:lnTo>
                      <a:lnTo>
                        <a:pt x="128" y="408"/>
                      </a:lnTo>
                      <a:lnTo>
                        <a:pt x="96" y="320"/>
                      </a:lnTo>
                      <a:lnTo>
                        <a:pt x="80" y="296"/>
                      </a:lnTo>
                      <a:lnTo>
                        <a:pt x="64" y="208"/>
                      </a:lnTo>
                      <a:lnTo>
                        <a:pt x="56" y="208"/>
                      </a:lnTo>
                      <a:lnTo>
                        <a:pt x="56" y="224"/>
                      </a:lnTo>
                      <a:lnTo>
                        <a:pt x="48" y="224"/>
                      </a:lnTo>
                      <a:lnTo>
                        <a:pt x="40" y="232"/>
                      </a:lnTo>
                      <a:lnTo>
                        <a:pt x="16" y="208"/>
                      </a:lnTo>
                      <a:lnTo>
                        <a:pt x="32" y="200"/>
                      </a:lnTo>
                      <a:lnTo>
                        <a:pt x="32" y="192"/>
                      </a:lnTo>
                      <a:lnTo>
                        <a:pt x="16" y="200"/>
                      </a:lnTo>
                      <a:lnTo>
                        <a:pt x="0" y="184"/>
                      </a:lnTo>
                      <a:lnTo>
                        <a:pt x="8" y="176"/>
                      </a:lnTo>
                      <a:lnTo>
                        <a:pt x="32" y="176"/>
                      </a:lnTo>
                      <a:lnTo>
                        <a:pt x="32" y="168"/>
                      </a:lnTo>
                      <a:lnTo>
                        <a:pt x="32" y="152"/>
                      </a:lnTo>
                      <a:lnTo>
                        <a:pt x="24" y="152"/>
                      </a:lnTo>
                      <a:lnTo>
                        <a:pt x="24" y="144"/>
                      </a:lnTo>
                      <a:lnTo>
                        <a:pt x="16" y="136"/>
                      </a:lnTo>
                      <a:lnTo>
                        <a:pt x="16" y="128"/>
                      </a:lnTo>
                      <a:lnTo>
                        <a:pt x="24" y="120"/>
                      </a:lnTo>
                      <a:lnTo>
                        <a:pt x="32" y="120"/>
                      </a:lnTo>
                      <a:lnTo>
                        <a:pt x="40" y="120"/>
                      </a:lnTo>
                      <a:lnTo>
                        <a:pt x="72" y="72"/>
                      </a:lnTo>
                      <a:lnTo>
                        <a:pt x="64" y="56"/>
                      </a:lnTo>
                      <a:lnTo>
                        <a:pt x="72" y="56"/>
                      </a:lnTo>
                      <a:lnTo>
                        <a:pt x="56" y="40"/>
                      </a:lnTo>
                      <a:lnTo>
                        <a:pt x="56" y="24"/>
                      </a:lnTo>
                      <a:lnTo>
                        <a:pt x="48" y="16"/>
                      </a:lnTo>
                      <a:lnTo>
                        <a:pt x="72" y="16"/>
                      </a:lnTo>
                      <a:lnTo>
                        <a:pt x="88" y="16"/>
                      </a:lnTo>
                      <a:lnTo>
                        <a:pt x="96" y="8"/>
                      </a:lnTo>
                      <a:lnTo>
                        <a:pt x="112" y="0"/>
                      </a:lnTo>
                      <a:lnTo>
                        <a:pt x="128" y="8"/>
                      </a:lnTo>
                      <a:lnTo>
                        <a:pt x="128" y="16"/>
                      </a:lnTo>
                      <a:lnTo>
                        <a:pt x="120" y="32"/>
                      </a:lnTo>
                      <a:lnTo>
                        <a:pt x="128" y="48"/>
                      </a:lnTo>
                      <a:lnTo>
                        <a:pt x="112" y="48"/>
                      </a:lnTo>
                      <a:lnTo>
                        <a:pt x="112" y="56"/>
                      </a:lnTo>
                      <a:lnTo>
                        <a:pt x="128" y="72"/>
                      </a:lnTo>
                      <a:lnTo>
                        <a:pt x="152" y="88"/>
                      </a:lnTo>
                      <a:lnTo>
                        <a:pt x="144" y="104"/>
                      </a:lnTo>
                      <a:lnTo>
                        <a:pt x="184" y="128"/>
                      </a:lnTo>
                      <a:lnTo>
                        <a:pt x="200" y="128"/>
                      </a:lnTo>
                      <a:lnTo>
                        <a:pt x="216" y="136"/>
                      </a:lnTo>
                      <a:lnTo>
                        <a:pt x="240" y="144"/>
                      </a:lnTo>
                      <a:lnTo>
                        <a:pt x="256" y="144"/>
                      </a:lnTo>
                      <a:lnTo>
                        <a:pt x="248" y="136"/>
                      </a:lnTo>
                      <a:lnTo>
                        <a:pt x="248" y="120"/>
                      </a:lnTo>
                      <a:lnTo>
                        <a:pt x="256" y="12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1" name="Freeform 457">
                  <a:extLst>
                    <a:ext uri="{FF2B5EF4-FFF2-40B4-BE49-F238E27FC236}">
                      <a16:creationId xmlns:a16="http://schemas.microsoft.com/office/drawing/2014/main" id="{295B12D9-BE96-4FAC-88AB-96B00F811BC2}"/>
                    </a:ext>
                  </a:extLst>
                </p:cNvPr>
                <p:cNvSpPr>
                  <a:spLocks/>
                </p:cNvSpPr>
                <p:nvPr/>
              </p:nvSpPr>
              <p:spPr bwMode="auto">
                <a:xfrm>
                  <a:off x="4070" y="2040"/>
                  <a:ext cx="142" cy="75"/>
                </a:xfrm>
                <a:custGeom>
                  <a:avLst/>
                  <a:gdLst>
                    <a:gd name="T0" fmla="*/ 104 w 112"/>
                    <a:gd name="T1" fmla="*/ 48 h 56"/>
                    <a:gd name="T2" fmla="*/ 104 w 112"/>
                    <a:gd name="T3" fmla="*/ 32 h 56"/>
                    <a:gd name="T4" fmla="*/ 80 w 112"/>
                    <a:gd name="T5" fmla="*/ 32 h 56"/>
                    <a:gd name="T6" fmla="*/ 48 w 112"/>
                    <a:gd name="T7" fmla="*/ 8 h 56"/>
                    <a:gd name="T8" fmla="*/ 40 w 112"/>
                    <a:gd name="T9" fmla="*/ 16 h 56"/>
                    <a:gd name="T10" fmla="*/ 24 w 112"/>
                    <a:gd name="T11" fmla="*/ 0 h 56"/>
                    <a:gd name="T12" fmla="*/ 8 w 112"/>
                    <a:gd name="T13" fmla="*/ 0 h 56"/>
                    <a:gd name="T14" fmla="*/ 0 w 112"/>
                    <a:gd name="T15" fmla="*/ 16 h 56"/>
                    <a:gd name="T16" fmla="*/ 40 w 112"/>
                    <a:gd name="T17" fmla="*/ 40 h 56"/>
                    <a:gd name="T18" fmla="*/ 56 w 112"/>
                    <a:gd name="T19" fmla="*/ 40 h 56"/>
                    <a:gd name="T20" fmla="*/ 72 w 112"/>
                    <a:gd name="T21" fmla="*/ 48 h 56"/>
                    <a:gd name="T22" fmla="*/ 96 w 112"/>
                    <a:gd name="T23" fmla="*/ 56 h 56"/>
                    <a:gd name="T24" fmla="*/ 112 w 112"/>
                    <a:gd name="T25" fmla="*/ 56 h 56"/>
                    <a:gd name="T26" fmla="*/ 104 w 112"/>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56">
                      <a:moveTo>
                        <a:pt x="104" y="48"/>
                      </a:moveTo>
                      <a:lnTo>
                        <a:pt x="104" y="32"/>
                      </a:lnTo>
                      <a:lnTo>
                        <a:pt x="80" y="32"/>
                      </a:lnTo>
                      <a:lnTo>
                        <a:pt x="48" y="8"/>
                      </a:lnTo>
                      <a:lnTo>
                        <a:pt x="40" y="16"/>
                      </a:lnTo>
                      <a:lnTo>
                        <a:pt x="24" y="0"/>
                      </a:lnTo>
                      <a:lnTo>
                        <a:pt x="8" y="0"/>
                      </a:lnTo>
                      <a:lnTo>
                        <a:pt x="0" y="16"/>
                      </a:lnTo>
                      <a:lnTo>
                        <a:pt x="40" y="40"/>
                      </a:lnTo>
                      <a:lnTo>
                        <a:pt x="56" y="40"/>
                      </a:lnTo>
                      <a:lnTo>
                        <a:pt x="72" y="48"/>
                      </a:lnTo>
                      <a:lnTo>
                        <a:pt x="96" y="56"/>
                      </a:lnTo>
                      <a:lnTo>
                        <a:pt x="112" y="56"/>
                      </a:lnTo>
                      <a:lnTo>
                        <a:pt x="104" y="4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2" name="Freeform 458">
                  <a:extLst>
                    <a:ext uri="{FF2B5EF4-FFF2-40B4-BE49-F238E27FC236}">
                      <a16:creationId xmlns:a16="http://schemas.microsoft.com/office/drawing/2014/main" id="{4F3E014A-2EA4-478F-BFF2-EEDF2271842A}"/>
                    </a:ext>
                  </a:extLst>
                </p:cNvPr>
                <p:cNvSpPr>
                  <a:spLocks/>
                </p:cNvSpPr>
                <p:nvPr/>
              </p:nvSpPr>
              <p:spPr bwMode="auto">
                <a:xfrm>
                  <a:off x="3760" y="1902"/>
                  <a:ext cx="251" cy="266"/>
                </a:xfrm>
                <a:custGeom>
                  <a:avLst/>
                  <a:gdLst>
                    <a:gd name="T0" fmla="*/ 112 w 200"/>
                    <a:gd name="T1" fmla="*/ 192 h 200"/>
                    <a:gd name="T2" fmla="*/ 136 w 200"/>
                    <a:gd name="T3" fmla="*/ 192 h 200"/>
                    <a:gd name="T4" fmla="*/ 136 w 200"/>
                    <a:gd name="T5" fmla="*/ 184 h 200"/>
                    <a:gd name="T6" fmla="*/ 136 w 200"/>
                    <a:gd name="T7" fmla="*/ 168 h 200"/>
                    <a:gd name="T8" fmla="*/ 128 w 200"/>
                    <a:gd name="T9" fmla="*/ 168 h 200"/>
                    <a:gd name="T10" fmla="*/ 128 w 200"/>
                    <a:gd name="T11" fmla="*/ 160 h 200"/>
                    <a:gd name="T12" fmla="*/ 120 w 200"/>
                    <a:gd name="T13" fmla="*/ 152 h 200"/>
                    <a:gd name="T14" fmla="*/ 120 w 200"/>
                    <a:gd name="T15" fmla="*/ 144 h 200"/>
                    <a:gd name="T16" fmla="*/ 128 w 200"/>
                    <a:gd name="T17" fmla="*/ 136 h 200"/>
                    <a:gd name="T18" fmla="*/ 136 w 200"/>
                    <a:gd name="T19" fmla="*/ 136 h 200"/>
                    <a:gd name="T20" fmla="*/ 144 w 200"/>
                    <a:gd name="T21" fmla="*/ 136 h 200"/>
                    <a:gd name="T22" fmla="*/ 176 w 200"/>
                    <a:gd name="T23" fmla="*/ 88 h 200"/>
                    <a:gd name="T24" fmla="*/ 168 w 200"/>
                    <a:gd name="T25" fmla="*/ 72 h 200"/>
                    <a:gd name="T26" fmla="*/ 176 w 200"/>
                    <a:gd name="T27" fmla="*/ 72 h 200"/>
                    <a:gd name="T28" fmla="*/ 160 w 200"/>
                    <a:gd name="T29" fmla="*/ 56 h 200"/>
                    <a:gd name="T30" fmla="*/ 160 w 200"/>
                    <a:gd name="T31" fmla="*/ 40 h 200"/>
                    <a:gd name="T32" fmla="*/ 152 w 200"/>
                    <a:gd name="T33" fmla="*/ 32 h 200"/>
                    <a:gd name="T34" fmla="*/ 176 w 200"/>
                    <a:gd name="T35" fmla="*/ 32 h 200"/>
                    <a:gd name="T36" fmla="*/ 192 w 200"/>
                    <a:gd name="T37" fmla="*/ 32 h 200"/>
                    <a:gd name="T38" fmla="*/ 200 w 200"/>
                    <a:gd name="T39" fmla="*/ 24 h 200"/>
                    <a:gd name="T40" fmla="*/ 176 w 200"/>
                    <a:gd name="T41" fmla="*/ 16 h 200"/>
                    <a:gd name="T42" fmla="*/ 168 w 200"/>
                    <a:gd name="T43" fmla="*/ 0 h 200"/>
                    <a:gd name="T44" fmla="*/ 152 w 200"/>
                    <a:gd name="T45" fmla="*/ 0 h 200"/>
                    <a:gd name="T46" fmla="*/ 144 w 200"/>
                    <a:gd name="T47" fmla="*/ 0 h 200"/>
                    <a:gd name="T48" fmla="*/ 136 w 200"/>
                    <a:gd name="T49" fmla="*/ 0 h 200"/>
                    <a:gd name="T50" fmla="*/ 120 w 200"/>
                    <a:gd name="T51" fmla="*/ 8 h 200"/>
                    <a:gd name="T52" fmla="*/ 120 w 200"/>
                    <a:gd name="T53" fmla="*/ 32 h 200"/>
                    <a:gd name="T54" fmla="*/ 120 w 200"/>
                    <a:gd name="T55" fmla="*/ 40 h 200"/>
                    <a:gd name="T56" fmla="*/ 104 w 200"/>
                    <a:gd name="T57" fmla="*/ 40 h 200"/>
                    <a:gd name="T58" fmla="*/ 112 w 200"/>
                    <a:gd name="T59" fmla="*/ 48 h 200"/>
                    <a:gd name="T60" fmla="*/ 104 w 200"/>
                    <a:gd name="T61" fmla="*/ 56 h 200"/>
                    <a:gd name="T62" fmla="*/ 104 w 200"/>
                    <a:gd name="T63" fmla="*/ 80 h 200"/>
                    <a:gd name="T64" fmla="*/ 72 w 200"/>
                    <a:gd name="T65" fmla="*/ 88 h 200"/>
                    <a:gd name="T66" fmla="*/ 72 w 200"/>
                    <a:gd name="T67" fmla="*/ 104 h 200"/>
                    <a:gd name="T68" fmla="*/ 16 w 200"/>
                    <a:gd name="T69" fmla="*/ 112 h 200"/>
                    <a:gd name="T70" fmla="*/ 0 w 200"/>
                    <a:gd name="T71" fmla="*/ 104 h 200"/>
                    <a:gd name="T72" fmla="*/ 16 w 200"/>
                    <a:gd name="T73" fmla="*/ 128 h 200"/>
                    <a:gd name="T74" fmla="*/ 24 w 200"/>
                    <a:gd name="T75" fmla="*/ 128 h 200"/>
                    <a:gd name="T76" fmla="*/ 32 w 200"/>
                    <a:gd name="T77" fmla="*/ 144 h 200"/>
                    <a:gd name="T78" fmla="*/ 32 w 200"/>
                    <a:gd name="T79" fmla="*/ 152 h 200"/>
                    <a:gd name="T80" fmla="*/ 16 w 200"/>
                    <a:gd name="T81" fmla="*/ 160 h 200"/>
                    <a:gd name="T82" fmla="*/ 16 w 200"/>
                    <a:gd name="T83" fmla="*/ 176 h 200"/>
                    <a:gd name="T84" fmla="*/ 48 w 200"/>
                    <a:gd name="T85" fmla="*/ 176 h 200"/>
                    <a:gd name="T86" fmla="*/ 56 w 200"/>
                    <a:gd name="T87" fmla="*/ 176 h 200"/>
                    <a:gd name="T88" fmla="*/ 80 w 200"/>
                    <a:gd name="T89" fmla="*/ 176 h 200"/>
                    <a:gd name="T90" fmla="*/ 96 w 200"/>
                    <a:gd name="T91" fmla="*/ 200 h 200"/>
                    <a:gd name="T92" fmla="*/ 104 w 200"/>
                    <a:gd name="T93" fmla="*/ 200 h 200"/>
                    <a:gd name="T94" fmla="*/ 112 w 200"/>
                    <a:gd name="T95"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 h="200">
                      <a:moveTo>
                        <a:pt x="112" y="192"/>
                      </a:moveTo>
                      <a:lnTo>
                        <a:pt x="136" y="192"/>
                      </a:lnTo>
                      <a:lnTo>
                        <a:pt x="136" y="184"/>
                      </a:lnTo>
                      <a:lnTo>
                        <a:pt x="136" y="168"/>
                      </a:lnTo>
                      <a:lnTo>
                        <a:pt x="128" y="168"/>
                      </a:lnTo>
                      <a:lnTo>
                        <a:pt x="128" y="160"/>
                      </a:lnTo>
                      <a:lnTo>
                        <a:pt x="120" y="152"/>
                      </a:lnTo>
                      <a:lnTo>
                        <a:pt x="120" y="144"/>
                      </a:lnTo>
                      <a:lnTo>
                        <a:pt x="128" y="136"/>
                      </a:lnTo>
                      <a:lnTo>
                        <a:pt x="136" y="136"/>
                      </a:lnTo>
                      <a:lnTo>
                        <a:pt x="144" y="136"/>
                      </a:lnTo>
                      <a:lnTo>
                        <a:pt x="176" y="88"/>
                      </a:lnTo>
                      <a:lnTo>
                        <a:pt x="168" y="72"/>
                      </a:lnTo>
                      <a:lnTo>
                        <a:pt x="176" y="72"/>
                      </a:lnTo>
                      <a:lnTo>
                        <a:pt x="160" y="56"/>
                      </a:lnTo>
                      <a:lnTo>
                        <a:pt x="160" y="40"/>
                      </a:lnTo>
                      <a:lnTo>
                        <a:pt x="152" y="32"/>
                      </a:lnTo>
                      <a:lnTo>
                        <a:pt x="176" y="32"/>
                      </a:lnTo>
                      <a:lnTo>
                        <a:pt x="192" y="32"/>
                      </a:lnTo>
                      <a:lnTo>
                        <a:pt x="200" y="24"/>
                      </a:lnTo>
                      <a:lnTo>
                        <a:pt x="176" y="16"/>
                      </a:lnTo>
                      <a:lnTo>
                        <a:pt x="168" y="0"/>
                      </a:lnTo>
                      <a:lnTo>
                        <a:pt x="152" y="0"/>
                      </a:lnTo>
                      <a:lnTo>
                        <a:pt x="144" y="0"/>
                      </a:lnTo>
                      <a:lnTo>
                        <a:pt x="136" y="0"/>
                      </a:lnTo>
                      <a:lnTo>
                        <a:pt x="120" y="8"/>
                      </a:lnTo>
                      <a:lnTo>
                        <a:pt x="120" y="32"/>
                      </a:lnTo>
                      <a:lnTo>
                        <a:pt x="120" y="40"/>
                      </a:lnTo>
                      <a:lnTo>
                        <a:pt x="104" y="40"/>
                      </a:lnTo>
                      <a:lnTo>
                        <a:pt x="112" y="48"/>
                      </a:lnTo>
                      <a:lnTo>
                        <a:pt x="104" y="56"/>
                      </a:lnTo>
                      <a:lnTo>
                        <a:pt x="104" y="80"/>
                      </a:lnTo>
                      <a:lnTo>
                        <a:pt x="72" y="88"/>
                      </a:lnTo>
                      <a:lnTo>
                        <a:pt x="72" y="104"/>
                      </a:lnTo>
                      <a:lnTo>
                        <a:pt x="16" y="112"/>
                      </a:lnTo>
                      <a:lnTo>
                        <a:pt x="0" y="104"/>
                      </a:lnTo>
                      <a:lnTo>
                        <a:pt x="16" y="128"/>
                      </a:lnTo>
                      <a:lnTo>
                        <a:pt x="24" y="128"/>
                      </a:lnTo>
                      <a:lnTo>
                        <a:pt x="32" y="144"/>
                      </a:lnTo>
                      <a:lnTo>
                        <a:pt x="32" y="152"/>
                      </a:lnTo>
                      <a:lnTo>
                        <a:pt x="16" y="160"/>
                      </a:lnTo>
                      <a:lnTo>
                        <a:pt x="16" y="176"/>
                      </a:lnTo>
                      <a:lnTo>
                        <a:pt x="48" y="176"/>
                      </a:lnTo>
                      <a:lnTo>
                        <a:pt x="56" y="176"/>
                      </a:lnTo>
                      <a:lnTo>
                        <a:pt x="80" y="176"/>
                      </a:lnTo>
                      <a:lnTo>
                        <a:pt x="96" y="200"/>
                      </a:lnTo>
                      <a:lnTo>
                        <a:pt x="104" y="200"/>
                      </a:lnTo>
                      <a:lnTo>
                        <a:pt x="112" y="19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3" name="Freeform 459">
                  <a:extLst>
                    <a:ext uri="{FF2B5EF4-FFF2-40B4-BE49-F238E27FC236}">
                      <a16:creationId xmlns:a16="http://schemas.microsoft.com/office/drawing/2014/main" id="{33739827-45AA-4578-A4BF-4F2929FBC212}"/>
                    </a:ext>
                  </a:extLst>
                </p:cNvPr>
                <p:cNvSpPr>
                  <a:spLocks/>
                </p:cNvSpPr>
                <p:nvPr/>
              </p:nvSpPr>
              <p:spPr bwMode="auto">
                <a:xfrm>
                  <a:off x="3740" y="1871"/>
                  <a:ext cx="211" cy="180"/>
                </a:xfrm>
                <a:custGeom>
                  <a:avLst/>
                  <a:gdLst>
                    <a:gd name="T0" fmla="*/ 64 w 168"/>
                    <a:gd name="T1" fmla="*/ 16 h 136"/>
                    <a:gd name="T2" fmla="*/ 80 w 168"/>
                    <a:gd name="T3" fmla="*/ 24 h 136"/>
                    <a:gd name="T4" fmla="*/ 88 w 168"/>
                    <a:gd name="T5" fmla="*/ 24 h 136"/>
                    <a:gd name="T6" fmla="*/ 104 w 168"/>
                    <a:gd name="T7" fmla="*/ 16 h 136"/>
                    <a:gd name="T8" fmla="*/ 112 w 168"/>
                    <a:gd name="T9" fmla="*/ 16 h 136"/>
                    <a:gd name="T10" fmla="*/ 120 w 168"/>
                    <a:gd name="T11" fmla="*/ 0 h 136"/>
                    <a:gd name="T12" fmla="*/ 128 w 168"/>
                    <a:gd name="T13" fmla="*/ 8 h 136"/>
                    <a:gd name="T14" fmla="*/ 136 w 168"/>
                    <a:gd name="T15" fmla="*/ 24 h 136"/>
                    <a:gd name="T16" fmla="*/ 152 w 168"/>
                    <a:gd name="T17" fmla="*/ 16 h 136"/>
                    <a:gd name="T18" fmla="*/ 168 w 168"/>
                    <a:gd name="T19" fmla="*/ 16 h 136"/>
                    <a:gd name="T20" fmla="*/ 168 w 168"/>
                    <a:gd name="T21" fmla="*/ 24 h 136"/>
                    <a:gd name="T22" fmla="*/ 160 w 168"/>
                    <a:gd name="T23" fmla="*/ 24 h 136"/>
                    <a:gd name="T24" fmla="*/ 152 w 168"/>
                    <a:gd name="T25" fmla="*/ 24 h 136"/>
                    <a:gd name="T26" fmla="*/ 136 w 168"/>
                    <a:gd name="T27" fmla="*/ 32 h 136"/>
                    <a:gd name="T28" fmla="*/ 136 w 168"/>
                    <a:gd name="T29" fmla="*/ 56 h 136"/>
                    <a:gd name="T30" fmla="*/ 136 w 168"/>
                    <a:gd name="T31" fmla="*/ 64 h 136"/>
                    <a:gd name="T32" fmla="*/ 120 w 168"/>
                    <a:gd name="T33" fmla="*/ 64 h 136"/>
                    <a:gd name="T34" fmla="*/ 128 w 168"/>
                    <a:gd name="T35" fmla="*/ 72 h 136"/>
                    <a:gd name="T36" fmla="*/ 120 w 168"/>
                    <a:gd name="T37" fmla="*/ 80 h 136"/>
                    <a:gd name="T38" fmla="*/ 120 w 168"/>
                    <a:gd name="T39" fmla="*/ 104 h 136"/>
                    <a:gd name="T40" fmla="*/ 88 w 168"/>
                    <a:gd name="T41" fmla="*/ 112 h 136"/>
                    <a:gd name="T42" fmla="*/ 88 w 168"/>
                    <a:gd name="T43" fmla="*/ 128 h 136"/>
                    <a:gd name="T44" fmla="*/ 32 w 168"/>
                    <a:gd name="T45" fmla="*/ 136 h 136"/>
                    <a:gd name="T46" fmla="*/ 16 w 168"/>
                    <a:gd name="T47" fmla="*/ 128 h 136"/>
                    <a:gd name="T48" fmla="*/ 24 w 168"/>
                    <a:gd name="T49" fmla="*/ 112 h 136"/>
                    <a:gd name="T50" fmla="*/ 24 w 168"/>
                    <a:gd name="T51" fmla="*/ 104 h 136"/>
                    <a:gd name="T52" fmla="*/ 8 w 168"/>
                    <a:gd name="T53" fmla="*/ 104 h 136"/>
                    <a:gd name="T54" fmla="*/ 0 w 168"/>
                    <a:gd name="T55" fmla="*/ 72 h 136"/>
                    <a:gd name="T56" fmla="*/ 0 w 168"/>
                    <a:gd name="T57" fmla="*/ 64 h 136"/>
                    <a:gd name="T58" fmla="*/ 8 w 168"/>
                    <a:gd name="T59" fmla="*/ 56 h 136"/>
                    <a:gd name="T60" fmla="*/ 8 w 168"/>
                    <a:gd name="T61" fmla="*/ 40 h 136"/>
                    <a:gd name="T62" fmla="*/ 24 w 168"/>
                    <a:gd name="T63" fmla="*/ 48 h 136"/>
                    <a:gd name="T64" fmla="*/ 32 w 168"/>
                    <a:gd name="T65" fmla="*/ 40 h 136"/>
                    <a:gd name="T66" fmla="*/ 48 w 168"/>
                    <a:gd name="T67" fmla="*/ 32 h 136"/>
                    <a:gd name="T68" fmla="*/ 48 w 168"/>
                    <a:gd name="T69" fmla="*/ 16 h 136"/>
                    <a:gd name="T70" fmla="*/ 56 w 168"/>
                    <a:gd name="T71" fmla="*/ 16 h 136"/>
                    <a:gd name="T72" fmla="*/ 64 w 168"/>
                    <a:gd name="T73" fmla="*/ 1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8" h="136">
                      <a:moveTo>
                        <a:pt x="64" y="16"/>
                      </a:moveTo>
                      <a:lnTo>
                        <a:pt x="80" y="24"/>
                      </a:lnTo>
                      <a:lnTo>
                        <a:pt x="88" y="24"/>
                      </a:lnTo>
                      <a:lnTo>
                        <a:pt x="104" y="16"/>
                      </a:lnTo>
                      <a:lnTo>
                        <a:pt x="112" y="16"/>
                      </a:lnTo>
                      <a:lnTo>
                        <a:pt x="120" y="0"/>
                      </a:lnTo>
                      <a:lnTo>
                        <a:pt x="128" y="8"/>
                      </a:lnTo>
                      <a:lnTo>
                        <a:pt x="136" y="24"/>
                      </a:lnTo>
                      <a:lnTo>
                        <a:pt x="152" y="16"/>
                      </a:lnTo>
                      <a:lnTo>
                        <a:pt x="168" y="16"/>
                      </a:lnTo>
                      <a:lnTo>
                        <a:pt x="168" y="24"/>
                      </a:lnTo>
                      <a:lnTo>
                        <a:pt x="160" y="24"/>
                      </a:lnTo>
                      <a:lnTo>
                        <a:pt x="152" y="24"/>
                      </a:lnTo>
                      <a:lnTo>
                        <a:pt x="136" y="32"/>
                      </a:lnTo>
                      <a:lnTo>
                        <a:pt x="136" y="56"/>
                      </a:lnTo>
                      <a:lnTo>
                        <a:pt x="136" y="64"/>
                      </a:lnTo>
                      <a:lnTo>
                        <a:pt x="120" y="64"/>
                      </a:lnTo>
                      <a:lnTo>
                        <a:pt x="128" y="72"/>
                      </a:lnTo>
                      <a:lnTo>
                        <a:pt x="120" y="80"/>
                      </a:lnTo>
                      <a:lnTo>
                        <a:pt x="120" y="104"/>
                      </a:lnTo>
                      <a:lnTo>
                        <a:pt x="88" y="112"/>
                      </a:lnTo>
                      <a:lnTo>
                        <a:pt x="88" y="128"/>
                      </a:lnTo>
                      <a:lnTo>
                        <a:pt x="32" y="136"/>
                      </a:lnTo>
                      <a:lnTo>
                        <a:pt x="16" y="128"/>
                      </a:lnTo>
                      <a:lnTo>
                        <a:pt x="24" y="112"/>
                      </a:lnTo>
                      <a:lnTo>
                        <a:pt x="24" y="104"/>
                      </a:lnTo>
                      <a:lnTo>
                        <a:pt x="8" y="104"/>
                      </a:lnTo>
                      <a:lnTo>
                        <a:pt x="0" y="72"/>
                      </a:lnTo>
                      <a:lnTo>
                        <a:pt x="0" y="64"/>
                      </a:lnTo>
                      <a:lnTo>
                        <a:pt x="8" y="56"/>
                      </a:lnTo>
                      <a:lnTo>
                        <a:pt x="8" y="40"/>
                      </a:lnTo>
                      <a:lnTo>
                        <a:pt x="24" y="48"/>
                      </a:lnTo>
                      <a:lnTo>
                        <a:pt x="32" y="40"/>
                      </a:lnTo>
                      <a:lnTo>
                        <a:pt x="48" y="32"/>
                      </a:lnTo>
                      <a:lnTo>
                        <a:pt x="48" y="16"/>
                      </a:lnTo>
                      <a:lnTo>
                        <a:pt x="56" y="16"/>
                      </a:lnTo>
                      <a:lnTo>
                        <a:pt x="64"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4" name="Freeform 460">
                  <a:extLst>
                    <a:ext uri="{FF2B5EF4-FFF2-40B4-BE49-F238E27FC236}">
                      <a16:creationId xmlns:a16="http://schemas.microsoft.com/office/drawing/2014/main" id="{80FC5DFE-7EE8-4ED9-BE64-97E7A424E4A5}"/>
                    </a:ext>
                  </a:extLst>
                </p:cNvPr>
                <p:cNvSpPr>
                  <a:spLocks/>
                </p:cNvSpPr>
                <p:nvPr/>
              </p:nvSpPr>
              <p:spPr bwMode="auto">
                <a:xfrm>
                  <a:off x="4081" y="1604"/>
                  <a:ext cx="481" cy="202"/>
                </a:xfrm>
                <a:custGeom>
                  <a:avLst/>
                  <a:gdLst>
                    <a:gd name="T0" fmla="*/ 320 w 384"/>
                    <a:gd name="T1" fmla="*/ 40 h 152"/>
                    <a:gd name="T2" fmla="*/ 336 w 384"/>
                    <a:gd name="T3" fmla="*/ 64 h 152"/>
                    <a:gd name="T4" fmla="*/ 352 w 384"/>
                    <a:gd name="T5" fmla="*/ 64 h 152"/>
                    <a:gd name="T6" fmla="*/ 368 w 384"/>
                    <a:gd name="T7" fmla="*/ 56 h 152"/>
                    <a:gd name="T8" fmla="*/ 376 w 384"/>
                    <a:gd name="T9" fmla="*/ 64 h 152"/>
                    <a:gd name="T10" fmla="*/ 384 w 384"/>
                    <a:gd name="T11" fmla="*/ 80 h 152"/>
                    <a:gd name="T12" fmla="*/ 360 w 384"/>
                    <a:gd name="T13" fmla="*/ 80 h 152"/>
                    <a:gd name="T14" fmla="*/ 352 w 384"/>
                    <a:gd name="T15" fmla="*/ 88 h 152"/>
                    <a:gd name="T16" fmla="*/ 344 w 384"/>
                    <a:gd name="T17" fmla="*/ 96 h 152"/>
                    <a:gd name="T18" fmla="*/ 336 w 384"/>
                    <a:gd name="T19" fmla="*/ 104 h 152"/>
                    <a:gd name="T20" fmla="*/ 320 w 384"/>
                    <a:gd name="T21" fmla="*/ 104 h 152"/>
                    <a:gd name="T22" fmla="*/ 312 w 384"/>
                    <a:gd name="T23" fmla="*/ 112 h 152"/>
                    <a:gd name="T24" fmla="*/ 320 w 384"/>
                    <a:gd name="T25" fmla="*/ 120 h 152"/>
                    <a:gd name="T26" fmla="*/ 304 w 384"/>
                    <a:gd name="T27" fmla="*/ 136 h 152"/>
                    <a:gd name="T28" fmla="*/ 280 w 384"/>
                    <a:gd name="T29" fmla="*/ 144 h 152"/>
                    <a:gd name="T30" fmla="*/ 248 w 384"/>
                    <a:gd name="T31" fmla="*/ 152 h 152"/>
                    <a:gd name="T32" fmla="*/ 192 w 384"/>
                    <a:gd name="T33" fmla="*/ 136 h 152"/>
                    <a:gd name="T34" fmla="*/ 144 w 384"/>
                    <a:gd name="T35" fmla="*/ 136 h 152"/>
                    <a:gd name="T36" fmla="*/ 112 w 384"/>
                    <a:gd name="T37" fmla="*/ 112 h 152"/>
                    <a:gd name="T38" fmla="*/ 56 w 384"/>
                    <a:gd name="T39" fmla="*/ 96 h 152"/>
                    <a:gd name="T40" fmla="*/ 48 w 384"/>
                    <a:gd name="T41" fmla="*/ 72 h 152"/>
                    <a:gd name="T42" fmla="*/ 32 w 384"/>
                    <a:gd name="T43" fmla="*/ 64 h 152"/>
                    <a:gd name="T44" fmla="*/ 16 w 384"/>
                    <a:gd name="T45" fmla="*/ 56 h 152"/>
                    <a:gd name="T46" fmla="*/ 0 w 384"/>
                    <a:gd name="T47" fmla="*/ 40 h 152"/>
                    <a:gd name="T48" fmla="*/ 40 w 384"/>
                    <a:gd name="T49" fmla="*/ 16 h 152"/>
                    <a:gd name="T50" fmla="*/ 64 w 384"/>
                    <a:gd name="T51" fmla="*/ 24 h 152"/>
                    <a:gd name="T52" fmla="*/ 80 w 384"/>
                    <a:gd name="T53" fmla="*/ 32 h 152"/>
                    <a:gd name="T54" fmla="*/ 112 w 384"/>
                    <a:gd name="T55" fmla="*/ 32 h 152"/>
                    <a:gd name="T56" fmla="*/ 112 w 384"/>
                    <a:gd name="T57" fmla="*/ 16 h 152"/>
                    <a:gd name="T58" fmla="*/ 104 w 384"/>
                    <a:gd name="T59" fmla="*/ 8 h 152"/>
                    <a:gd name="T60" fmla="*/ 112 w 384"/>
                    <a:gd name="T61" fmla="*/ 0 h 152"/>
                    <a:gd name="T62" fmla="*/ 144 w 384"/>
                    <a:gd name="T63" fmla="*/ 8 h 152"/>
                    <a:gd name="T64" fmla="*/ 168 w 384"/>
                    <a:gd name="T65" fmla="*/ 24 h 152"/>
                    <a:gd name="T66" fmla="*/ 200 w 384"/>
                    <a:gd name="T67" fmla="*/ 24 h 152"/>
                    <a:gd name="T68" fmla="*/ 256 w 384"/>
                    <a:gd name="T69" fmla="*/ 40 h 152"/>
                    <a:gd name="T70" fmla="*/ 288 w 384"/>
                    <a:gd name="T71" fmla="*/ 32 h 152"/>
                    <a:gd name="T72" fmla="*/ 304 w 384"/>
                    <a:gd name="T73" fmla="*/ 24 h 152"/>
                    <a:gd name="T74" fmla="*/ 328 w 384"/>
                    <a:gd name="T75" fmla="*/ 32 h 152"/>
                    <a:gd name="T76" fmla="*/ 320 w 384"/>
                    <a:gd name="T77" fmla="*/ 4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4" h="152">
                      <a:moveTo>
                        <a:pt x="320" y="40"/>
                      </a:moveTo>
                      <a:lnTo>
                        <a:pt x="336" y="64"/>
                      </a:lnTo>
                      <a:lnTo>
                        <a:pt x="352" y="64"/>
                      </a:lnTo>
                      <a:lnTo>
                        <a:pt x="368" y="56"/>
                      </a:lnTo>
                      <a:lnTo>
                        <a:pt x="376" y="64"/>
                      </a:lnTo>
                      <a:lnTo>
                        <a:pt x="384" y="80"/>
                      </a:lnTo>
                      <a:lnTo>
                        <a:pt x="360" y="80"/>
                      </a:lnTo>
                      <a:lnTo>
                        <a:pt x="352" y="88"/>
                      </a:lnTo>
                      <a:lnTo>
                        <a:pt x="344" y="96"/>
                      </a:lnTo>
                      <a:lnTo>
                        <a:pt x="336" y="104"/>
                      </a:lnTo>
                      <a:lnTo>
                        <a:pt x="320" y="104"/>
                      </a:lnTo>
                      <a:lnTo>
                        <a:pt x="312" y="112"/>
                      </a:lnTo>
                      <a:lnTo>
                        <a:pt x="320" y="120"/>
                      </a:lnTo>
                      <a:lnTo>
                        <a:pt x="304" y="136"/>
                      </a:lnTo>
                      <a:lnTo>
                        <a:pt x="280" y="144"/>
                      </a:lnTo>
                      <a:lnTo>
                        <a:pt x="248" y="152"/>
                      </a:lnTo>
                      <a:lnTo>
                        <a:pt x="192" y="136"/>
                      </a:lnTo>
                      <a:lnTo>
                        <a:pt x="144" y="136"/>
                      </a:lnTo>
                      <a:lnTo>
                        <a:pt x="112" y="112"/>
                      </a:lnTo>
                      <a:lnTo>
                        <a:pt x="56" y="96"/>
                      </a:lnTo>
                      <a:lnTo>
                        <a:pt x="48" y="72"/>
                      </a:lnTo>
                      <a:lnTo>
                        <a:pt x="32" y="64"/>
                      </a:lnTo>
                      <a:lnTo>
                        <a:pt x="16" y="56"/>
                      </a:lnTo>
                      <a:lnTo>
                        <a:pt x="0" y="40"/>
                      </a:lnTo>
                      <a:lnTo>
                        <a:pt x="40" y="16"/>
                      </a:lnTo>
                      <a:lnTo>
                        <a:pt x="64" y="24"/>
                      </a:lnTo>
                      <a:lnTo>
                        <a:pt x="80" y="32"/>
                      </a:lnTo>
                      <a:lnTo>
                        <a:pt x="112" y="32"/>
                      </a:lnTo>
                      <a:lnTo>
                        <a:pt x="112" y="16"/>
                      </a:lnTo>
                      <a:lnTo>
                        <a:pt x="104" y="8"/>
                      </a:lnTo>
                      <a:lnTo>
                        <a:pt x="112" y="0"/>
                      </a:lnTo>
                      <a:lnTo>
                        <a:pt x="144" y="8"/>
                      </a:lnTo>
                      <a:lnTo>
                        <a:pt x="168" y="24"/>
                      </a:lnTo>
                      <a:lnTo>
                        <a:pt x="200" y="24"/>
                      </a:lnTo>
                      <a:lnTo>
                        <a:pt x="256" y="40"/>
                      </a:lnTo>
                      <a:lnTo>
                        <a:pt x="288" y="32"/>
                      </a:lnTo>
                      <a:lnTo>
                        <a:pt x="304" y="24"/>
                      </a:lnTo>
                      <a:lnTo>
                        <a:pt x="328" y="32"/>
                      </a:lnTo>
                      <a:lnTo>
                        <a:pt x="320"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5" name="Line 461">
                  <a:extLst>
                    <a:ext uri="{FF2B5EF4-FFF2-40B4-BE49-F238E27FC236}">
                      <a16:creationId xmlns:a16="http://schemas.microsoft.com/office/drawing/2014/main" id="{1A6870BB-A4B1-45AC-A163-C2107530C79C}"/>
                    </a:ext>
                  </a:extLst>
                </p:cNvPr>
                <p:cNvSpPr>
                  <a:spLocks noChangeShapeType="1"/>
                </p:cNvSpPr>
                <p:nvPr/>
              </p:nvSpPr>
              <p:spPr bwMode="auto">
                <a:xfrm>
                  <a:off x="4321" y="2391"/>
                  <a:ext cx="2" cy="23"/>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6" name="Line 462">
                  <a:extLst>
                    <a:ext uri="{FF2B5EF4-FFF2-40B4-BE49-F238E27FC236}">
                      <a16:creationId xmlns:a16="http://schemas.microsoft.com/office/drawing/2014/main" id="{599344A8-DED2-48C6-ADBD-BE4176BA696F}"/>
                    </a:ext>
                  </a:extLst>
                </p:cNvPr>
                <p:cNvSpPr>
                  <a:spLocks noChangeShapeType="1"/>
                </p:cNvSpPr>
                <p:nvPr/>
              </p:nvSpPr>
              <p:spPr bwMode="auto">
                <a:xfrm>
                  <a:off x="4381" y="2604"/>
                  <a:ext cx="10"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7" name="Freeform 463">
                  <a:extLst>
                    <a:ext uri="{FF2B5EF4-FFF2-40B4-BE49-F238E27FC236}">
                      <a16:creationId xmlns:a16="http://schemas.microsoft.com/office/drawing/2014/main" id="{94489605-1661-4989-B228-848BF0268D9A}"/>
                    </a:ext>
                  </a:extLst>
                </p:cNvPr>
                <p:cNvSpPr>
                  <a:spLocks/>
                </p:cNvSpPr>
                <p:nvPr/>
              </p:nvSpPr>
              <p:spPr bwMode="auto">
                <a:xfrm>
                  <a:off x="4401" y="2615"/>
                  <a:ext cx="10" cy="22"/>
                </a:xfrm>
                <a:custGeom>
                  <a:avLst/>
                  <a:gdLst>
                    <a:gd name="T0" fmla="*/ 0 w 8"/>
                    <a:gd name="T1" fmla="*/ 0 h 16"/>
                    <a:gd name="T2" fmla="*/ 8 w 8"/>
                    <a:gd name="T3" fmla="*/ 16 h 16"/>
                    <a:gd name="T4" fmla="*/ 8 w 8"/>
                    <a:gd name="T5" fmla="*/ 8 h 16"/>
                    <a:gd name="T6" fmla="*/ 0 w 8"/>
                    <a:gd name="T7" fmla="*/ 0 h 16"/>
                  </a:gdLst>
                  <a:ahLst/>
                  <a:cxnLst>
                    <a:cxn ang="0">
                      <a:pos x="T0" y="T1"/>
                    </a:cxn>
                    <a:cxn ang="0">
                      <a:pos x="T2" y="T3"/>
                    </a:cxn>
                    <a:cxn ang="0">
                      <a:pos x="T4" y="T5"/>
                    </a:cxn>
                    <a:cxn ang="0">
                      <a:pos x="T6" y="T7"/>
                    </a:cxn>
                  </a:cxnLst>
                  <a:rect l="0" t="0" r="r" b="b"/>
                  <a:pathLst>
                    <a:path w="8" h="16">
                      <a:moveTo>
                        <a:pt x="0" y="0"/>
                      </a:moveTo>
                      <a:lnTo>
                        <a:pt x="8" y="16"/>
                      </a:lnTo>
                      <a:lnTo>
                        <a:pt x="8"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8" name="Freeform 464">
                  <a:extLst>
                    <a:ext uri="{FF2B5EF4-FFF2-40B4-BE49-F238E27FC236}">
                      <a16:creationId xmlns:a16="http://schemas.microsoft.com/office/drawing/2014/main" id="{4482CEE6-4B56-4C48-846E-B532454A3E91}"/>
                    </a:ext>
                  </a:extLst>
                </p:cNvPr>
                <p:cNvSpPr>
                  <a:spLocks/>
                </p:cNvSpPr>
                <p:nvPr/>
              </p:nvSpPr>
              <p:spPr bwMode="auto">
                <a:xfrm>
                  <a:off x="4432" y="2669"/>
                  <a:ext cx="10" cy="10"/>
                </a:xfrm>
                <a:custGeom>
                  <a:avLst/>
                  <a:gdLst>
                    <a:gd name="T0" fmla="*/ 0 w 8"/>
                    <a:gd name="T1" fmla="*/ 0 h 8"/>
                    <a:gd name="T2" fmla="*/ 0 w 8"/>
                    <a:gd name="T3" fmla="*/ 8 h 8"/>
                    <a:gd name="T4" fmla="*/ 8 w 8"/>
                    <a:gd name="T5" fmla="*/ 8 h 8"/>
                    <a:gd name="T6" fmla="*/ 0 w 8"/>
                    <a:gd name="T7" fmla="*/ 0 h 8"/>
                  </a:gdLst>
                  <a:ahLst/>
                  <a:cxnLst>
                    <a:cxn ang="0">
                      <a:pos x="T0" y="T1"/>
                    </a:cxn>
                    <a:cxn ang="0">
                      <a:pos x="T2" y="T3"/>
                    </a:cxn>
                    <a:cxn ang="0">
                      <a:pos x="T4" y="T5"/>
                    </a:cxn>
                    <a:cxn ang="0">
                      <a:pos x="T6" y="T7"/>
                    </a:cxn>
                  </a:cxnLst>
                  <a:rect l="0" t="0" r="r" b="b"/>
                  <a:pathLst>
                    <a:path w="8" h="8">
                      <a:moveTo>
                        <a:pt x="0" y="0"/>
                      </a:moveTo>
                      <a:lnTo>
                        <a:pt x="0" y="8"/>
                      </a:lnTo>
                      <a:lnTo>
                        <a:pt x="8"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89" name="Freeform 465">
                  <a:extLst>
                    <a:ext uri="{FF2B5EF4-FFF2-40B4-BE49-F238E27FC236}">
                      <a16:creationId xmlns:a16="http://schemas.microsoft.com/office/drawing/2014/main" id="{7737A75A-6BD7-4542-A0FA-43EA9E4C843D}"/>
                    </a:ext>
                  </a:extLst>
                </p:cNvPr>
                <p:cNvSpPr>
                  <a:spLocks/>
                </p:cNvSpPr>
                <p:nvPr/>
              </p:nvSpPr>
              <p:spPr bwMode="auto">
                <a:xfrm>
                  <a:off x="4101" y="2445"/>
                  <a:ext cx="40" cy="75"/>
                </a:xfrm>
                <a:custGeom>
                  <a:avLst/>
                  <a:gdLst>
                    <a:gd name="T0" fmla="*/ 0 w 32"/>
                    <a:gd name="T1" fmla="*/ 32 h 56"/>
                    <a:gd name="T2" fmla="*/ 8 w 32"/>
                    <a:gd name="T3" fmla="*/ 56 h 56"/>
                    <a:gd name="T4" fmla="*/ 24 w 32"/>
                    <a:gd name="T5" fmla="*/ 56 h 56"/>
                    <a:gd name="T6" fmla="*/ 32 w 32"/>
                    <a:gd name="T7" fmla="*/ 56 h 56"/>
                    <a:gd name="T8" fmla="*/ 32 w 32"/>
                    <a:gd name="T9" fmla="*/ 32 h 56"/>
                    <a:gd name="T10" fmla="*/ 16 w 32"/>
                    <a:gd name="T11" fmla="*/ 8 h 56"/>
                    <a:gd name="T12" fmla="*/ 8 w 32"/>
                    <a:gd name="T13" fmla="*/ 0 h 56"/>
                    <a:gd name="T14" fmla="*/ 8 w 32"/>
                    <a:gd name="T15" fmla="*/ 8 h 56"/>
                    <a:gd name="T16" fmla="*/ 0 w 32"/>
                    <a:gd name="T17" fmla="*/ 3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6">
                      <a:moveTo>
                        <a:pt x="0" y="32"/>
                      </a:moveTo>
                      <a:lnTo>
                        <a:pt x="8" y="56"/>
                      </a:lnTo>
                      <a:lnTo>
                        <a:pt x="24" y="56"/>
                      </a:lnTo>
                      <a:lnTo>
                        <a:pt x="32" y="56"/>
                      </a:lnTo>
                      <a:lnTo>
                        <a:pt x="32" y="32"/>
                      </a:lnTo>
                      <a:lnTo>
                        <a:pt x="16" y="8"/>
                      </a:lnTo>
                      <a:lnTo>
                        <a:pt x="8" y="0"/>
                      </a:lnTo>
                      <a:lnTo>
                        <a:pt x="8" y="8"/>
                      </a:lnTo>
                      <a:lnTo>
                        <a:pt x="0" y="3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0" name="Freeform 466">
                  <a:extLst>
                    <a:ext uri="{FF2B5EF4-FFF2-40B4-BE49-F238E27FC236}">
                      <a16:creationId xmlns:a16="http://schemas.microsoft.com/office/drawing/2014/main" id="{1F94DC95-2CEE-41FC-BF5B-210583ECE5D2}"/>
                    </a:ext>
                  </a:extLst>
                </p:cNvPr>
                <p:cNvSpPr>
                  <a:spLocks/>
                </p:cNvSpPr>
                <p:nvPr/>
              </p:nvSpPr>
              <p:spPr bwMode="auto">
                <a:xfrm>
                  <a:off x="4562" y="2243"/>
                  <a:ext cx="40" cy="31"/>
                </a:xfrm>
                <a:custGeom>
                  <a:avLst/>
                  <a:gdLst>
                    <a:gd name="T0" fmla="*/ 0 w 32"/>
                    <a:gd name="T1" fmla="*/ 8 h 24"/>
                    <a:gd name="T2" fmla="*/ 8 w 32"/>
                    <a:gd name="T3" fmla="*/ 24 h 24"/>
                    <a:gd name="T4" fmla="*/ 16 w 32"/>
                    <a:gd name="T5" fmla="*/ 24 h 24"/>
                    <a:gd name="T6" fmla="*/ 32 w 32"/>
                    <a:gd name="T7" fmla="*/ 16 h 24"/>
                    <a:gd name="T8" fmla="*/ 32 w 32"/>
                    <a:gd name="T9" fmla="*/ 0 h 24"/>
                    <a:gd name="T10" fmla="*/ 16 w 32"/>
                    <a:gd name="T11" fmla="*/ 0 h 24"/>
                    <a:gd name="T12" fmla="*/ 0 w 32"/>
                    <a:gd name="T13" fmla="*/ 8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8"/>
                      </a:moveTo>
                      <a:lnTo>
                        <a:pt x="8" y="24"/>
                      </a:lnTo>
                      <a:lnTo>
                        <a:pt x="16" y="24"/>
                      </a:lnTo>
                      <a:lnTo>
                        <a:pt x="32" y="16"/>
                      </a:lnTo>
                      <a:lnTo>
                        <a:pt x="32" y="0"/>
                      </a:lnTo>
                      <a:lnTo>
                        <a:pt x="1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1" name="Freeform 467">
                  <a:extLst>
                    <a:ext uri="{FF2B5EF4-FFF2-40B4-BE49-F238E27FC236}">
                      <a16:creationId xmlns:a16="http://schemas.microsoft.com/office/drawing/2014/main" id="{31FACE4D-12A6-42CC-98AF-6AFD45407477}"/>
                    </a:ext>
                  </a:extLst>
                </p:cNvPr>
                <p:cNvSpPr>
                  <a:spLocks/>
                </p:cNvSpPr>
                <p:nvPr/>
              </p:nvSpPr>
              <p:spPr bwMode="auto">
                <a:xfrm>
                  <a:off x="4744" y="2136"/>
                  <a:ext cx="19" cy="63"/>
                </a:xfrm>
                <a:custGeom>
                  <a:avLst/>
                  <a:gdLst>
                    <a:gd name="T0" fmla="*/ 0 w 16"/>
                    <a:gd name="T1" fmla="*/ 24 h 48"/>
                    <a:gd name="T2" fmla="*/ 8 w 16"/>
                    <a:gd name="T3" fmla="*/ 40 h 48"/>
                    <a:gd name="T4" fmla="*/ 16 w 16"/>
                    <a:gd name="T5" fmla="*/ 48 h 48"/>
                    <a:gd name="T6" fmla="*/ 16 w 16"/>
                    <a:gd name="T7" fmla="*/ 0 h 48"/>
                    <a:gd name="T8" fmla="*/ 8 w 16"/>
                    <a:gd name="T9" fmla="*/ 8 h 48"/>
                    <a:gd name="T10" fmla="*/ 0 w 16"/>
                    <a:gd name="T11" fmla="*/ 24 h 48"/>
                  </a:gdLst>
                  <a:ahLst/>
                  <a:cxnLst>
                    <a:cxn ang="0">
                      <a:pos x="T0" y="T1"/>
                    </a:cxn>
                    <a:cxn ang="0">
                      <a:pos x="T2" y="T3"/>
                    </a:cxn>
                    <a:cxn ang="0">
                      <a:pos x="T4" y="T5"/>
                    </a:cxn>
                    <a:cxn ang="0">
                      <a:pos x="T6" y="T7"/>
                    </a:cxn>
                    <a:cxn ang="0">
                      <a:pos x="T8" y="T9"/>
                    </a:cxn>
                    <a:cxn ang="0">
                      <a:pos x="T10" y="T11"/>
                    </a:cxn>
                  </a:cxnLst>
                  <a:rect l="0" t="0" r="r" b="b"/>
                  <a:pathLst>
                    <a:path w="16" h="48">
                      <a:moveTo>
                        <a:pt x="0" y="24"/>
                      </a:moveTo>
                      <a:lnTo>
                        <a:pt x="8" y="40"/>
                      </a:lnTo>
                      <a:lnTo>
                        <a:pt x="16" y="48"/>
                      </a:lnTo>
                      <a:lnTo>
                        <a:pt x="16" y="0"/>
                      </a:lnTo>
                      <a:lnTo>
                        <a:pt x="8" y="8"/>
                      </a:lnTo>
                      <a:lnTo>
                        <a:pt x="0" y="24"/>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2" name="Freeform 468">
                  <a:extLst>
                    <a:ext uri="{FF2B5EF4-FFF2-40B4-BE49-F238E27FC236}">
                      <a16:creationId xmlns:a16="http://schemas.microsoft.com/office/drawing/2014/main" id="{912E6FFA-6A48-4CD9-A351-854505058703}"/>
                    </a:ext>
                  </a:extLst>
                </p:cNvPr>
                <p:cNvSpPr>
                  <a:spLocks/>
                </p:cNvSpPr>
                <p:nvPr/>
              </p:nvSpPr>
              <p:spPr bwMode="auto">
                <a:xfrm>
                  <a:off x="4371" y="2531"/>
                  <a:ext cx="182" cy="234"/>
                </a:xfrm>
                <a:custGeom>
                  <a:avLst/>
                  <a:gdLst>
                    <a:gd name="T0" fmla="*/ 0 w 144"/>
                    <a:gd name="T1" fmla="*/ 0 h 176"/>
                    <a:gd name="T2" fmla="*/ 0 w 144"/>
                    <a:gd name="T3" fmla="*/ 16 h 176"/>
                    <a:gd name="T4" fmla="*/ 16 w 144"/>
                    <a:gd name="T5" fmla="*/ 32 h 176"/>
                    <a:gd name="T6" fmla="*/ 32 w 144"/>
                    <a:gd name="T7" fmla="*/ 48 h 176"/>
                    <a:gd name="T8" fmla="*/ 48 w 144"/>
                    <a:gd name="T9" fmla="*/ 56 h 176"/>
                    <a:gd name="T10" fmla="*/ 48 w 144"/>
                    <a:gd name="T11" fmla="*/ 80 h 176"/>
                    <a:gd name="T12" fmla="*/ 64 w 144"/>
                    <a:gd name="T13" fmla="*/ 96 h 176"/>
                    <a:gd name="T14" fmla="*/ 72 w 144"/>
                    <a:gd name="T15" fmla="*/ 120 h 176"/>
                    <a:gd name="T16" fmla="*/ 80 w 144"/>
                    <a:gd name="T17" fmla="*/ 136 h 176"/>
                    <a:gd name="T18" fmla="*/ 120 w 144"/>
                    <a:gd name="T19" fmla="*/ 168 h 176"/>
                    <a:gd name="T20" fmla="*/ 120 w 144"/>
                    <a:gd name="T21" fmla="*/ 176 h 176"/>
                    <a:gd name="T22" fmla="*/ 128 w 144"/>
                    <a:gd name="T23" fmla="*/ 168 h 176"/>
                    <a:gd name="T24" fmla="*/ 136 w 144"/>
                    <a:gd name="T25" fmla="*/ 176 h 176"/>
                    <a:gd name="T26" fmla="*/ 144 w 144"/>
                    <a:gd name="T27" fmla="*/ 136 h 176"/>
                    <a:gd name="T28" fmla="*/ 136 w 144"/>
                    <a:gd name="T29" fmla="*/ 120 h 176"/>
                    <a:gd name="T30" fmla="*/ 128 w 144"/>
                    <a:gd name="T31" fmla="*/ 120 h 176"/>
                    <a:gd name="T32" fmla="*/ 120 w 144"/>
                    <a:gd name="T33" fmla="*/ 104 h 176"/>
                    <a:gd name="T34" fmla="*/ 112 w 144"/>
                    <a:gd name="T35" fmla="*/ 104 h 176"/>
                    <a:gd name="T36" fmla="*/ 104 w 144"/>
                    <a:gd name="T37" fmla="*/ 96 h 176"/>
                    <a:gd name="T38" fmla="*/ 112 w 144"/>
                    <a:gd name="T39" fmla="*/ 88 h 176"/>
                    <a:gd name="T40" fmla="*/ 104 w 144"/>
                    <a:gd name="T41" fmla="*/ 80 h 176"/>
                    <a:gd name="T42" fmla="*/ 104 w 144"/>
                    <a:gd name="T43" fmla="*/ 72 h 176"/>
                    <a:gd name="T44" fmla="*/ 80 w 144"/>
                    <a:gd name="T45" fmla="*/ 56 h 176"/>
                    <a:gd name="T46" fmla="*/ 72 w 144"/>
                    <a:gd name="T47" fmla="*/ 56 h 176"/>
                    <a:gd name="T48" fmla="*/ 24 w 144"/>
                    <a:gd name="T49" fmla="*/ 8 h 176"/>
                    <a:gd name="T50" fmla="*/ 0 w 144"/>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76">
                      <a:moveTo>
                        <a:pt x="0" y="0"/>
                      </a:moveTo>
                      <a:lnTo>
                        <a:pt x="0" y="16"/>
                      </a:lnTo>
                      <a:lnTo>
                        <a:pt x="16" y="32"/>
                      </a:lnTo>
                      <a:lnTo>
                        <a:pt x="32" y="48"/>
                      </a:lnTo>
                      <a:lnTo>
                        <a:pt x="48" y="56"/>
                      </a:lnTo>
                      <a:lnTo>
                        <a:pt x="48" y="80"/>
                      </a:lnTo>
                      <a:lnTo>
                        <a:pt x="64" y="96"/>
                      </a:lnTo>
                      <a:lnTo>
                        <a:pt x="72" y="120"/>
                      </a:lnTo>
                      <a:lnTo>
                        <a:pt x="80" y="136"/>
                      </a:lnTo>
                      <a:lnTo>
                        <a:pt x="120" y="168"/>
                      </a:lnTo>
                      <a:lnTo>
                        <a:pt x="120" y="176"/>
                      </a:lnTo>
                      <a:lnTo>
                        <a:pt x="128" y="168"/>
                      </a:lnTo>
                      <a:lnTo>
                        <a:pt x="136" y="176"/>
                      </a:lnTo>
                      <a:lnTo>
                        <a:pt x="144" y="136"/>
                      </a:lnTo>
                      <a:lnTo>
                        <a:pt x="136" y="120"/>
                      </a:lnTo>
                      <a:lnTo>
                        <a:pt x="128" y="120"/>
                      </a:lnTo>
                      <a:lnTo>
                        <a:pt x="120" y="104"/>
                      </a:lnTo>
                      <a:lnTo>
                        <a:pt x="112" y="104"/>
                      </a:lnTo>
                      <a:lnTo>
                        <a:pt x="104" y="96"/>
                      </a:lnTo>
                      <a:lnTo>
                        <a:pt x="112" y="88"/>
                      </a:lnTo>
                      <a:lnTo>
                        <a:pt x="104" y="80"/>
                      </a:lnTo>
                      <a:lnTo>
                        <a:pt x="104" y="72"/>
                      </a:lnTo>
                      <a:lnTo>
                        <a:pt x="80" y="56"/>
                      </a:lnTo>
                      <a:lnTo>
                        <a:pt x="72" y="56"/>
                      </a:lnTo>
                      <a:lnTo>
                        <a:pt x="24" y="8"/>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3" name="Freeform 469">
                  <a:extLst>
                    <a:ext uri="{FF2B5EF4-FFF2-40B4-BE49-F238E27FC236}">
                      <a16:creationId xmlns:a16="http://schemas.microsoft.com/office/drawing/2014/main" id="{6A620077-E321-489E-BD59-ED3EC6ACDCAA}"/>
                    </a:ext>
                  </a:extLst>
                </p:cNvPr>
                <p:cNvSpPr>
                  <a:spLocks/>
                </p:cNvSpPr>
                <p:nvPr/>
              </p:nvSpPr>
              <p:spPr bwMode="auto">
                <a:xfrm>
                  <a:off x="4533" y="2765"/>
                  <a:ext cx="150" cy="52"/>
                </a:xfrm>
                <a:custGeom>
                  <a:avLst/>
                  <a:gdLst>
                    <a:gd name="T0" fmla="*/ 0 w 120"/>
                    <a:gd name="T1" fmla="*/ 8 h 40"/>
                    <a:gd name="T2" fmla="*/ 40 w 120"/>
                    <a:gd name="T3" fmla="*/ 24 h 40"/>
                    <a:gd name="T4" fmla="*/ 56 w 120"/>
                    <a:gd name="T5" fmla="*/ 24 h 40"/>
                    <a:gd name="T6" fmla="*/ 96 w 120"/>
                    <a:gd name="T7" fmla="*/ 40 h 40"/>
                    <a:gd name="T8" fmla="*/ 104 w 120"/>
                    <a:gd name="T9" fmla="*/ 32 h 40"/>
                    <a:gd name="T10" fmla="*/ 120 w 120"/>
                    <a:gd name="T11" fmla="*/ 40 h 40"/>
                    <a:gd name="T12" fmla="*/ 120 w 120"/>
                    <a:gd name="T13" fmla="*/ 24 h 40"/>
                    <a:gd name="T14" fmla="*/ 104 w 120"/>
                    <a:gd name="T15" fmla="*/ 24 h 40"/>
                    <a:gd name="T16" fmla="*/ 96 w 120"/>
                    <a:gd name="T17" fmla="*/ 16 h 40"/>
                    <a:gd name="T18" fmla="*/ 72 w 120"/>
                    <a:gd name="T19" fmla="*/ 8 h 40"/>
                    <a:gd name="T20" fmla="*/ 72 w 120"/>
                    <a:gd name="T21" fmla="*/ 16 h 40"/>
                    <a:gd name="T22" fmla="*/ 48 w 120"/>
                    <a:gd name="T23" fmla="*/ 16 h 40"/>
                    <a:gd name="T24" fmla="*/ 32 w 120"/>
                    <a:gd name="T25" fmla="*/ 0 h 40"/>
                    <a:gd name="T26" fmla="*/ 16 w 120"/>
                    <a:gd name="T27" fmla="*/ 0 h 40"/>
                    <a:gd name="T28" fmla="*/ 0 w 120"/>
                    <a:gd name="T2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40">
                      <a:moveTo>
                        <a:pt x="0" y="8"/>
                      </a:moveTo>
                      <a:lnTo>
                        <a:pt x="40" y="24"/>
                      </a:lnTo>
                      <a:lnTo>
                        <a:pt x="56" y="24"/>
                      </a:lnTo>
                      <a:lnTo>
                        <a:pt x="96" y="40"/>
                      </a:lnTo>
                      <a:lnTo>
                        <a:pt x="104" y="32"/>
                      </a:lnTo>
                      <a:lnTo>
                        <a:pt x="120" y="40"/>
                      </a:lnTo>
                      <a:lnTo>
                        <a:pt x="120" y="24"/>
                      </a:lnTo>
                      <a:lnTo>
                        <a:pt x="104" y="24"/>
                      </a:lnTo>
                      <a:lnTo>
                        <a:pt x="96" y="16"/>
                      </a:lnTo>
                      <a:lnTo>
                        <a:pt x="72" y="8"/>
                      </a:lnTo>
                      <a:lnTo>
                        <a:pt x="72" y="16"/>
                      </a:lnTo>
                      <a:lnTo>
                        <a:pt x="48" y="16"/>
                      </a:lnTo>
                      <a:lnTo>
                        <a:pt x="32" y="0"/>
                      </a:lnTo>
                      <a:lnTo>
                        <a:pt x="16"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4" name="Freeform 470">
                  <a:extLst>
                    <a:ext uri="{FF2B5EF4-FFF2-40B4-BE49-F238E27FC236}">
                      <a16:creationId xmlns:a16="http://schemas.microsoft.com/office/drawing/2014/main" id="{1E796910-98C1-449C-8A09-68A27D835B49}"/>
                    </a:ext>
                  </a:extLst>
                </p:cNvPr>
                <p:cNvSpPr>
                  <a:spLocks/>
                </p:cNvSpPr>
                <p:nvPr/>
              </p:nvSpPr>
              <p:spPr bwMode="auto">
                <a:xfrm>
                  <a:off x="4533" y="2679"/>
                  <a:ext cx="29" cy="32"/>
                </a:xfrm>
                <a:custGeom>
                  <a:avLst/>
                  <a:gdLst>
                    <a:gd name="T0" fmla="*/ 0 w 24"/>
                    <a:gd name="T1" fmla="*/ 0 h 24"/>
                    <a:gd name="T2" fmla="*/ 8 w 24"/>
                    <a:gd name="T3" fmla="*/ 8 h 24"/>
                    <a:gd name="T4" fmla="*/ 8 w 24"/>
                    <a:gd name="T5" fmla="*/ 16 h 24"/>
                    <a:gd name="T6" fmla="*/ 24 w 24"/>
                    <a:gd name="T7" fmla="*/ 24 h 24"/>
                    <a:gd name="T8" fmla="*/ 24 w 24"/>
                    <a:gd name="T9" fmla="*/ 16 h 24"/>
                    <a:gd name="T10" fmla="*/ 16 w 24"/>
                    <a:gd name="T11" fmla="*/ 8 h 24"/>
                    <a:gd name="T12" fmla="*/ 16 w 24"/>
                    <a:gd name="T13" fmla="*/ 0 h 24"/>
                    <a:gd name="T14" fmla="*/ 0 w 2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0" y="0"/>
                      </a:moveTo>
                      <a:lnTo>
                        <a:pt x="8" y="8"/>
                      </a:lnTo>
                      <a:lnTo>
                        <a:pt x="8" y="16"/>
                      </a:lnTo>
                      <a:lnTo>
                        <a:pt x="24" y="24"/>
                      </a:lnTo>
                      <a:lnTo>
                        <a:pt x="24" y="16"/>
                      </a:lnTo>
                      <a:lnTo>
                        <a:pt x="16" y="8"/>
                      </a:lnTo>
                      <a:lnTo>
                        <a:pt x="16" y="0"/>
                      </a:lnTo>
                      <a:lnTo>
                        <a:pt x="0"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5" name="Rectangle 471">
                  <a:extLst>
                    <a:ext uri="{FF2B5EF4-FFF2-40B4-BE49-F238E27FC236}">
                      <a16:creationId xmlns:a16="http://schemas.microsoft.com/office/drawing/2014/main" id="{EE38544B-660E-4AF1-9B96-74FDEEF52E4F}"/>
                    </a:ext>
                  </a:extLst>
                </p:cNvPr>
                <p:cNvSpPr>
                  <a:spLocks noChangeArrowheads="1"/>
                </p:cNvSpPr>
                <p:nvPr/>
              </p:nvSpPr>
              <p:spPr bwMode="auto">
                <a:xfrm>
                  <a:off x="4643" y="2189"/>
                  <a:ext cx="10" cy="10"/>
                </a:xfrm>
                <a:prstGeom prst="rect">
                  <a:avLst/>
                </a:prstGeom>
                <a:grpFill/>
                <a:ln w="635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6" name="Line 472">
                  <a:extLst>
                    <a:ext uri="{FF2B5EF4-FFF2-40B4-BE49-F238E27FC236}">
                      <a16:creationId xmlns:a16="http://schemas.microsoft.com/office/drawing/2014/main" id="{E5A5ACAF-DE3D-4D55-8428-8B2DAD807749}"/>
                    </a:ext>
                  </a:extLst>
                </p:cNvPr>
                <p:cNvSpPr>
                  <a:spLocks noChangeShapeType="1"/>
                </p:cNvSpPr>
                <p:nvPr/>
              </p:nvSpPr>
              <p:spPr bwMode="auto">
                <a:xfrm>
                  <a:off x="4643" y="2199"/>
                  <a:ext cx="10" cy="3"/>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7" name="Freeform 473">
                  <a:extLst>
                    <a:ext uri="{FF2B5EF4-FFF2-40B4-BE49-F238E27FC236}">
                      <a16:creationId xmlns:a16="http://schemas.microsoft.com/office/drawing/2014/main" id="{D4FB103D-F13E-4007-867B-C425335AC747}"/>
                    </a:ext>
                  </a:extLst>
                </p:cNvPr>
                <p:cNvSpPr>
                  <a:spLocks/>
                </p:cNvSpPr>
                <p:nvPr/>
              </p:nvSpPr>
              <p:spPr bwMode="auto">
                <a:xfrm>
                  <a:off x="4942" y="2575"/>
                  <a:ext cx="313" cy="210"/>
                </a:xfrm>
                <a:custGeom>
                  <a:avLst/>
                  <a:gdLst>
                    <a:gd name="T0" fmla="*/ 69 w 312"/>
                    <a:gd name="T1" fmla="*/ 68 h 193"/>
                    <a:gd name="T2" fmla="*/ 103 w 312"/>
                    <a:gd name="T3" fmla="*/ 38 h 193"/>
                    <a:gd name="T4" fmla="*/ 122 w 312"/>
                    <a:gd name="T5" fmla="*/ 40 h 193"/>
                    <a:gd name="T6" fmla="*/ 208 w 312"/>
                    <a:gd name="T7" fmla="*/ 76 h 193"/>
                    <a:gd name="T8" fmla="*/ 272 w 312"/>
                    <a:gd name="T9" fmla="*/ 107 h 193"/>
                    <a:gd name="T10" fmla="*/ 244 w 312"/>
                    <a:gd name="T11" fmla="*/ 123 h 193"/>
                    <a:gd name="T12" fmla="*/ 307 w 312"/>
                    <a:gd name="T13" fmla="*/ 173 h 193"/>
                    <a:gd name="T14" fmla="*/ 311 w 312"/>
                    <a:gd name="T15" fmla="*/ 177 h 193"/>
                    <a:gd name="T16" fmla="*/ 311 w 312"/>
                    <a:gd name="T17" fmla="*/ 192 h 193"/>
                    <a:gd name="T18" fmla="*/ 274 w 312"/>
                    <a:gd name="T19" fmla="*/ 192 h 193"/>
                    <a:gd name="T20" fmla="*/ 234 w 312"/>
                    <a:gd name="T21" fmla="*/ 153 h 193"/>
                    <a:gd name="T22" fmla="*/ 199 w 312"/>
                    <a:gd name="T23" fmla="*/ 147 h 193"/>
                    <a:gd name="T24" fmla="*/ 197 w 312"/>
                    <a:gd name="T25" fmla="*/ 146 h 193"/>
                    <a:gd name="T26" fmla="*/ 193 w 312"/>
                    <a:gd name="T27" fmla="*/ 164 h 193"/>
                    <a:gd name="T28" fmla="*/ 175 w 312"/>
                    <a:gd name="T29" fmla="*/ 175 h 193"/>
                    <a:gd name="T30" fmla="*/ 167 w 312"/>
                    <a:gd name="T31" fmla="*/ 175 h 193"/>
                    <a:gd name="T32" fmla="*/ 116 w 312"/>
                    <a:gd name="T33" fmla="*/ 153 h 193"/>
                    <a:gd name="T34" fmla="*/ 116 w 312"/>
                    <a:gd name="T35" fmla="*/ 108 h 193"/>
                    <a:gd name="T36" fmla="*/ 69 w 312"/>
                    <a:gd name="T37" fmla="*/ 100 h 193"/>
                    <a:gd name="T38" fmla="*/ 24 w 312"/>
                    <a:gd name="T39" fmla="*/ 70 h 193"/>
                    <a:gd name="T40" fmla="*/ 0 w 312"/>
                    <a:gd name="T41" fmla="*/ 9 h 193"/>
                    <a:gd name="T42" fmla="*/ 22 w 312"/>
                    <a:gd name="T43" fmla="*/ 0 h 193"/>
                    <a:gd name="T44" fmla="*/ 47 w 312"/>
                    <a:gd name="T45" fmla="*/ 46 h 193"/>
                    <a:gd name="T46" fmla="*/ 69 w 312"/>
                    <a:gd name="T47" fmla="*/ 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 h="193">
                      <a:moveTo>
                        <a:pt x="69" y="68"/>
                      </a:moveTo>
                      <a:lnTo>
                        <a:pt x="103" y="38"/>
                      </a:lnTo>
                      <a:lnTo>
                        <a:pt x="122" y="40"/>
                      </a:lnTo>
                      <a:lnTo>
                        <a:pt x="208" y="76"/>
                      </a:lnTo>
                      <a:lnTo>
                        <a:pt x="272" y="107"/>
                      </a:lnTo>
                      <a:lnTo>
                        <a:pt x="244" y="123"/>
                      </a:lnTo>
                      <a:lnTo>
                        <a:pt x="307" y="173"/>
                      </a:lnTo>
                      <a:lnTo>
                        <a:pt x="311" y="177"/>
                      </a:lnTo>
                      <a:lnTo>
                        <a:pt x="311" y="192"/>
                      </a:lnTo>
                      <a:lnTo>
                        <a:pt x="274" y="192"/>
                      </a:lnTo>
                      <a:lnTo>
                        <a:pt x="234" y="153"/>
                      </a:lnTo>
                      <a:lnTo>
                        <a:pt x="199" y="147"/>
                      </a:lnTo>
                      <a:lnTo>
                        <a:pt x="197" y="146"/>
                      </a:lnTo>
                      <a:lnTo>
                        <a:pt x="193" y="164"/>
                      </a:lnTo>
                      <a:lnTo>
                        <a:pt x="175" y="175"/>
                      </a:lnTo>
                      <a:lnTo>
                        <a:pt x="167" y="175"/>
                      </a:lnTo>
                      <a:lnTo>
                        <a:pt x="116" y="153"/>
                      </a:lnTo>
                      <a:lnTo>
                        <a:pt x="116" y="108"/>
                      </a:lnTo>
                      <a:lnTo>
                        <a:pt x="69" y="100"/>
                      </a:lnTo>
                      <a:lnTo>
                        <a:pt x="24" y="70"/>
                      </a:lnTo>
                      <a:lnTo>
                        <a:pt x="0" y="9"/>
                      </a:lnTo>
                      <a:lnTo>
                        <a:pt x="22" y="0"/>
                      </a:lnTo>
                      <a:lnTo>
                        <a:pt x="47" y="46"/>
                      </a:lnTo>
                      <a:lnTo>
                        <a:pt x="69" y="68"/>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8" name="Freeform 474">
                  <a:extLst>
                    <a:ext uri="{FF2B5EF4-FFF2-40B4-BE49-F238E27FC236}">
                      <a16:creationId xmlns:a16="http://schemas.microsoft.com/office/drawing/2014/main" id="{4B3463E0-217F-4B07-9BB7-7A5AE82CA874}"/>
                    </a:ext>
                  </a:extLst>
                </p:cNvPr>
                <p:cNvSpPr>
                  <a:spLocks/>
                </p:cNvSpPr>
                <p:nvPr/>
              </p:nvSpPr>
              <p:spPr bwMode="auto">
                <a:xfrm>
                  <a:off x="4575" y="2471"/>
                  <a:ext cx="160" cy="185"/>
                </a:xfrm>
                <a:custGeom>
                  <a:avLst/>
                  <a:gdLst>
                    <a:gd name="T0" fmla="*/ 159 w 160"/>
                    <a:gd name="T1" fmla="*/ 16 h 170"/>
                    <a:gd name="T2" fmla="*/ 125 w 160"/>
                    <a:gd name="T3" fmla="*/ 22 h 170"/>
                    <a:gd name="T4" fmla="*/ 125 w 160"/>
                    <a:gd name="T5" fmla="*/ 28 h 170"/>
                    <a:gd name="T6" fmla="*/ 135 w 160"/>
                    <a:gd name="T7" fmla="*/ 42 h 170"/>
                    <a:gd name="T8" fmla="*/ 139 w 160"/>
                    <a:gd name="T9" fmla="*/ 62 h 170"/>
                    <a:gd name="T10" fmla="*/ 159 w 160"/>
                    <a:gd name="T11" fmla="*/ 82 h 170"/>
                    <a:gd name="T12" fmla="*/ 107 w 160"/>
                    <a:gd name="T13" fmla="*/ 169 h 170"/>
                    <a:gd name="T14" fmla="*/ 10 w 160"/>
                    <a:gd name="T15" fmla="*/ 161 h 170"/>
                    <a:gd name="T16" fmla="*/ 6 w 160"/>
                    <a:gd name="T17" fmla="*/ 134 h 170"/>
                    <a:gd name="T18" fmla="*/ 0 w 160"/>
                    <a:gd name="T19" fmla="*/ 77 h 170"/>
                    <a:gd name="T20" fmla="*/ 51 w 160"/>
                    <a:gd name="T21" fmla="*/ 48 h 170"/>
                    <a:gd name="T22" fmla="*/ 75 w 160"/>
                    <a:gd name="T23" fmla="*/ 16 h 170"/>
                    <a:gd name="T24" fmla="*/ 109 w 160"/>
                    <a:gd name="T25" fmla="*/ 8 h 170"/>
                    <a:gd name="T26" fmla="*/ 115 w 160"/>
                    <a:gd name="T27" fmla="*/ 0 h 170"/>
                    <a:gd name="T28" fmla="*/ 159 w 160"/>
                    <a:gd name="T29" fmla="*/ 0 h 170"/>
                    <a:gd name="T30" fmla="*/ 159 w 160"/>
                    <a:gd name="T31" fmla="*/ 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70">
                      <a:moveTo>
                        <a:pt x="159" y="16"/>
                      </a:moveTo>
                      <a:lnTo>
                        <a:pt x="125" y="22"/>
                      </a:lnTo>
                      <a:lnTo>
                        <a:pt x="125" y="28"/>
                      </a:lnTo>
                      <a:lnTo>
                        <a:pt x="135" y="42"/>
                      </a:lnTo>
                      <a:lnTo>
                        <a:pt x="139" y="62"/>
                      </a:lnTo>
                      <a:lnTo>
                        <a:pt x="159" y="82"/>
                      </a:lnTo>
                      <a:lnTo>
                        <a:pt x="107" y="169"/>
                      </a:lnTo>
                      <a:lnTo>
                        <a:pt x="10" y="161"/>
                      </a:lnTo>
                      <a:lnTo>
                        <a:pt x="6" y="134"/>
                      </a:lnTo>
                      <a:lnTo>
                        <a:pt x="0" y="77"/>
                      </a:lnTo>
                      <a:lnTo>
                        <a:pt x="51" y="48"/>
                      </a:lnTo>
                      <a:lnTo>
                        <a:pt x="75" y="16"/>
                      </a:lnTo>
                      <a:lnTo>
                        <a:pt x="109" y="8"/>
                      </a:lnTo>
                      <a:lnTo>
                        <a:pt x="115" y="0"/>
                      </a:lnTo>
                      <a:lnTo>
                        <a:pt x="159" y="0"/>
                      </a:lnTo>
                      <a:lnTo>
                        <a:pt x="159" y="16"/>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99" name="Freeform 475">
                  <a:extLst>
                    <a:ext uri="{FF2B5EF4-FFF2-40B4-BE49-F238E27FC236}">
                      <a16:creationId xmlns:a16="http://schemas.microsoft.com/office/drawing/2014/main" id="{9A17D5E3-527D-40D1-8E33-E2A8D286E65B}"/>
                    </a:ext>
                  </a:extLst>
                </p:cNvPr>
                <p:cNvSpPr>
                  <a:spLocks/>
                </p:cNvSpPr>
                <p:nvPr/>
              </p:nvSpPr>
              <p:spPr bwMode="auto">
                <a:xfrm>
                  <a:off x="4773" y="2385"/>
                  <a:ext cx="74" cy="78"/>
                </a:xfrm>
                <a:custGeom>
                  <a:avLst/>
                  <a:gdLst>
                    <a:gd name="T0" fmla="*/ 73 w 74"/>
                    <a:gd name="T1" fmla="*/ 43 h 72"/>
                    <a:gd name="T2" fmla="*/ 45 w 74"/>
                    <a:gd name="T3" fmla="*/ 71 h 72"/>
                    <a:gd name="T4" fmla="*/ 30 w 74"/>
                    <a:gd name="T5" fmla="*/ 35 h 72"/>
                    <a:gd name="T6" fmla="*/ 0 w 74"/>
                    <a:gd name="T7" fmla="*/ 35 h 72"/>
                    <a:gd name="T8" fmla="*/ 0 w 74"/>
                    <a:gd name="T9" fmla="*/ 14 h 72"/>
                    <a:gd name="T10" fmla="*/ 37 w 74"/>
                    <a:gd name="T11" fmla="*/ 14 h 72"/>
                    <a:gd name="T12" fmla="*/ 43 w 74"/>
                    <a:gd name="T13" fmla="*/ 0 h 72"/>
                    <a:gd name="T14" fmla="*/ 71 w 74"/>
                    <a:gd name="T15" fmla="*/ 13 h 72"/>
                    <a:gd name="T16" fmla="*/ 73 w 74"/>
                    <a:gd name="T17" fmla="*/ 4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2">
                      <a:moveTo>
                        <a:pt x="73" y="43"/>
                      </a:moveTo>
                      <a:lnTo>
                        <a:pt x="45" y="71"/>
                      </a:lnTo>
                      <a:lnTo>
                        <a:pt x="30" y="35"/>
                      </a:lnTo>
                      <a:lnTo>
                        <a:pt x="0" y="35"/>
                      </a:lnTo>
                      <a:lnTo>
                        <a:pt x="0" y="14"/>
                      </a:lnTo>
                      <a:lnTo>
                        <a:pt x="37" y="14"/>
                      </a:lnTo>
                      <a:lnTo>
                        <a:pt x="43" y="0"/>
                      </a:lnTo>
                      <a:lnTo>
                        <a:pt x="71" y="13"/>
                      </a:lnTo>
                      <a:lnTo>
                        <a:pt x="73" y="43"/>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00" name="Freeform 476">
                  <a:extLst>
                    <a:ext uri="{FF2B5EF4-FFF2-40B4-BE49-F238E27FC236}">
                      <a16:creationId xmlns:a16="http://schemas.microsoft.com/office/drawing/2014/main" id="{A0C03F2F-24AA-4C50-99D9-B792DA25552D}"/>
                    </a:ext>
                  </a:extLst>
                </p:cNvPr>
                <p:cNvSpPr>
                  <a:spLocks/>
                </p:cNvSpPr>
                <p:nvPr/>
              </p:nvSpPr>
              <p:spPr bwMode="auto">
                <a:xfrm>
                  <a:off x="4724" y="2559"/>
                  <a:ext cx="98" cy="119"/>
                </a:xfrm>
                <a:custGeom>
                  <a:avLst/>
                  <a:gdLst>
                    <a:gd name="T0" fmla="*/ 96 w 97"/>
                    <a:gd name="T1" fmla="*/ 12 h 110"/>
                    <a:gd name="T2" fmla="*/ 40 w 97"/>
                    <a:gd name="T3" fmla="*/ 14 h 110"/>
                    <a:gd name="T4" fmla="*/ 40 w 97"/>
                    <a:gd name="T5" fmla="*/ 21 h 110"/>
                    <a:gd name="T6" fmla="*/ 42 w 97"/>
                    <a:gd name="T7" fmla="*/ 30 h 110"/>
                    <a:gd name="T8" fmla="*/ 44 w 97"/>
                    <a:gd name="T9" fmla="*/ 28 h 110"/>
                    <a:gd name="T10" fmla="*/ 44 w 97"/>
                    <a:gd name="T11" fmla="*/ 22 h 110"/>
                    <a:gd name="T12" fmla="*/ 52 w 97"/>
                    <a:gd name="T13" fmla="*/ 49 h 110"/>
                    <a:gd name="T14" fmla="*/ 52 w 97"/>
                    <a:gd name="T15" fmla="*/ 53 h 110"/>
                    <a:gd name="T16" fmla="*/ 46 w 97"/>
                    <a:gd name="T17" fmla="*/ 59 h 110"/>
                    <a:gd name="T18" fmla="*/ 75 w 97"/>
                    <a:gd name="T19" fmla="*/ 96 h 110"/>
                    <a:gd name="T20" fmla="*/ 46 w 97"/>
                    <a:gd name="T21" fmla="*/ 96 h 110"/>
                    <a:gd name="T22" fmla="*/ 42 w 97"/>
                    <a:gd name="T23" fmla="*/ 89 h 110"/>
                    <a:gd name="T24" fmla="*/ 18 w 97"/>
                    <a:gd name="T25" fmla="*/ 89 h 110"/>
                    <a:gd name="T26" fmla="*/ 17 w 97"/>
                    <a:gd name="T27" fmla="*/ 103 h 110"/>
                    <a:gd name="T28" fmla="*/ 17 w 97"/>
                    <a:gd name="T29" fmla="*/ 109 h 110"/>
                    <a:gd name="T30" fmla="*/ 0 w 97"/>
                    <a:gd name="T31" fmla="*/ 80 h 110"/>
                    <a:gd name="T32" fmla="*/ 17 w 97"/>
                    <a:gd name="T33" fmla="*/ 21 h 110"/>
                    <a:gd name="T34" fmla="*/ 17 w 97"/>
                    <a:gd name="T35" fmla="*/ 7 h 110"/>
                    <a:gd name="T36" fmla="*/ 42 w 97"/>
                    <a:gd name="T37" fmla="*/ 0 h 110"/>
                    <a:gd name="T38" fmla="*/ 90 w 97"/>
                    <a:gd name="T39" fmla="*/ 0 h 110"/>
                    <a:gd name="T40" fmla="*/ 96 w 97"/>
                    <a:gd name="T41"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0">
                      <a:moveTo>
                        <a:pt x="96" y="12"/>
                      </a:moveTo>
                      <a:lnTo>
                        <a:pt x="40" y="14"/>
                      </a:lnTo>
                      <a:lnTo>
                        <a:pt x="40" y="21"/>
                      </a:lnTo>
                      <a:lnTo>
                        <a:pt x="42" y="30"/>
                      </a:lnTo>
                      <a:lnTo>
                        <a:pt x="44" y="28"/>
                      </a:lnTo>
                      <a:lnTo>
                        <a:pt x="44" y="22"/>
                      </a:lnTo>
                      <a:lnTo>
                        <a:pt x="52" y="49"/>
                      </a:lnTo>
                      <a:lnTo>
                        <a:pt x="52" y="53"/>
                      </a:lnTo>
                      <a:lnTo>
                        <a:pt x="46" y="59"/>
                      </a:lnTo>
                      <a:lnTo>
                        <a:pt x="75" y="96"/>
                      </a:lnTo>
                      <a:lnTo>
                        <a:pt x="46" y="96"/>
                      </a:lnTo>
                      <a:lnTo>
                        <a:pt x="42" y="89"/>
                      </a:lnTo>
                      <a:lnTo>
                        <a:pt x="18" y="89"/>
                      </a:lnTo>
                      <a:lnTo>
                        <a:pt x="17" y="103"/>
                      </a:lnTo>
                      <a:lnTo>
                        <a:pt x="17" y="109"/>
                      </a:lnTo>
                      <a:lnTo>
                        <a:pt x="0" y="80"/>
                      </a:lnTo>
                      <a:lnTo>
                        <a:pt x="17" y="21"/>
                      </a:lnTo>
                      <a:lnTo>
                        <a:pt x="17" y="7"/>
                      </a:lnTo>
                      <a:lnTo>
                        <a:pt x="42" y="0"/>
                      </a:lnTo>
                      <a:lnTo>
                        <a:pt x="90" y="0"/>
                      </a:lnTo>
                      <a:lnTo>
                        <a:pt x="96" y="12"/>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01" name="Freeform 477">
                  <a:extLst>
                    <a:ext uri="{FF2B5EF4-FFF2-40B4-BE49-F238E27FC236}">
                      <a16:creationId xmlns:a16="http://schemas.microsoft.com/office/drawing/2014/main" id="{751472D8-94BE-44A0-B89E-642B68A10F95}"/>
                    </a:ext>
                  </a:extLst>
                </p:cNvPr>
                <p:cNvSpPr>
                  <a:spLocks/>
                </p:cNvSpPr>
                <p:nvPr/>
              </p:nvSpPr>
              <p:spPr bwMode="auto">
                <a:xfrm>
                  <a:off x="4686" y="2707"/>
                  <a:ext cx="176" cy="78"/>
                </a:xfrm>
                <a:custGeom>
                  <a:avLst/>
                  <a:gdLst>
                    <a:gd name="T0" fmla="*/ 174 w 175"/>
                    <a:gd name="T1" fmla="*/ 29 h 72"/>
                    <a:gd name="T2" fmla="*/ 162 w 175"/>
                    <a:gd name="T3" fmla="*/ 34 h 72"/>
                    <a:gd name="T4" fmla="*/ 136 w 175"/>
                    <a:gd name="T5" fmla="*/ 71 h 72"/>
                    <a:gd name="T6" fmla="*/ 103 w 175"/>
                    <a:gd name="T7" fmla="*/ 43 h 72"/>
                    <a:gd name="T8" fmla="*/ 94 w 175"/>
                    <a:gd name="T9" fmla="*/ 38 h 72"/>
                    <a:gd name="T10" fmla="*/ 92 w 175"/>
                    <a:gd name="T11" fmla="*/ 36 h 72"/>
                    <a:gd name="T12" fmla="*/ 76 w 175"/>
                    <a:gd name="T13" fmla="*/ 55 h 72"/>
                    <a:gd name="T14" fmla="*/ 76 w 175"/>
                    <a:gd name="T15" fmla="*/ 40 h 72"/>
                    <a:gd name="T16" fmla="*/ 74 w 175"/>
                    <a:gd name="T17" fmla="*/ 38 h 72"/>
                    <a:gd name="T18" fmla="*/ 54 w 175"/>
                    <a:gd name="T19" fmla="*/ 57 h 72"/>
                    <a:gd name="T20" fmla="*/ 38 w 175"/>
                    <a:gd name="T21" fmla="*/ 57 h 72"/>
                    <a:gd name="T22" fmla="*/ 34 w 175"/>
                    <a:gd name="T23" fmla="*/ 36 h 72"/>
                    <a:gd name="T24" fmla="*/ 4 w 175"/>
                    <a:gd name="T25" fmla="*/ 41 h 72"/>
                    <a:gd name="T26" fmla="*/ 2 w 175"/>
                    <a:gd name="T27" fmla="*/ 43 h 72"/>
                    <a:gd name="T28" fmla="*/ 0 w 175"/>
                    <a:gd name="T29" fmla="*/ 41 h 72"/>
                    <a:gd name="T30" fmla="*/ 14 w 175"/>
                    <a:gd name="T31" fmla="*/ 28 h 72"/>
                    <a:gd name="T32" fmla="*/ 114 w 175"/>
                    <a:gd name="T33" fmla="*/ 28 h 72"/>
                    <a:gd name="T34" fmla="*/ 126 w 175"/>
                    <a:gd name="T35" fmla="*/ 34 h 72"/>
                    <a:gd name="T36" fmla="*/ 130 w 175"/>
                    <a:gd name="T37" fmla="*/ 34 h 72"/>
                    <a:gd name="T38" fmla="*/ 138 w 175"/>
                    <a:gd name="T39" fmla="*/ 28 h 72"/>
                    <a:gd name="T40" fmla="*/ 158 w 175"/>
                    <a:gd name="T41" fmla="*/ 28 h 72"/>
                    <a:gd name="T42" fmla="*/ 162 w 175"/>
                    <a:gd name="T43" fmla="*/ 24 h 72"/>
                    <a:gd name="T44" fmla="*/ 167 w 175"/>
                    <a:gd name="T45" fmla="*/ 0 h 72"/>
                    <a:gd name="T46" fmla="*/ 174 w 175"/>
                    <a:gd name="T47" fmla="*/ 22 h 72"/>
                    <a:gd name="T48" fmla="*/ 174 w 175"/>
                    <a:gd name="T49" fmla="*/ 2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72">
                      <a:moveTo>
                        <a:pt x="174" y="29"/>
                      </a:moveTo>
                      <a:lnTo>
                        <a:pt x="162" y="34"/>
                      </a:lnTo>
                      <a:lnTo>
                        <a:pt x="136" y="71"/>
                      </a:lnTo>
                      <a:lnTo>
                        <a:pt x="103" y="43"/>
                      </a:lnTo>
                      <a:lnTo>
                        <a:pt x="94" y="38"/>
                      </a:lnTo>
                      <a:lnTo>
                        <a:pt x="92" y="36"/>
                      </a:lnTo>
                      <a:lnTo>
                        <a:pt x="76" y="55"/>
                      </a:lnTo>
                      <a:lnTo>
                        <a:pt x="76" y="40"/>
                      </a:lnTo>
                      <a:lnTo>
                        <a:pt x="74" y="38"/>
                      </a:lnTo>
                      <a:lnTo>
                        <a:pt x="54" y="57"/>
                      </a:lnTo>
                      <a:lnTo>
                        <a:pt x="38" y="57"/>
                      </a:lnTo>
                      <a:lnTo>
                        <a:pt x="34" y="36"/>
                      </a:lnTo>
                      <a:lnTo>
                        <a:pt x="4" y="41"/>
                      </a:lnTo>
                      <a:lnTo>
                        <a:pt x="2" y="43"/>
                      </a:lnTo>
                      <a:lnTo>
                        <a:pt x="0" y="41"/>
                      </a:lnTo>
                      <a:lnTo>
                        <a:pt x="14" y="28"/>
                      </a:lnTo>
                      <a:lnTo>
                        <a:pt x="114" y="28"/>
                      </a:lnTo>
                      <a:lnTo>
                        <a:pt x="126" y="34"/>
                      </a:lnTo>
                      <a:lnTo>
                        <a:pt x="130" y="34"/>
                      </a:lnTo>
                      <a:lnTo>
                        <a:pt x="138" y="28"/>
                      </a:lnTo>
                      <a:lnTo>
                        <a:pt x="158" y="28"/>
                      </a:lnTo>
                      <a:lnTo>
                        <a:pt x="162" y="24"/>
                      </a:lnTo>
                      <a:lnTo>
                        <a:pt x="167" y="0"/>
                      </a:lnTo>
                      <a:lnTo>
                        <a:pt x="174" y="22"/>
                      </a:lnTo>
                      <a:lnTo>
                        <a:pt x="174" y="29"/>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02" name="Freeform 478">
                  <a:extLst>
                    <a:ext uri="{FF2B5EF4-FFF2-40B4-BE49-F238E27FC236}">
                      <a16:creationId xmlns:a16="http://schemas.microsoft.com/office/drawing/2014/main" id="{6CC88E19-8229-4A1B-9B6D-546A88804F57}"/>
                    </a:ext>
                  </a:extLst>
                </p:cNvPr>
                <p:cNvSpPr>
                  <a:spLocks/>
                </p:cNvSpPr>
                <p:nvPr/>
              </p:nvSpPr>
              <p:spPr bwMode="auto">
                <a:xfrm>
                  <a:off x="4686" y="2219"/>
                  <a:ext cx="78" cy="79"/>
                </a:xfrm>
                <a:custGeom>
                  <a:avLst/>
                  <a:gdLst>
                    <a:gd name="T0" fmla="*/ 42 w 77"/>
                    <a:gd name="T1" fmla="*/ 14 h 73"/>
                    <a:gd name="T2" fmla="*/ 36 w 77"/>
                    <a:gd name="T3" fmla="*/ 36 h 73"/>
                    <a:gd name="T4" fmla="*/ 42 w 77"/>
                    <a:gd name="T5" fmla="*/ 50 h 73"/>
                    <a:gd name="T6" fmla="*/ 75 w 77"/>
                    <a:gd name="T7" fmla="*/ 64 h 73"/>
                    <a:gd name="T8" fmla="*/ 76 w 77"/>
                    <a:gd name="T9" fmla="*/ 64 h 73"/>
                    <a:gd name="T10" fmla="*/ 36 w 77"/>
                    <a:gd name="T11" fmla="*/ 72 h 73"/>
                    <a:gd name="T12" fmla="*/ 0 w 77"/>
                    <a:gd name="T13" fmla="*/ 36 h 73"/>
                    <a:gd name="T14" fmla="*/ 12 w 77"/>
                    <a:gd name="T15" fmla="*/ 36 h 73"/>
                    <a:gd name="T16" fmla="*/ 12 w 77"/>
                    <a:gd name="T17" fmla="*/ 31 h 73"/>
                    <a:gd name="T18" fmla="*/ 0 w 77"/>
                    <a:gd name="T19" fmla="*/ 0 h 73"/>
                    <a:gd name="T20" fmla="*/ 28 w 77"/>
                    <a:gd name="T21" fmla="*/ 0 h 73"/>
                    <a:gd name="T22" fmla="*/ 42 w 77"/>
                    <a:gd name="T23" fmla="*/ 1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73">
                      <a:moveTo>
                        <a:pt x="42" y="14"/>
                      </a:moveTo>
                      <a:lnTo>
                        <a:pt x="36" y="36"/>
                      </a:lnTo>
                      <a:lnTo>
                        <a:pt x="42" y="50"/>
                      </a:lnTo>
                      <a:lnTo>
                        <a:pt x="75" y="64"/>
                      </a:lnTo>
                      <a:lnTo>
                        <a:pt x="76" y="64"/>
                      </a:lnTo>
                      <a:lnTo>
                        <a:pt x="36" y="72"/>
                      </a:lnTo>
                      <a:lnTo>
                        <a:pt x="0" y="36"/>
                      </a:lnTo>
                      <a:lnTo>
                        <a:pt x="12" y="36"/>
                      </a:lnTo>
                      <a:lnTo>
                        <a:pt x="12" y="31"/>
                      </a:lnTo>
                      <a:lnTo>
                        <a:pt x="0" y="0"/>
                      </a:lnTo>
                      <a:lnTo>
                        <a:pt x="28" y="0"/>
                      </a:lnTo>
                      <a:lnTo>
                        <a:pt x="42" y="14"/>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103" name="Freeform 479">
                  <a:extLst>
                    <a:ext uri="{FF2B5EF4-FFF2-40B4-BE49-F238E27FC236}">
                      <a16:creationId xmlns:a16="http://schemas.microsoft.com/office/drawing/2014/main" id="{462A9121-8FAC-461D-B523-00DBCA47B388}"/>
                    </a:ext>
                  </a:extLst>
                </p:cNvPr>
                <p:cNvSpPr>
                  <a:spLocks/>
                </p:cNvSpPr>
                <p:nvPr/>
              </p:nvSpPr>
              <p:spPr bwMode="auto">
                <a:xfrm>
                  <a:off x="4775" y="2315"/>
                  <a:ext cx="24" cy="28"/>
                </a:xfrm>
                <a:custGeom>
                  <a:avLst/>
                  <a:gdLst>
                    <a:gd name="T0" fmla="*/ 23 w 24"/>
                    <a:gd name="T1" fmla="*/ 23 h 26"/>
                    <a:gd name="T2" fmla="*/ 10 w 24"/>
                    <a:gd name="T3" fmla="*/ 25 h 26"/>
                    <a:gd name="T4" fmla="*/ 6 w 24"/>
                    <a:gd name="T5" fmla="*/ 25 h 26"/>
                    <a:gd name="T6" fmla="*/ 0 w 24"/>
                    <a:gd name="T7" fmla="*/ 19 h 26"/>
                    <a:gd name="T8" fmla="*/ 6 w 24"/>
                    <a:gd name="T9" fmla="*/ 0 h 26"/>
                    <a:gd name="T10" fmla="*/ 23 w 24"/>
                    <a:gd name="T11" fmla="*/ 17 h 26"/>
                    <a:gd name="T12" fmla="*/ 23 w 24"/>
                    <a:gd name="T13" fmla="*/ 23 h 26"/>
                  </a:gdLst>
                  <a:ahLst/>
                  <a:cxnLst>
                    <a:cxn ang="0">
                      <a:pos x="T0" y="T1"/>
                    </a:cxn>
                    <a:cxn ang="0">
                      <a:pos x="T2" y="T3"/>
                    </a:cxn>
                    <a:cxn ang="0">
                      <a:pos x="T4" y="T5"/>
                    </a:cxn>
                    <a:cxn ang="0">
                      <a:pos x="T6" y="T7"/>
                    </a:cxn>
                    <a:cxn ang="0">
                      <a:pos x="T8" y="T9"/>
                    </a:cxn>
                    <a:cxn ang="0">
                      <a:pos x="T10" y="T11"/>
                    </a:cxn>
                    <a:cxn ang="0">
                      <a:pos x="T12" y="T13"/>
                    </a:cxn>
                  </a:cxnLst>
                  <a:rect l="0" t="0" r="r" b="b"/>
                  <a:pathLst>
                    <a:path w="24" h="26">
                      <a:moveTo>
                        <a:pt x="23" y="23"/>
                      </a:moveTo>
                      <a:lnTo>
                        <a:pt x="10" y="25"/>
                      </a:lnTo>
                      <a:lnTo>
                        <a:pt x="6" y="25"/>
                      </a:lnTo>
                      <a:lnTo>
                        <a:pt x="0" y="19"/>
                      </a:lnTo>
                      <a:lnTo>
                        <a:pt x="6" y="0"/>
                      </a:lnTo>
                      <a:lnTo>
                        <a:pt x="23" y="17"/>
                      </a:lnTo>
                      <a:lnTo>
                        <a:pt x="23" y="23"/>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nvGrpSpPr>
              <p:cNvPr id="56" name="Group 480">
                <a:extLst>
                  <a:ext uri="{FF2B5EF4-FFF2-40B4-BE49-F238E27FC236}">
                    <a16:creationId xmlns:a16="http://schemas.microsoft.com/office/drawing/2014/main" id="{DABCB7D2-B68E-49DF-9D9E-F7215180DE26}"/>
                  </a:ext>
                </a:extLst>
              </p:cNvPr>
              <p:cNvGrpSpPr>
                <a:grpSpLocks/>
              </p:cNvGrpSpPr>
              <p:nvPr/>
            </p:nvGrpSpPr>
            <p:grpSpPr bwMode="auto">
              <a:xfrm>
                <a:off x="2538" y="1320"/>
                <a:ext cx="451" cy="875"/>
                <a:chOff x="4557" y="1710"/>
                <a:chExt cx="926" cy="1799"/>
              </a:xfrm>
              <a:grpFill/>
            </p:grpSpPr>
            <p:sp>
              <p:nvSpPr>
                <p:cNvPr id="57" name="Freeform 481">
                  <a:extLst>
                    <a:ext uri="{FF2B5EF4-FFF2-40B4-BE49-F238E27FC236}">
                      <a16:creationId xmlns:a16="http://schemas.microsoft.com/office/drawing/2014/main" id="{D7B02416-0716-4264-88B4-0C28CBF4411C}"/>
                    </a:ext>
                  </a:extLst>
                </p:cNvPr>
                <p:cNvSpPr>
                  <a:spLocks/>
                </p:cNvSpPr>
                <p:nvPr/>
              </p:nvSpPr>
              <p:spPr bwMode="auto">
                <a:xfrm>
                  <a:off x="4703" y="1785"/>
                  <a:ext cx="80" cy="96"/>
                </a:xfrm>
                <a:custGeom>
                  <a:avLst/>
                  <a:gdLst>
                    <a:gd name="T0" fmla="*/ 48 w 64"/>
                    <a:gd name="T1" fmla="*/ 0 h 72"/>
                    <a:gd name="T2" fmla="*/ 48 w 64"/>
                    <a:gd name="T3" fmla="*/ 8 h 72"/>
                    <a:gd name="T4" fmla="*/ 40 w 64"/>
                    <a:gd name="T5" fmla="*/ 16 h 72"/>
                    <a:gd name="T6" fmla="*/ 40 w 64"/>
                    <a:gd name="T7" fmla="*/ 24 h 72"/>
                    <a:gd name="T8" fmla="*/ 24 w 64"/>
                    <a:gd name="T9" fmla="*/ 16 h 72"/>
                    <a:gd name="T10" fmla="*/ 0 w 64"/>
                    <a:gd name="T11" fmla="*/ 48 h 72"/>
                    <a:gd name="T12" fmla="*/ 24 w 64"/>
                    <a:gd name="T13" fmla="*/ 48 h 72"/>
                    <a:gd name="T14" fmla="*/ 24 w 64"/>
                    <a:gd name="T15" fmla="*/ 72 h 72"/>
                    <a:gd name="T16" fmla="*/ 48 w 64"/>
                    <a:gd name="T17" fmla="*/ 72 h 72"/>
                    <a:gd name="T18" fmla="*/ 56 w 64"/>
                    <a:gd name="T19" fmla="*/ 72 h 72"/>
                    <a:gd name="T20" fmla="*/ 64 w 64"/>
                    <a:gd name="T21" fmla="*/ 64 h 72"/>
                    <a:gd name="T22" fmla="*/ 48 w 64"/>
                    <a:gd name="T23" fmla="*/ 56 h 72"/>
                    <a:gd name="T24" fmla="*/ 40 w 64"/>
                    <a:gd name="T25" fmla="*/ 40 h 72"/>
                    <a:gd name="T26" fmla="*/ 64 w 64"/>
                    <a:gd name="T27" fmla="*/ 32 h 72"/>
                    <a:gd name="T28" fmla="*/ 56 w 64"/>
                    <a:gd name="T29" fmla="*/ 16 h 72"/>
                    <a:gd name="T30" fmla="*/ 64 w 64"/>
                    <a:gd name="T31" fmla="*/ 0 h 72"/>
                    <a:gd name="T32" fmla="*/ 48 w 64"/>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72">
                      <a:moveTo>
                        <a:pt x="48" y="0"/>
                      </a:moveTo>
                      <a:lnTo>
                        <a:pt x="48" y="8"/>
                      </a:lnTo>
                      <a:lnTo>
                        <a:pt x="40" y="16"/>
                      </a:lnTo>
                      <a:lnTo>
                        <a:pt x="40" y="24"/>
                      </a:lnTo>
                      <a:lnTo>
                        <a:pt x="24" y="16"/>
                      </a:lnTo>
                      <a:lnTo>
                        <a:pt x="0" y="48"/>
                      </a:lnTo>
                      <a:lnTo>
                        <a:pt x="24" y="48"/>
                      </a:lnTo>
                      <a:lnTo>
                        <a:pt x="24" y="72"/>
                      </a:lnTo>
                      <a:lnTo>
                        <a:pt x="48" y="72"/>
                      </a:lnTo>
                      <a:lnTo>
                        <a:pt x="56" y="72"/>
                      </a:lnTo>
                      <a:lnTo>
                        <a:pt x="64" y="64"/>
                      </a:lnTo>
                      <a:lnTo>
                        <a:pt x="48" y="56"/>
                      </a:lnTo>
                      <a:lnTo>
                        <a:pt x="40" y="40"/>
                      </a:lnTo>
                      <a:lnTo>
                        <a:pt x="64" y="32"/>
                      </a:lnTo>
                      <a:lnTo>
                        <a:pt x="56" y="16"/>
                      </a:lnTo>
                      <a:lnTo>
                        <a:pt x="64" y="0"/>
                      </a:lnTo>
                      <a:lnTo>
                        <a:pt x="48" y="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58" name="Freeform 482">
                  <a:extLst>
                    <a:ext uri="{FF2B5EF4-FFF2-40B4-BE49-F238E27FC236}">
                      <a16:creationId xmlns:a16="http://schemas.microsoft.com/office/drawing/2014/main" id="{D1C3E7D9-53A0-46E8-A804-9F230F11DAC2}"/>
                    </a:ext>
                  </a:extLst>
                </p:cNvPr>
                <p:cNvSpPr>
                  <a:spLocks/>
                </p:cNvSpPr>
                <p:nvPr/>
              </p:nvSpPr>
              <p:spPr bwMode="auto">
                <a:xfrm>
                  <a:off x="4763" y="1871"/>
                  <a:ext cx="60" cy="84"/>
                </a:xfrm>
                <a:custGeom>
                  <a:avLst/>
                  <a:gdLst>
                    <a:gd name="T0" fmla="*/ 0 w 48"/>
                    <a:gd name="T1" fmla="*/ 8 h 64"/>
                    <a:gd name="T2" fmla="*/ 8 w 48"/>
                    <a:gd name="T3" fmla="*/ 8 h 64"/>
                    <a:gd name="T4" fmla="*/ 16 w 48"/>
                    <a:gd name="T5" fmla="*/ 0 h 64"/>
                    <a:gd name="T6" fmla="*/ 32 w 48"/>
                    <a:gd name="T7" fmla="*/ 16 h 64"/>
                    <a:gd name="T8" fmla="*/ 48 w 48"/>
                    <a:gd name="T9" fmla="*/ 40 h 64"/>
                    <a:gd name="T10" fmla="*/ 48 w 48"/>
                    <a:gd name="T11" fmla="*/ 48 h 64"/>
                    <a:gd name="T12" fmla="*/ 24 w 48"/>
                    <a:gd name="T13" fmla="*/ 64 h 64"/>
                    <a:gd name="T14" fmla="*/ 8 w 48"/>
                    <a:gd name="T15" fmla="*/ 48 h 64"/>
                    <a:gd name="T16" fmla="*/ 16 w 48"/>
                    <a:gd name="T17" fmla="*/ 40 h 64"/>
                    <a:gd name="T18" fmla="*/ 0 w 48"/>
                    <a:gd name="T19" fmla="*/ 24 h 64"/>
                    <a:gd name="T20" fmla="*/ 8 w 48"/>
                    <a:gd name="T21" fmla="*/ 24 h 64"/>
                    <a:gd name="T22" fmla="*/ 0 w 48"/>
                    <a:gd name="T23" fmla="*/ 16 h 64"/>
                    <a:gd name="T24" fmla="*/ 0 w 48"/>
                    <a:gd name="T25"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4">
                      <a:moveTo>
                        <a:pt x="0" y="8"/>
                      </a:moveTo>
                      <a:lnTo>
                        <a:pt x="8" y="8"/>
                      </a:lnTo>
                      <a:lnTo>
                        <a:pt x="16" y="0"/>
                      </a:lnTo>
                      <a:lnTo>
                        <a:pt x="32" y="16"/>
                      </a:lnTo>
                      <a:lnTo>
                        <a:pt x="48" y="40"/>
                      </a:lnTo>
                      <a:lnTo>
                        <a:pt x="48" y="48"/>
                      </a:lnTo>
                      <a:lnTo>
                        <a:pt x="24" y="64"/>
                      </a:lnTo>
                      <a:lnTo>
                        <a:pt x="8" y="48"/>
                      </a:lnTo>
                      <a:lnTo>
                        <a:pt x="16" y="40"/>
                      </a:lnTo>
                      <a:lnTo>
                        <a:pt x="0" y="24"/>
                      </a:lnTo>
                      <a:lnTo>
                        <a:pt x="8" y="24"/>
                      </a:lnTo>
                      <a:lnTo>
                        <a:pt x="0" y="16"/>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59" name="Freeform 483">
                  <a:extLst>
                    <a:ext uri="{FF2B5EF4-FFF2-40B4-BE49-F238E27FC236}">
                      <a16:creationId xmlns:a16="http://schemas.microsoft.com/office/drawing/2014/main" id="{AE06C59D-F562-44E8-A917-46D80E76D8D4}"/>
                    </a:ext>
                  </a:extLst>
                </p:cNvPr>
                <p:cNvSpPr>
                  <a:spLocks/>
                </p:cNvSpPr>
                <p:nvPr/>
              </p:nvSpPr>
              <p:spPr bwMode="auto">
                <a:xfrm>
                  <a:off x="4844" y="1965"/>
                  <a:ext cx="40" cy="54"/>
                </a:xfrm>
                <a:custGeom>
                  <a:avLst/>
                  <a:gdLst>
                    <a:gd name="T0" fmla="*/ 0 w 32"/>
                    <a:gd name="T1" fmla="*/ 8 h 40"/>
                    <a:gd name="T2" fmla="*/ 8 w 32"/>
                    <a:gd name="T3" fmla="*/ 16 h 40"/>
                    <a:gd name="T4" fmla="*/ 8 w 32"/>
                    <a:gd name="T5" fmla="*/ 8 h 40"/>
                    <a:gd name="T6" fmla="*/ 16 w 32"/>
                    <a:gd name="T7" fmla="*/ 16 h 40"/>
                    <a:gd name="T8" fmla="*/ 16 w 32"/>
                    <a:gd name="T9" fmla="*/ 40 h 40"/>
                    <a:gd name="T10" fmla="*/ 24 w 32"/>
                    <a:gd name="T11" fmla="*/ 40 h 40"/>
                    <a:gd name="T12" fmla="*/ 32 w 32"/>
                    <a:gd name="T13" fmla="*/ 32 h 40"/>
                    <a:gd name="T14" fmla="*/ 32 w 32"/>
                    <a:gd name="T15" fmla="*/ 16 h 40"/>
                    <a:gd name="T16" fmla="*/ 24 w 32"/>
                    <a:gd name="T17" fmla="*/ 0 h 40"/>
                    <a:gd name="T18" fmla="*/ 8 w 32"/>
                    <a:gd name="T19" fmla="*/ 0 h 40"/>
                    <a:gd name="T20" fmla="*/ 0 w 32"/>
                    <a:gd name="T21"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0">
                      <a:moveTo>
                        <a:pt x="0" y="8"/>
                      </a:moveTo>
                      <a:lnTo>
                        <a:pt x="8" y="16"/>
                      </a:lnTo>
                      <a:lnTo>
                        <a:pt x="8" y="8"/>
                      </a:lnTo>
                      <a:lnTo>
                        <a:pt x="16" y="16"/>
                      </a:lnTo>
                      <a:lnTo>
                        <a:pt x="16" y="40"/>
                      </a:lnTo>
                      <a:lnTo>
                        <a:pt x="24" y="40"/>
                      </a:lnTo>
                      <a:lnTo>
                        <a:pt x="32" y="32"/>
                      </a:lnTo>
                      <a:lnTo>
                        <a:pt x="32" y="16"/>
                      </a:lnTo>
                      <a:lnTo>
                        <a:pt x="24" y="0"/>
                      </a:lnTo>
                      <a:lnTo>
                        <a:pt x="8" y="0"/>
                      </a:lnTo>
                      <a:lnTo>
                        <a:pt x="0" y="8"/>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0" name="Freeform 484">
                  <a:extLst>
                    <a:ext uri="{FF2B5EF4-FFF2-40B4-BE49-F238E27FC236}">
                      <a16:creationId xmlns:a16="http://schemas.microsoft.com/office/drawing/2014/main" id="{3C1A5422-00AE-40A7-865F-771EE1FB25F7}"/>
                    </a:ext>
                  </a:extLst>
                </p:cNvPr>
                <p:cNvSpPr>
                  <a:spLocks/>
                </p:cNvSpPr>
                <p:nvPr/>
              </p:nvSpPr>
              <p:spPr bwMode="auto">
                <a:xfrm>
                  <a:off x="4884" y="1955"/>
                  <a:ext cx="39" cy="33"/>
                </a:xfrm>
                <a:custGeom>
                  <a:avLst/>
                  <a:gdLst>
                    <a:gd name="T0" fmla="*/ 0 w 32"/>
                    <a:gd name="T1" fmla="*/ 16 h 24"/>
                    <a:gd name="T2" fmla="*/ 16 w 32"/>
                    <a:gd name="T3" fmla="*/ 24 h 24"/>
                    <a:gd name="T4" fmla="*/ 16 w 32"/>
                    <a:gd name="T5" fmla="*/ 16 h 24"/>
                    <a:gd name="T6" fmla="*/ 16 w 32"/>
                    <a:gd name="T7" fmla="*/ 8 h 24"/>
                    <a:gd name="T8" fmla="*/ 24 w 32"/>
                    <a:gd name="T9" fmla="*/ 16 h 24"/>
                    <a:gd name="T10" fmla="*/ 32 w 32"/>
                    <a:gd name="T11" fmla="*/ 8 h 24"/>
                    <a:gd name="T12" fmla="*/ 24 w 32"/>
                    <a:gd name="T13" fmla="*/ 0 h 24"/>
                    <a:gd name="T14" fmla="*/ 16 w 32"/>
                    <a:gd name="T15" fmla="*/ 0 h 24"/>
                    <a:gd name="T16" fmla="*/ 16 w 32"/>
                    <a:gd name="T17" fmla="*/ 8 h 24"/>
                    <a:gd name="T18" fmla="*/ 8 w 32"/>
                    <a:gd name="T19" fmla="*/ 0 h 24"/>
                    <a:gd name="T20" fmla="*/ 0 w 32"/>
                    <a:gd name="T2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4">
                      <a:moveTo>
                        <a:pt x="0" y="16"/>
                      </a:moveTo>
                      <a:lnTo>
                        <a:pt x="16" y="24"/>
                      </a:lnTo>
                      <a:lnTo>
                        <a:pt x="16" y="16"/>
                      </a:lnTo>
                      <a:lnTo>
                        <a:pt x="16" y="8"/>
                      </a:lnTo>
                      <a:lnTo>
                        <a:pt x="24" y="16"/>
                      </a:lnTo>
                      <a:lnTo>
                        <a:pt x="32" y="8"/>
                      </a:lnTo>
                      <a:lnTo>
                        <a:pt x="24" y="0"/>
                      </a:lnTo>
                      <a:lnTo>
                        <a:pt x="16" y="0"/>
                      </a:lnTo>
                      <a:lnTo>
                        <a:pt x="16" y="8"/>
                      </a:lnTo>
                      <a:lnTo>
                        <a:pt x="8"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1" name="Freeform 485">
                  <a:extLst>
                    <a:ext uri="{FF2B5EF4-FFF2-40B4-BE49-F238E27FC236}">
                      <a16:creationId xmlns:a16="http://schemas.microsoft.com/office/drawing/2014/main" id="{DEEF0E35-30F3-460E-B1AE-DCC349424942}"/>
                    </a:ext>
                  </a:extLst>
                </p:cNvPr>
                <p:cNvSpPr>
                  <a:spLocks/>
                </p:cNvSpPr>
                <p:nvPr/>
              </p:nvSpPr>
              <p:spPr bwMode="auto">
                <a:xfrm>
                  <a:off x="4854" y="1806"/>
                  <a:ext cx="150" cy="170"/>
                </a:xfrm>
                <a:custGeom>
                  <a:avLst/>
                  <a:gdLst>
                    <a:gd name="T0" fmla="*/ 0 w 120"/>
                    <a:gd name="T1" fmla="*/ 112 h 128"/>
                    <a:gd name="T2" fmla="*/ 8 w 120"/>
                    <a:gd name="T3" fmla="*/ 120 h 128"/>
                    <a:gd name="T4" fmla="*/ 16 w 120"/>
                    <a:gd name="T5" fmla="*/ 120 h 128"/>
                    <a:gd name="T6" fmla="*/ 24 w 120"/>
                    <a:gd name="T7" fmla="*/ 112 h 128"/>
                    <a:gd name="T8" fmla="*/ 48 w 120"/>
                    <a:gd name="T9" fmla="*/ 104 h 128"/>
                    <a:gd name="T10" fmla="*/ 56 w 120"/>
                    <a:gd name="T11" fmla="*/ 104 h 128"/>
                    <a:gd name="T12" fmla="*/ 56 w 120"/>
                    <a:gd name="T13" fmla="*/ 120 h 128"/>
                    <a:gd name="T14" fmla="*/ 72 w 120"/>
                    <a:gd name="T15" fmla="*/ 128 h 128"/>
                    <a:gd name="T16" fmla="*/ 80 w 120"/>
                    <a:gd name="T17" fmla="*/ 112 h 128"/>
                    <a:gd name="T18" fmla="*/ 72 w 120"/>
                    <a:gd name="T19" fmla="*/ 104 h 128"/>
                    <a:gd name="T20" fmla="*/ 80 w 120"/>
                    <a:gd name="T21" fmla="*/ 104 h 128"/>
                    <a:gd name="T22" fmla="*/ 88 w 120"/>
                    <a:gd name="T23" fmla="*/ 104 h 128"/>
                    <a:gd name="T24" fmla="*/ 96 w 120"/>
                    <a:gd name="T25" fmla="*/ 96 h 128"/>
                    <a:gd name="T26" fmla="*/ 104 w 120"/>
                    <a:gd name="T27" fmla="*/ 104 h 128"/>
                    <a:gd name="T28" fmla="*/ 104 w 120"/>
                    <a:gd name="T29" fmla="*/ 96 h 128"/>
                    <a:gd name="T30" fmla="*/ 112 w 120"/>
                    <a:gd name="T31" fmla="*/ 104 h 128"/>
                    <a:gd name="T32" fmla="*/ 120 w 120"/>
                    <a:gd name="T33" fmla="*/ 96 h 128"/>
                    <a:gd name="T34" fmla="*/ 120 w 120"/>
                    <a:gd name="T35" fmla="*/ 88 h 128"/>
                    <a:gd name="T36" fmla="*/ 104 w 120"/>
                    <a:gd name="T37" fmla="*/ 56 h 128"/>
                    <a:gd name="T38" fmla="*/ 104 w 120"/>
                    <a:gd name="T39" fmla="*/ 48 h 128"/>
                    <a:gd name="T40" fmla="*/ 112 w 120"/>
                    <a:gd name="T41" fmla="*/ 48 h 128"/>
                    <a:gd name="T42" fmla="*/ 104 w 120"/>
                    <a:gd name="T43" fmla="*/ 40 h 128"/>
                    <a:gd name="T44" fmla="*/ 80 w 120"/>
                    <a:gd name="T45" fmla="*/ 8 h 128"/>
                    <a:gd name="T46" fmla="*/ 72 w 120"/>
                    <a:gd name="T47" fmla="*/ 0 h 128"/>
                    <a:gd name="T48" fmla="*/ 80 w 120"/>
                    <a:gd name="T49" fmla="*/ 8 h 128"/>
                    <a:gd name="T50" fmla="*/ 72 w 120"/>
                    <a:gd name="T51" fmla="*/ 8 h 128"/>
                    <a:gd name="T52" fmla="*/ 80 w 120"/>
                    <a:gd name="T53" fmla="*/ 40 h 128"/>
                    <a:gd name="T54" fmla="*/ 80 w 120"/>
                    <a:gd name="T55" fmla="*/ 64 h 128"/>
                    <a:gd name="T56" fmla="*/ 64 w 120"/>
                    <a:gd name="T57" fmla="*/ 72 h 128"/>
                    <a:gd name="T58" fmla="*/ 64 w 120"/>
                    <a:gd name="T59" fmla="*/ 64 h 128"/>
                    <a:gd name="T60" fmla="*/ 56 w 120"/>
                    <a:gd name="T61" fmla="*/ 64 h 128"/>
                    <a:gd name="T62" fmla="*/ 56 w 120"/>
                    <a:gd name="T63" fmla="*/ 88 h 128"/>
                    <a:gd name="T64" fmla="*/ 56 w 120"/>
                    <a:gd name="T65" fmla="*/ 96 h 128"/>
                    <a:gd name="T66" fmla="*/ 48 w 120"/>
                    <a:gd name="T67" fmla="*/ 88 h 128"/>
                    <a:gd name="T68" fmla="*/ 16 w 120"/>
                    <a:gd name="T69" fmla="*/ 96 h 128"/>
                    <a:gd name="T70" fmla="*/ 0 w 120"/>
                    <a:gd name="T7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28">
                      <a:moveTo>
                        <a:pt x="0" y="112"/>
                      </a:moveTo>
                      <a:lnTo>
                        <a:pt x="8" y="120"/>
                      </a:lnTo>
                      <a:lnTo>
                        <a:pt x="16" y="120"/>
                      </a:lnTo>
                      <a:lnTo>
                        <a:pt x="24" y="112"/>
                      </a:lnTo>
                      <a:lnTo>
                        <a:pt x="48" y="104"/>
                      </a:lnTo>
                      <a:lnTo>
                        <a:pt x="56" y="104"/>
                      </a:lnTo>
                      <a:lnTo>
                        <a:pt x="56" y="120"/>
                      </a:lnTo>
                      <a:lnTo>
                        <a:pt x="72" y="128"/>
                      </a:lnTo>
                      <a:lnTo>
                        <a:pt x="80" y="112"/>
                      </a:lnTo>
                      <a:lnTo>
                        <a:pt x="72" y="104"/>
                      </a:lnTo>
                      <a:lnTo>
                        <a:pt x="80" y="104"/>
                      </a:lnTo>
                      <a:lnTo>
                        <a:pt x="88" y="104"/>
                      </a:lnTo>
                      <a:lnTo>
                        <a:pt x="96" y="96"/>
                      </a:lnTo>
                      <a:lnTo>
                        <a:pt x="104" y="104"/>
                      </a:lnTo>
                      <a:lnTo>
                        <a:pt x="104" y="96"/>
                      </a:lnTo>
                      <a:lnTo>
                        <a:pt x="112" y="104"/>
                      </a:lnTo>
                      <a:lnTo>
                        <a:pt x="120" y="96"/>
                      </a:lnTo>
                      <a:lnTo>
                        <a:pt x="120" y="88"/>
                      </a:lnTo>
                      <a:lnTo>
                        <a:pt x="104" y="56"/>
                      </a:lnTo>
                      <a:lnTo>
                        <a:pt x="104" y="48"/>
                      </a:lnTo>
                      <a:lnTo>
                        <a:pt x="112" y="48"/>
                      </a:lnTo>
                      <a:lnTo>
                        <a:pt x="104" y="40"/>
                      </a:lnTo>
                      <a:lnTo>
                        <a:pt x="80" y="8"/>
                      </a:lnTo>
                      <a:lnTo>
                        <a:pt x="72" y="0"/>
                      </a:lnTo>
                      <a:lnTo>
                        <a:pt x="80" y="8"/>
                      </a:lnTo>
                      <a:lnTo>
                        <a:pt x="72" y="8"/>
                      </a:lnTo>
                      <a:lnTo>
                        <a:pt x="80" y="40"/>
                      </a:lnTo>
                      <a:lnTo>
                        <a:pt x="80" y="64"/>
                      </a:lnTo>
                      <a:lnTo>
                        <a:pt x="64" y="72"/>
                      </a:lnTo>
                      <a:lnTo>
                        <a:pt x="64" y="64"/>
                      </a:lnTo>
                      <a:lnTo>
                        <a:pt x="56" y="64"/>
                      </a:lnTo>
                      <a:lnTo>
                        <a:pt x="56" y="88"/>
                      </a:lnTo>
                      <a:lnTo>
                        <a:pt x="56" y="96"/>
                      </a:lnTo>
                      <a:lnTo>
                        <a:pt x="48" y="88"/>
                      </a:lnTo>
                      <a:lnTo>
                        <a:pt x="16" y="96"/>
                      </a:lnTo>
                      <a:lnTo>
                        <a:pt x="0" y="112"/>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2" name="Freeform 486">
                  <a:extLst>
                    <a:ext uri="{FF2B5EF4-FFF2-40B4-BE49-F238E27FC236}">
                      <a16:creationId xmlns:a16="http://schemas.microsoft.com/office/drawing/2014/main" id="{0B522804-6D23-4A0D-8003-9B6AF6F480D0}"/>
                    </a:ext>
                  </a:extLst>
                </p:cNvPr>
                <p:cNvSpPr>
                  <a:spLocks/>
                </p:cNvSpPr>
                <p:nvPr/>
              </p:nvSpPr>
              <p:spPr bwMode="auto">
                <a:xfrm>
                  <a:off x="4913" y="1731"/>
                  <a:ext cx="91" cy="86"/>
                </a:xfrm>
                <a:custGeom>
                  <a:avLst/>
                  <a:gdLst>
                    <a:gd name="T0" fmla="*/ 8 w 72"/>
                    <a:gd name="T1" fmla="*/ 40 h 64"/>
                    <a:gd name="T2" fmla="*/ 16 w 72"/>
                    <a:gd name="T3" fmla="*/ 64 h 64"/>
                    <a:gd name="T4" fmla="*/ 24 w 72"/>
                    <a:gd name="T5" fmla="*/ 56 h 64"/>
                    <a:gd name="T6" fmla="*/ 16 w 72"/>
                    <a:gd name="T7" fmla="*/ 40 h 64"/>
                    <a:gd name="T8" fmla="*/ 24 w 72"/>
                    <a:gd name="T9" fmla="*/ 48 h 64"/>
                    <a:gd name="T10" fmla="*/ 32 w 72"/>
                    <a:gd name="T11" fmla="*/ 40 h 64"/>
                    <a:gd name="T12" fmla="*/ 48 w 72"/>
                    <a:gd name="T13" fmla="*/ 48 h 64"/>
                    <a:gd name="T14" fmla="*/ 56 w 72"/>
                    <a:gd name="T15" fmla="*/ 40 h 64"/>
                    <a:gd name="T16" fmla="*/ 64 w 72"/>
                    <a:gd name="T17" fmla="*/ 40 h 64"/>
                    <a:gd name="T18" fmla="*/ 72 w 72"/>
                    <a:gd name="T19" fmla="*/ 32 h 64"/>
                    <a:gd name="T20" fmla="*/ 64 w 72"/>
                    <a:gd name="T21" fmla="*/ 32 h 64"/>
                    <a:gd name="T22" fmla="*/ 56 w 72"/>
                    <a:gd name="T23" fmla="*/ 24 h 64"/>
                    <a:gd name="T24" fmla="*/ 56 w 72"/>
                    <a:gd name="T25" fmla="*/ 16 h 64"/>
                    <a:gd name="T26" fmla="*/ 48 w 72"/>
                    <a:gd name="T27" fmla="*/ 24 h 64"/>
                    <a:gd name="T28" fmla="*/ 40 w 72"/>
                    <a:gd name="T29" fmla="*/ 16 h 64"/>
                    <a:gd name="T30" fmla="*/ 0 w 72"/>
                    <a:gd name="T31" fmla="*/ 0 h 64"/>
                    <a:gd name="T32" fmla="*/ 8 w 72"/>
                    <a:gd name="T33" fmla="*/ 8 h 64"/>
                    <a:gd name="T34" fmla="*/ 16 w 72"/>
                    <a:gd name="T35" fmla="*/ 32 h 64"/>
                    <a:gd name="T36" fmla="*/ 8 w 72"/>
                    <a:gd name="T37" fmla="*/ 32 h 64"/>
                    <a:gd name="T38" fmla="*/ 8 w 72"/>
                    <a:gd name="T3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4">
                      <a:moveTo>
                        <a:pt x="8" y="40"/>
                      </a:moveTo>
                      <a:lnTo>
                        <a:pt x="16" y="64"/>
                      </a:lnTo>
                      <a:lnTo>
                        <a:pt x="24" y="56"/>
                      </a:lnTo>
                      <a:lnTo>
                        <a:pt x="16" y="40"/>
                      </a:lnTo>
                      <a:lnTo>
                        <a:pt x="24" y="48"/>
                      </a:lnTo>
                      <a:lnTo>
                        <a:pt x="32" y="40"/>
                      </a:lnTo>
                      <a:lnTo>
                        <a:pt x="48" y="48"/>
                      </a:lnTo>
                      <a:lnTo>
                        <a:pt x="56" y="40"/>
                      </a:lnTo>
                      <a:lnTo>
                        <a:pt x="64" y="40"/>
                      </a:lnTo>
                      <a:lnTo>
                        <a:pt x="72" y="32"/>
                      </a:lnTo>
                      <a:lnTo>
                        <a:pt x="64" y="32"/>
                      </a:lnTo>
                      <a:lnTo>
                        <a:pt x="56" y="24"/>
                      </a:lnTo>
                      <a:lnTo>
                        <a:pt x="56" y="16"/>
                      </a:lnTo>
                      <a:lnTo>
                        <a:pt x="48" y="24"/>
                      </a:lnTo>
                      <a:lnTo>
                        <a:pt x="40" y="16"/>
                      </a:lnTo>
                      <a:lnTo>
                        <a:pt x="0" y="0"/>
                      </a:lnTo>
                      <a:lnTo>
                        <a:pt x="8" y="8"/>
                      </a:lnTo>
                      <a:lnTo>
                        <a:pt x="16" y="32"/>
                      </a:lnTo>
                      <a:lnTo>
                        <a:pt x="8" y="32"/>
                      </a:lnTo>
                      <a:lnTo>
                        <a:pt x="8" y="40"/>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3" name="Line 487">
                  <a:extLst>
                    <a:ext uri="{FF2B5EF4-FFF2-40B4-BE49-F238E27FC236}">
                      <a16:creationId xmlns:a16="http://schemas.microsoft.com/office/drawing/2014/main" id="{D0BB5A14-62CA-49B1-9F4D-00BD0AF7F308}"/>
                    </a:ext>
                  </a:extLst>
                </p:cNvPr>
                <p:cNvSpPr>
                  <a:spLocks noChangeShapeType="1"/>
                </p:cNvSpPr>
                <p:nvPr/>
              </p:nvSpPr>
              <p:spPr bwMode="auto">
                <a:xfrm flipV="1">
                  <a:off x="4854" y="2115"/>
                  <a:ext cx="1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4" name="Line 488">
                  <a:extLst>
                    <a:ext uri="{FF2B5EF4-FFF2-40B4-BE49-F238E27FC236}">
                      <a16:creationId xmlns:a16="http://schemas.microsoft.com/office/drawing/2014/main" id="{362391FD-97BA-4E36-8897-39AF8201479B}"/>
                    </a:ext>
                  </a:extLst>
                </p:cNvPr>
                <p:cNvSpPr>
                  <a:spLocks noChangeShapeType="1"/>
                </p:cNvSpPr>
                <p:nvPr/>
              </p:nvSpPr>
              <p:spPr bwMode="auto">
                <a:xfrm flipV="1">
                  <a:off x="4874" y="2082"/>
                  <a:ext cx="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5" name="Line 489">
                  <a:extLst>
                    <a:ext uri="{FF2B5EF4-FFF2-40B4-BE49-F238E27FC236}">
                      <a16:creationId xmlns:a16="http://schemas.microsoft.com/office/drawing/2014/main" id="{15005253-951C-4BB7-B040-336023AD0F2C}"/>
                    </a:ext>
                  </a:extLst>
                </p:cNvPr>
                <p:cNvSpPr>
                  <a:spLocks noChangeShapeType="1"/>
                </p:cNvSpPr>
                <p:nvPr/>
              </p:nvSpPr>
              <p:spPr bwMode="auto">
                <a:xfrm flipV="1">
                  <a:off x="4994" y="1764"/>
                  <a:ext cx="0" cy="11"/>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6" name="Freeform 490">
                  <a:extLst>
                    <a:ext uri="{FF2B5EF4-FFF2-40B4-BE49-F238E27FC236}">
                      <a16:creationId xmlns:a16="http://schemas.microsoft.com/office/drawing/2014/main" id="{02C863A0-43C6-4F12-810B-AE2CAEE33C36}"/>
                    </a:ext>
                  </a:extLst>
                </p:cNvPr>
                <p:cNvSpPr>
                  <a:spLocks/>
                </p:cNvSpPr>
                <p:nvPr/>
              </p:nvSpPr>
              <p:spPr bwMode="auto">
                <a:xfrm>
                  <a:off x="5004" y="1731"/>
                  <a:ext cx="20" cy="23"/>
                </a:xfrm>
                <a:custGeom>
                  <a:avLst/>
                  <a:gdLst>
                    <a:gd name="T0" fmla="*/ 0 w 16"/>
                    <a:gd name="T1" fmla="*/ 16 h 16"/>
                    <a:gd name="T2" fmla="*/ 16 w 16"/>
                    <a:gd name="T3" fmla="*/ 0 h 16"/>
                    <a:gd name="T4" fmla="*/ 8 w 16"/>
                    <a:gd name="T5" fmla="*/ 0 h 16"/>
                    <a:gd name="T6" fmla="*/ 0 w 16"/>
                    <a:gd name="T7" fmla="*/ 16 h 16"/>
                  </a:gdLst>
                  <a:ahLst/>
                  <a:cxnLst>
                    <a:cxn ang="0">
                      <a:pos x="T0" y="T1"/>
                    </a:cxn>
                    <a:cxn ang="0">
                      <a:pos x="T2" y="T3"/>
                    </a:cxn>
                    <a:cxn ang="0">
                      <a:pos x="T4" y="T5"/>
                    </a:cxn>
                    <a:cxn ang="0">
                      <a:pos x="T6" y="T7"/>
                    </a:cxn>
                  </a:cxnLst>
                  <a:rect l="0" t="0" r="r" b="b"/>
                  <a:pathLst>
                    <a:path w="16" h="16">
                      <a:moveTo>
                        <a:pt x="0" y="16"/>
                      </a:moveTo>
                      <a:lnTo>
                        <a:pt x="16" y="0"/>
                      </a:lnTo>
                      <a:lnTo>
                        <a:pt x="8" y="0"/>
                      </a:lnTo>
                      <a:lnTo>
                        <a:pt x="0" y="16"/>
                      </a:lnTo>
                      <a:close/>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7" name="Line 491">
                  <a:extLst>
                    <a:ext uri="{FF2B5EF4-FFF2-40B4-BE49-F238E27FC236}">
                      <a16:creationId xmlns:a16="http://schemas.microsoft.com/office/drawing/2014/main" id="{60B8C867-90CA-4878-8CC1-DCCDA3D2BCE7}"/>
                    </a:ext>
                  </a:extLst>
                </p:cNvPr>
                <p:cNvSpPr>
                  <a:spLocks noChangeShapeType="1"/>
                </p:cNvSpPr>
                <p:nvPr/>
              </p:nvSpPr>
              <p:spPr bwMode="auto">
                <a:xfrm flipV="1">
                  <a:off x="5034" y="1721"/>
                  <a:ext cx="1" cy="2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8" name="Line 492">
                  <a:extLst>
                    <a:ext uri="{FF2B5EF4-FFF2-40B4-BE49-F238E27FC236}">
                      <a16:creationId xmlns:a16="http://schemas.microsoft.com/office/drawing/2014/main" id="{9C3E3D48-3B10-4817-B232-AD793C46C6CC}"/>
                    </a:ext>
                  </a:extLst>
                </p:cNvPr>
                <p:cNvSpPr>
                  <a:spLocks noChangeShapeType="1"/>
                </p:cNvSpPr>
                <p:nvPr/>
              </p:nvSpPr>
              <p:spPr bwMode="auto">
                <a:xfrm>
                  <a:off x="5044" y="1710"/>
                  <a:ext cx="9" cy="2"/>
                </a:xfrm>
                <a:prstGeom prst="line">
                  <a:avLst/>
                </a:prstGeom>
                <a:grpFill/>
                <a:ln w="6350">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69" name="Freeform 493">
                  <a:extLst>
                    <a:ext uri="{FF2B5EF4-FFF2-40B4-BE49-F238E27FC236}">
                      <a16:creationId xmlns:a16="http://schemas.microsoft.com/office/drawing/2014/main" id="{74CD3A8B-701D-4AAE-8DB4-69B7F89945E7}"/>
                    </a:ext>
                  </a:extLst>
                </p:cNvPr>
                <p:cNvSpPr>
                  <a:spLocks/>
                </p:cNvSpPr>
                <p:nvPr/>
              </p:nvSpPr>
              <p:spPr bwMode="auto">
                <a:xfrm>
                  <a:off x="4557" y="2792"/>
                  <a:ext cx="658" cy="601"/>
                </a:xfrm>
                <a:custGeom>
                  <a:avLst/>
                  <a:gdLst>
                    <a:gd name="T0" fmla="*/ 560 w 656"/>
                    <a:gd name="T1" fmla="*/ 7 h 553"/>
                    <a:gd name="T2" fmla="*/ 567 w 656"/>
                    <a:gd name="T3" fmla="*/ 50 h 553"/>
                    <a:gd name="T4" fmla="*/ 571 w 656"/>
                    <a:gd name="T5" fmla="*/ 68 h 553"/>
                    <a:gd name="T6" fmla="*/ 579 w 656"/>
                    <a:gd name="T7" fmla="*/ 85 h 553"/>
                    <a:gd name="T8" fmla="*/ 600 w 656"/>
                    <a:gd name="T9" fmla="*/ 179 h 553"/>
                    <a:gd name="T10" fmla="*/ 616 w 656"/>
                    <a:gd name="T11" fmla="*/ 190 h 553"/>
                    <a:gd name="T12" fmla="*/ 610 w 656"/>
                    <a:gd name="T13" fmla="*/ 233 h 553"/>
                    <a:gd name="T14" fmla="*/ 618 w 656"/>
                    <a:gd name="T15" fmla="*/ 270 h 553"/>
                    <a:gd name="T16" fmla="*/ 655 w 656"/>
                    <a:gd name="T17" fmla="*/ 283 h 553"/>
                    <a:gd name="T18" fmla="*/ 655 w 656"/>
                    <a:gd name="T19" fmla="*/ 301 h 553"/>
                    <a:gd name="T20" fmla="*/ 647 w 656"/>
                    <a:gd name="T21" fmla="*/ 338 h 553"/>
                    <a:gd name="T22" fmla="*/ 552 w 656"/>
                    <a:gd name="T23" fmla="*/ 459 h 553"/>
                    <a:gd name="T24" fmla="*/ 450 w 656"/>
                    <a:gd name="T25" fmla="*/ 537 h 553"/>
                    <a:gd name="T26" fmla="*/ 389 w 656"/>
                    <a:gd name="T27" fmla="*/ 544 h 553"/>
                    <a:gd name="T28" fmla="*/ 381 w 656"/>
                    <a:gd name="T29" fmla="*/ 544 h 553"/>
                    <a:gd name="T30" fmla="*/ 379 w 656"/>
                    <a:gd name="T31" fmla="*/ 546 h 553"/>
                    <a:gd name="T32" fmla="*/ 379 w 656"/>
                    <a:gd name="T33" fmla="*/ 552 h 553"/>
                    <a:gd name="T34" fmla="*/ 319 w 656"/>
                    <a:gd name="T35" fmla="*/ 515 h 553"/>
                    <a:gd name="T36" fmla="*/ 317 w 656"/>
                    <a:gd name="T37" fmla="*/ 515 h 553"/>
                    <a:gd name="T38" fmla="*/ 348 w 656"/>
                    <a:gd name="T39" fmla="*/ 497 h 553"/>
                    <a:gd name="T40" fmla="*/ 334 w 656"/>
                    <a:gd name="T41" fmla="*/ 474 h 553"/>
                    <a:gd name="T42" fmla="*/ 334 w 656"/>
                    <a:gd name="T43" fmla="*/ 470 h 553"/>
                    <a:gd name="T44" fmla="*/ 348 w 656"/>
                    <a:gd name="T45" fmla="*/ 457 h 553"/>
                    <a:gd name="T46" fmla="*/ 302 w 656"/>
                    <a:gd name="T47" fmla="*/ 414 h 553"/>
                    <a:gd name="T48" fmla="*/ 270 w 656"/>
                    <a:gd name="T49" fmla="*/ 395 h 553"/>
                    <a:gd name="T50" fmla="*/ 207 w 656"/>
                    <a:gd name="T51" fmla="*/ 397 h 553"/>
                    <a:gd name="T52" fmla="*/ 144 w 656"/>
                    <a:gd name="T53" fmla="*/ 425 h 553"/>
                    <a:gd name="T54" fmla="*/ 0 w 656"/>
                    <a:gd name="T55" fmla="*/ 433 h 553"/>
                    <a:gd name="T56" fmla="*/ 8 w 656"/>
                    <a:gd name="T57" fmla="*/ 420 h 553"/>
                    <a:gd name="T58" fmla="*/ 4 w 656"/>
                    <a:gd name="T59" fmla="*/ 355 h 553"/>
                    <a:gd name="T60" fmla="*/ 0 w 656"/>
                    <a:gd name="T61" fmla="*/ 308 h 553"/>
                    <a:gd name="T62" fmla="*/ 29 w 656"/>
                    <a:gd name="T63" fmla="*/ 301 h 553"/>
                    <a:gd name="T64" fmla="*/ 31 w 656"/>
                    <a:gd name="T65" fmla="*/ 299 h 553"/>
                    <a:gd name="T66" fmla="*/ 8 w 656"/>
                    <a:gd name="T67" fmla="*/ 276 h 553"/>
                    <a:gd name="T68" fmla="*/ 78 w 656"/>
                    <a:gd name="T69" fmla="*/ 190 h 553"/>
                    <a:gd name="T70" fmla="*/ 169 w 656"/>
                    <a:gd name="T71" fmla="*/ 181 h 553"/>
                    <a:gd name="T72" fmla="*/ 205 w 656"/>
                    <a:gd name="T73" fmla="*/ 159 h 553"/>
                    <a:gd name="T74" fmla="*/ 185 w 656"/>
                    <a:gd name="T75" fmla="*/ 143 h 553"/>
                    <a:gd name="T76" fmla="*/ 198 w 656"/>
                    <a:gd name="T77" fmla="*/ 136 h 553"/>
                    <a:gd name="T78" fmla="*/ 241 w 656"/>
                    <a:gd name="T79" fmla="*/ 120 h 553"/>
                    <a:gd name="T80" fmla="*/ 270 w 656"/>
                    <a:gd name="T81" fmla="*/ 79 h 553"/>
                    <a:gd name="T82" fmla="*/ 313 w 656"/>
                    <a:gd name="T83" fmla="*/ 102 h 553"/>
                    <a:gd name="T84" fmla="*/ 317 w 656"/>
                    <a:gd name="T85" fmla="*/ 102 h 553"/>
                    <a:gd name="T86" fmla="*/ 353 w 656"/>
                    <a:gd name="T87" fmla="*/ 50 h 553"/>
                    <a:gd name="T88" fmla="*/ 357 w 656"/>
                    <a:gd name="T89" fmla="*/ 46 h 553"/>
                    <a:gd name="T90" fmla="*/ 443 w 656"/>
                    <a:gd name="T91" fmla="*/ 32 h 553"/>
                    <a:gd name="T92" fmla="*/ 443 w 656"/>
                    <a:gd name="T93" fmla="*/ 46 h 553"/>
                    <a:gd name="T94" fmla="*/ 429 w 656"/>
                    <a:gd name="T95" fmla="*/ 46 h 553"/>
                    <a:gd name="T96" fmla="*/ 427 w 656"/>
                    <a:gd name="T97" fmla="*/ 79 h 553"/>
                    <a:gd name="T98" fmla="*/ 451 w 656"/>
                    <a:gd name="T99" fmla="*/ 104 h 553"/>
                    <a:gd name="T100" fmla="*/ 472 w 656"/>
                    <a:gd name="T101" fmla="*/ 109 h 553"/>
                    <a:gd name="T102" fmla="*/ 476 w 656"/>
                    <a:gd name="T103" fmla="*/ 128 h 553"/>
                    <a:gd name="T104" fmla="*/ 495 w 656"/>
                    <a:gd name="T105" fmla="*/ 140 h 553"/>
                    <a:gd name="T106" fmla="*/ 497 w 656"/>
                    <a:gd name="T107" fmla="*/ 141 h 553"/>
                    <a:gd name="T108" fmla="*/ 520 w 656"/>
                    <a:gd name="T109" fmla="*/ 113 h 553"/>
                    <a:gd name="T110" fmla="*/ 530 w 656"/>
                    <a:gd name="T111" fmla="*/ 104 h 553"/>
                    <a:gd name="T112" fmla="*/ 528 w 656"/>
                    <a:gd name="T113" fmla="*/ 102 h 553"/>
                    <a:gd name="T114" fmla="*/ 522 w 656"/>
                    <a:gd name="T115" fmla="*/ 102 h 553"/>
                    <a:gd name="T116" fmla="*/ 530 w 656"/>
                    <a:gd name="T117" fmla="*/ 0 h 553"/>
                    <a:gd name="T118" fmla="*/ 558 w 656"/>
                    <a:gd name="T119" fmla="*/ 7 h 553"/>
                    <a:gd name="T120" fmla="*/ 560 w 656"/>
                    <a:gd name="T121" fmla="*/ 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6" h="553">
                      <a:moveTo>
                        <a:pt x="560" y="7"/>
                      </a:moveTo>
                      <a:lnTo>
                        <a:pt x="567" y="50"/>
                      </a:lnTo>
                      <a:lnTo>
                        <a:pt x="571" y="68"/>
                      </a:lnTo>
                      <a:lnTo>
                        <a:pt x="579" y="85"/>
                      </a:lnTo>
                      <a:lnTo>
                        <a:pt x="600" y="179"/>
                      </a:lnTo>
                      <a:lnTo>
                        <a:pt x="616" y="190"/>
                      </a:lnTo>
                      <a:lnTo>
                        <a:pt x="610" y="233"/>
                      </a:lnTo>
                      <a:lnTo>
                        <a:pt x="618" y="270"/>
                      </a:lnTo>
                      <a:lnTo>
                        <a:pt x="655" y="283"/>
                      </a:lnTo>
                      <a:lnTo>
                        <a:pt x="655" y="301"/>
                      </a:lnTo>
                      <a:lnTo>
                        <a:pt x="647" y="338"/>
                      </a:lnTo>
                      <a:lnTo>
                        <a:pt x="552" y="459"/>
                      </a:lnTo>
                      <a:lnTo>
                        <a:pt x="450" y="537"/>
                      </a:lnTo>
                      <a:lnTo>
                        <a:pt x="389" y="544"/>
                      </a:lnTo>
                      <a:lnTo>
                        <a:pt x="381" y="544"/>
                      </a:lnTo>
                      <a:lnTo>
                        <a:pt x="379" y="546"/>
                      </a:lnTo>
                      <a:lnTo>
                        <a:pt x="379" y="552"/>
                      </a:lnTo>
                      <a:lnTo>
                        <a:pt x="319" y="515"/>
                      </a:lnTo>
                      <a:lnTo>
                        <a:pt x="317" y="515"/>
                      </a:lnTo>
                      <a:lnTo>
                        <a:pt x="348" y="497"/>
                      </a:lnTo>
                      <a:lnTo>
                        <a:pt x="334" y="474"/>
                      </a:lnTo>
                      <a:lnTo>
                        <a:pt x="334" y="470"/>
                      </a:lnTo>
                      <a:lnTo>
                        <a:pt x="348" y="457"/>
                      </a:lnTo>
                      <a:lnTo>
                        <a:pt x="302" y="414"/>
                      </a:lnTo>
                      <a:lnTo>
                        <a:pt x="270" y="395"/>
                      </a:lnTo>
                      <a:lnTo>
                        <a:pt x="207" y="397"/>
                      </a:lnTo>
                      <a:lnTo>
                        <a:pt x="144" y="425"/>
                      </a:lnTo>
                      <a:lnTo>
                        <a:pt x="0" y="433"/>
                      </a:lnTo>
                      <a:lnTo>
                        <a:pt x="8" y="420"/>
                      </a:lnTo>
                      <a:lnTo>
                        <a:pt x="4" y="355"/>
                      </a:lnTo>
                      <a:lnTo>
                        <a:pt x="0" y="308"/>
                      </a:lnTo>
                      <a:lnTo>
                        <a:pt x="29" y="301"/>
                      </a:lnTo>
                      <a:lnTo>
                        <a:pt x="31" y="299"/>
                      </a:lnTo>
                      <a:lnTo>
                        <a:pt x="8" y="276"/>
                      </a:lnTo>
                      <a:lnTo>
                        <a:pt x="78" y="190"/>
                      </a:lnTo>
                      <a:lnTo>
                        <a:pt x="169" y="181"/>
                      </a:lnTo>
                      <a:lnTo>
                        <a:pt x="205" y="159"/>
                      </a:lnTo>
                      <a:lnTo>
                        <a:pt x="185" y="143"/>
                      </a:lnTo>
                      <a:lnTo>
                        <a:pt x="198" y="136"/>
                      </a:lnTo>
                      <a:lnTo>
                        <a:pt x="241" y="120"/>
                      </a:lnTo>
                      <a:lnTo>
                        <a:pt x="270" y="79"/>
                      </a:lnTo>
                      <a:lnTo>
                        <a:pt x="313" y="102"/>
                      </a:lnTo>
                      <a:lnTo>
                        <a:pt x="317" y="102"/>
                      </a:lnTo>
                      <a:lnTo>
                        <a:pt x="353" y="50"/>
                      </a:lnTo>
                      <a:lnTo>
                        <a:pt x="357" y="46"/>
                      </a:lnTo>
                      <a:lnTo>
                        <a:pt x="443" y="32"/>
                      </a:lnTo>
                      <a:lnTo>
                        <a:pt x="443" y="46"/>
                      </a:lnTo>
                      <a:lnTo>
                        <a:pt x="429" y="46"/>
                      </a:lnTo>
                      <a:lnTo>
                        <a:pt x="427" y="79"/>
                      </a:lnTo>
                      <a:lnTo>
                        <a:pt x="451" y="104"/>
                      </a:lnTo>
                      <a:lnTo>
                        <a:pt x="472" y="109"/>
                      </a:lnTo>
                      <a:lnTo>
                        <a:pt x="476" y="128"/>
                      </a:lnTo>
                      <a:lnTo>
                        <a:pt x="495" y="140"/>
                      </a:lnTo>
                      <a:lnTo>
                        <a:pt x="497" y="141"/>
                      </a:lnTo>
                      <a:lnTo>
                        <a:pt x="520" y="113"/>
                      </a:lnTo>
                      <a:lnTo>
                        <a:pt x="530" y="104"/>
                      </a:lnTo>
                      <a:lnTo>
                        <a:pt x="528" y="102"/>
                      </a:lnTo>
                      <a:lnTo>
                        <a:pt x="522" y="102"/>
                      </a:lnTo>
                      <a:lnTo>
                        <a:pt x="530" y="0"/>
                      </a:lnTo>
                      <a:lnTo>
                        <a:pt x="558" y="7"/>
                      </a:lnTo>
                      <a:lnTo>
                        <a:pt x="560" y="7"/>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sp>
              <p:nvSpPr>
                <p:cNvPr id="70" name="Freeform 494">
                  <a:extLst>
                    <a:ext uri="{FF2B5EF4-FFF2-40B4-BE49-F238E27FC236}">
                      <a16:creationId xmlns:a16="http://schemas.microsoft.com/office/drawing/2014/main" id="{D69504E4-EF74-49D6-813A-B4D16D3000DB}"/>
                    </a:ext>
                  </a:extLst>
                </p:cNvPr>
                <p:cNvSpPr>
                  <a:spLocks/>
                </p:cNvSpPr>
                <p:nvPr/>
              </p:nvSpPr>
              <p:spPr bwMode="auto">
                <a:xfrm rot="4979323">
                  <a:off x="5303" y="3328"/>
                  <a:ext cx="216" cy="145"/>
                </a:xfrm>
                <a:custGeom>
                  <a:avLst/>
                  <a:gdLst>
                    <a:gd name="T0" fmla="*/ 69 w 312"/>
                    <a:gd name="T1" fmla="*/ 68 h 193"/>
                    <a:gd name="T2" fmla="*/ 103 w 312"/>
                    <a:gd name="T3" fmla="*/ 38 h 193"/>
                    <a:gd name="T4" fmla="*/ 122 w 312"/>
                    <a:gd name="T5" fmla="*/ 40 h 193"/>
                    <a:gd name="T6" fmla="*/ 208 w 312"/>
                    <a:gd name="T7" fmla="*/ 76 h 193"/>
                    <a:gd name="T8" fmla="*/ 272 w 312"/>
                    <a:gd name="T9" fmla="*/ 107 h 193"/>
                    <a:gd name="T10" fmla="*/ 244 w 312"/>
                    <a:gd name="T11" fmla="*/ 123 h 193"/>
                    <a:gd name="T12" fmla="*/ 307 w 312"/>
                    <a:gd name="T13" fmla="*/ 173 h 193"/>
                    <a:gd name="T14" fmla="*/ 311 w 312"/>
                    <a:gd name="T15" fmla="*/ 177 h 193"/>
                    <a:gd name="T16" fmla="*/ 311 w 312"/>
                    <a:gd name="T17" fmla="*/ 192 h 193"/>
                    <a:gd name="T18" fmla="*/ 274 w 312"/>
                    <a:gd name="T19" fmla="*/ 192 h 193"/>
                    <a:gd name="T20" fmla="*/ 234 w 312"/>
                    <a:gd name="T21" fmla="*/ 153 h 193"/>
                    <a:gd name="T22" fmla="*/ 199 w 312"/>
                    <a:gd name="T23" fmla="*/ 147 h 193"/>
                    <a:gd name="T24" fmla="*/ 197 w 312"/>
                    <a:gd name="T25" fmla="*/ 146 h 193"/>
                    <a:gd name="T26" fmla="*/ 193 w 312"/>
                    <a:gd name="T27" fmla="*/ 164 h 193"/>
                    <a:gd name="T28" fmla="*/ 175 w 312"/>
                    <a:gd name="T29" fmla="*/ 175 h 193"/>
                    <a:gd name="T30" fmla="*/ 167 w 312"/>
                    <a:gd name="T31" fmla="*/ 175 h 193"/>
                    <a:gd name="T32" fmla="*/ 116 w 312"/>
                    <a:gd name="T33" fmla="*/ 153 h 193"/>
                    <a:gd name="T34" fmla="*/ 116 w 312"/>
                    <a:gd name="T35" fmla="*/ 108 h 193"/>
                    <a:gd name="T36" fmla="*/ 69 w 312"/>
                    <a:gd name="T37" fmla="*/ 100 h 193"/>
                    <a:gd name="T38" fmla="*/ 24 w 312"/>
                    <a:gd name="T39" fmla="*/ 70 h 193"/>
                    <a:gd name="T40" fmla="*/ 0 w 312"/>
                    <a:gd name="T41" fmla="*/ 9 h 193"/>
                    <a:gd name="T42" fmla="*/ 22 w 312"/>
                    <a:gd name="T43" fmla="*/ 0 h 193"/>
                    <a:gd name="T44" fmla="*/ 47 w 312"/>
                    <a:gd name="T45" fmla="*/ 46 h 193"/>
                    <a:gd name="T46" fmla="*/ 69 w 312"/>
                    <a:gd name="T47" fmla="*/ 6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2" h="193">
                      <a:moveTo>
                        <a:pt x="69" y="68"/>
                      </a:moveTo>
                      <a:lnTo>
                        <a:pt x="103" y="38"/>
                      </a:lnTo>
                      <a:lnTo>
                        <a:pt x="122" y="40"/>
                      </a:lnTo>
                      <a:lnTo>
                        <a:pt x="208" y="76"/>
                      </a:lnTo>
                      <a:lnTo>
                        <a:pt x="272" y="107"/>
                      </a:lnTo>
                      <a:lnTo>
                        <a:pt x="244" y="123"/>
                      </a:lnTo>
                      <a:lnTo>
                        <a:pt x="307" y="173"/>
                      </a:lnTo>
                      <a:lnTo>
                        <a:pt x="311" y="177"/>
                      </a:lnTo>
                      <a:lnTo>
                        <a:pt x="311" y="192"/>
                      </a:lnTo>
                      <a:lnTo>
                        <a:pt x="274" y="192"/>
                      </a:lnTo>
                      <a:lnTo>
                        <a:pt x="234" y="153"/>
                      </a:lnTo>
                      <a:lnTo>
                        <a:pt x="199" y="147"/>
                      </a:lnTo>
                      <a:lnTo>
                        <a:pt x="197" y="146"/>
                      </a:lnTo>
                      <a:lnTo>
                        <a:pt x="193" y="164"/>
                      </a:lnTo>
                      <a:lnTo>
                        <a:pt x="175" y="175"/>
                      </a:lnTo>
                      <a:lnTo>
                        <a:pt x="167" y="175"/>
                      </a:lnTo>
                      <a:lnTo>
                        <a:pt x="116" y="153"/>
                      </a:lnTo>
                      <a:lnTo>
                        <a:pt x="116" y="108"/>
                      </a:lnTo>
                      <a:lnTo>
                        <a:pt x="69" y="100"/>
                      </a:lnTo>
                      <a:lnTo>
                        <a:pt x="24" y="70"/>
                      </a:lnTo>
                      <a:lnTo>
                        <a:pt x="0" y="9"/>
                      </a:lnTo>
                      <a:lnTo>
                        <a:pt x="22" y="0"/>
                      </a:lnTo>
                      <a:lnTo>
                        <a:pt x="47" y="46"/>
                      </a:lnTo>
                      <a:lnTo>
                        <a:pt x="69" y="68"/>
                      </a:lnTo>
                    </a:path>
                  </a:pathLst>
                </a:custGeom>
                <a:grpFill/>
                <a:ln w="635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a:ln>
                      <a:noFill/>
                    </a:ln>
                    <a:solidFill>
                      <a:srgbClr val="000000"/>
                    </a:solidFill>
                    <a:effectLst/>
                    <a:uLnTx/>
                    <a:uFillTx/>
                    <a:latin typeface="Arial"/>
                  </a:endParaRPr>
                </a:p>
              </p:txBody>
            </p:sp>
          </p:grpSp>
        </p:grpSp>
        <p:sp>
          <p:nvSpPr>
            <p:cNvPr id="47" name="Rectángulo 46">
              <a:extLst>
                <a:ext uri="{FF2B5EF4-FFF2-40B4-BE49-F238E27FC236}">
                  <a16:creationId xmlns:a16="http://schemas.microsoft.com/office/drawing/2014/main" id="{A760FE50-390C-44F6-8060-0EDEE1A58F20}"/>
                </a:ext>
              </a:extLst>
            </p:cNvPr>
            <p:cNvSpPr/>
            <p:nvPr/>
          </p:nvSpPr>
          <p:spPr>
            <a:xfrm>
              <a:off x="3701522" y="1959350"/>
              <a:ext cx="1483790" cy="1248280"/>
            </a:xfrm>
            <a:prstGeom prst="rect">
              <a:avLst/>
            </a:prstGeom>
            <a:noFill/>
            <a:ln w="9525">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grpSp>
      <p:grpSp>
        <p:nvGrpSpPr>
          <p:cNvPr id="385" name="Grupo 384">
            <a:extLst>
              <a:ext uri="{FF2B5EF4-FFF2-40B4-BE49-F238E27FC236}">
                <a16:creationId xmlns:a16="http://schemas.microsoft.com/office/drawing/2014/main" id="{8A595562-B835-4652-BEB5-8C67FB01677F}"/>
              </a:ext>
            </a:extLst>
          </p:cNvPr>
          <p:cNvGrpSpPr/>
          <p:nvPr/>
        </p:nvGrpSpPr>
        <p:grpSpPr>
          <a:xfrm>
            <a:off x="5241386" y="1702211"/>
            <a:ext cx="1338152" cy="1244481"/>
            <a:chOff x="5278952" y="1963149"/>
            <a:chExt cx="1338152" cy="1244481"/>
          </a:xfrm>
        </p:grpSpPr>
        <p:pic>
          <p:nvPicPr>
            <p:cNvPr id="386" name="Gráfico 385" descr="Apretón de manos">
              <a:extLst>
                <a:ext uri="{FF2B5EF4-FFF2-40B4-BE49-F238E27FC236}">
                  <a16:creationId xmlns:a16="http://schemas.microsoft.com/office/drawing/2014/main" id="{BA3E4DD8-36C2-4DF9-A007-1020CA532173}"/>
                </a:ext>
              </a:extLst>
            </p:cNvPr>
            <p:cNvPicPr>
              <a:picLocks noChangeAspect="1"/>
            </p:cNvPicPr>
            <p:nvPr/>
          </p:nvPicPr>
          <p:blipFill>
            <a:blip r:embed="rId20" cstate="hq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653887" y="2047633"/>
              <a:ext cx="487274" cy="487274"/>
            </a:xfrm>
            <a:prstGeom prst="rect">
              <a:avLst/>
            </a:prstGeom>
          </p:spPr>
        </p:pic>
        <p:pic>
          <p:nvPicPr>
            <p:cNvPr id="387" name="Gráfico 386" descr="Planta">
              <a:extLst>
                <a:ext uri="{FF2B5EF4-FFF2-40B4-BE49-F238E27FC236}">
                  <a16:creationId xmlns:a16="http://schemas.microsoft.com/office/drawing/2014/main" id="{6673767C-8CBA-4AE8-821B-6A6EB67D2DAC}"/>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958473" y="2508546"/>
              <a:ext cx="551505" cy="551505"/>
            </a:xfrm>
            <a:prstGeom prst="rect">
              <a:avLst/>
            </a:prstGeom>
          </p:spPr>
        </p:pic>
        <p:pic>
          <p:nvPicPr>
            <p:cNvPr id="388" name="Gráfico 387" descr="Dinero">
              <a:extLst>
                <a:ext uri="{FF2B5EF4-FFF2-40B4-BE49-F238E27FC236}">
                  <a16:creationId xmlns:a16="http://schemas.microsoft.com/office/drawing/2014/main" id="{410C16F7-3F71-4004-B859-3173EB84D252}"/>
                </a:ext>
              </a:extLst>
            </p:cNvPr>
            <p:cNvPicPr>
              <a:picLocks noChangeAspect="1"/>
            </p:cNvPicPr>
            <p:nvPr/>
          </p:nvPicPr>
          <p:blipFill>
            <a:blip r:embed="rId24" cstate="hq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90630" y="2529859"/>
              <a:ext cx="427137" cy="427137"/>
            </a:xfrm>
            <a:prstGeom prst="rect">
              <a:avLst/>
            </a:prstGeom>
          </p:spPr>
        </p:pic>
        <p:sp>
          <p:nvSpPr>
            <p:cNvPr id="389" name="Elipse 388">
              <a:extLst>
                <a:ext uri="{FF2B5EF4-FFF2-40B4-BE49-F238E27FC236}">
                  <a16:creationId xmlns:a16="http://schemas.microsoft.com/office/drawing/2014/main" id="{D8DF7993-149C-4809-BE5F-45B84B0EAF1C}"/>
                </a:ext>
              </a:extLst>
            </p:cNvPr>
            <p:cNvSpPr/>
            <p:nvPr/>
          </p:nvSpPr>
          <p:spPr>
            <a:xfrm>
              <a:off x="5278952" y="1963149"/>
              <a:ext cx="1338152" cy="1244481"/>
            </a:xfrm>
            <a:prstGeom prst="ellipse">
              <a:avLst/>
            </a:prstGeom>
            <a:noFill/>
            <a:ln w="9525">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grpSp>
        <p:nvGrpSpPr>
          <p:cNvPr id="390" name="Grupo 389">
            <a:extLst>
              <a:ext uri="{FF2B5EF4-FFF2-40B4-BE49-F238E27FC236}">
                <a16:creationId xmlns:a16="http://schemas.microsoft.com/office/drawing/2014/main" id="{2458DD58-374E-4DB0-BCEA-BAEF763D5820}"/>
              </a:ext>
            </a:extLst>
          </p:cNvPr>
          <p:cNvGrpSpPr/>
          <p:nvPr/>
        </p:nvGrpSpPr>
        <p:grpSpPr>
          <a:xfrm>
            <a:off x="622834" y="1698411"/>
            <a:ext cx="1402098" cy="1248280"/>
            <a:chOff x="660400" y="1959349"/>
            <a:chExt cx="1402098" cy="1248280"/>
          </a:xfrm>
        </p:grpSpPr>
        <p:sp>
          <p:nvSpPr>
            <p:cNvPr id="391" name="Rectángulo 390">
              <a:extLst>
                <a:ext uri="{FF2B5EF4-FFF2-40B4-BE49-F238E27FC236}">
                  <a16:creationId xmlns:a16="http://schemas.microsoft.com/office/drawing/2014/main" id="{1B0677E6-9117-4801-93FB-053E70DEDA9B}"/>
                </a:ext>
              </a:extLst>
            </p:cNvPr>
            <p:cNvSpPr/>
            <p:nvPr/>
          </p:nvSpPr>
          <p:spPr>
            <a:xfrm>
              <a:off x="660400" y="1959349"/>
              <a:ext cx="1401902" cy="1248280"/>
            </a:xfrm>
            <a:prstGeom prst="rect">
              <a:avLst/>
            </a:prstGeom>
            <a:noFill/>
            <a:ln w="9525">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pic>
          <p:nvPicPr>
            <p:cNvPr id="392" name="Gráfico 391" descr="Cabeza con engranajes">
              <a:extLst>
                <a:ext uri="{FF2B5EF4-FFF2-40B4-BE49-F238E27FC236}">
                  <a16:creationId xmlns:a16="http://schemas.microsoft.com/office/drawing/2014/main" id="{8E5CDAC7-01FA-4C86-BBAD-C3DF9A678D17}"/>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762692" y="2430627"/>
              <a:ext cx="337387" cy="337387"/>
            </a:xfrm>
            <a:prstGeom prst="rect">
              <a:avLst/>
            </a:prstGeom>
          </p:spPr>
        </p:pic>
        <p:pic>
          <p:nvPicPr>
            <p:cNvPr id="393" name="Gráfico 392" descr="Casa">
              <a:extLst>
                <a:ext uri="{FF2B5EF4-FFF2-40B4-BE49-F238E27FC236}">
                  <a16:creationId xmlns:a16="http://schemas.microsoft.com/office/drawing/2014/main" id="{507FCC9D-14A9-4A50-BBF8-4171C452AC7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49363" y="2380200"/>
              <a:ext cx="360325" cy="360325"/>
            </a:xfrm>
            <a:prstGeom prst="rect">
              <a:avLst/>
            </a:prstGeom>
          </p:spPr>
        </p:pic>
        <p:pic>
          <p:nvPicPr>
            <p:cNvPr id="394" name="Gráfico 393" descr="Wifi">
              <a:extLst>
                <a:ext uri="{FF2B5EF4-FFF2-40B4-BE49-F238E27FC236}">
                  <a16:creationId xmlns:a16="http://schemas.microsoft.com/office/drawing/2014/main" id="{11E2D1DD-7A76-4E69-9C33-0BD61D1DAEA4}"/>
                </a:ext>
              </a:extLst>
            </p:cNvPr>
            <p:cNvPicPr>
              <a:picLocks noChangeAspect="1"/>
            </p:cNvPicPr>
            <p:nvPr/>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381661" y="1982501"/>
              <a:ext cx="465749" cy="465749"/>
            </a:xfrm>
            <a:prstGeom prst="rect">
              <a:avLst/>
            </a:prstGeom>
          </p:spPr>
        </p:pic>
        <p:pic>
          <p:nvPicPr>
            <p:cNvPr id="395" name="Gráfico 394" descr="Grúa">
              <a:extLst>
                <a:ext uri="{FF2B5EF4-FFF2-40B4-BE49-F238E27FC236}">
                  <a16:creationId xmlns:a16="http://schemas.microsoft.com/office/drawing/2014/main" id="{6838AA94-7650-4651-B18A-BB9E5FB1B3CB}"/>
                </a:ext>
              </a:extLst>
            </p:cNvPr>
            <p:cNvPicPr>
              <a:picLocks noChangeAspect="1"/>
            </p:cNvPicPr>
            <p:nvPr/>
          </p:nvPicPr>
          <p:blipFill>
            <a:blip r:embed="rId32" cstate="hq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612939" y="2329728"/>
              <a:ext cx="449559" cy="449559"/>
            </a:xfrm>
            <a:prstGeom prst="rect">
              <a:avLst/>
            </a:prstGeom>
          </p:spPr>
        </p:pic>
        <p:pic>
          <p:nvPicPr>
            <p:cNvPr id="396" name="Gráfico 395" descr="Excavadora">
              <a:extLst>
                <a:ext uri="{FF2B5EF4-FFF2-40B4-BE49-F238E27FC236}">
                  <a16:creationId xmlns:a16="http://schemas.microsoft.com/office/drawing/2014/main" id="{DBE2D4B1-B298-4DDD-9284-576ACB4C3650}"/>
                </a:ext>
              </a:extLst>
            </p:cNvPr>
            <p:cNvPicPr>
              <a:picLocks noChangeAspect="1"/>
            </p:cNvPicPr>
            <p:nvPr/>
          </p:nvPicPr>
          <p:blipFill>
            <a:blip r:embed="rId34" cstate="hq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421789" y="2737964"/>
              <a:ext cx="449559" cy="449559"/>
            </a:xfrm>
            <a:prstGeom prst="rect">
              <a:avLst/>
            </a:prstGeom>
          </p:spPr>
        </p:pic>
        <p:pic>
          <p:nvPicPr>
            <p:cNvPr id="397" name="Gráfico 396" descr="Dinero">
              <a:extLst>
                <a:ext uri="{FF2B5EF4-FFF2-40B4-BE49-F238E27FC236}">
                  <a16:creationId xmlns:a16="http://schemas.microsoft.com/office/drawing/2014/main" id="{ABCE8CE0-5CE1-4EA1-83B0-AC5591F2E770}"/>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925920" y="2066975"/>
              <a:ext cx="334676" cy="334676"/>
            </a:xfrm>
            <a:prstGeom prst="rect">
              <a:avLst/>
            </a:prstGeom>
          </p:spPr>
        </p:pic>
        <p:pic>
          <p:nvPicPr>
            <p:cNvPr id="398" name="Gráfico 397" descr="Centro educativo">
              <a:extLst>
                <a:ext uri="{FF2B5EF4-FFF2-40B4-BE49-F238E27FC236}">
                  <a16:creationId xmlns:a16="http://schemas.microsoft.com/office/drawing/2014/main" id="{2F3EA79C-CF52-4B5B-8A99-4E7EA8AD7852}"/>
                </a:ext>
              </a:extLst>
            </p:cNvPr>
            <p:cNvPicPr>
              <a:picLocks noChangeAspect="1"/>
            </p:cNvPicPr>
            <p:nvPr/>
          </p:nvPicPr>
          <p:blipFill>
            <a:blip r:embed="rId38" cstate="hq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941759" y="2727743"/>
              <a:ext cx="432492" cy="432492"/>
            </a:xfrm>
            <a:prstGeom prst="rect">
              <a:avLst/>
            </a:prstGeom>
          </p:spPr>
        </p:pic>
      </p:grpSp>
      <p:grpSp>
        <p:nvGrpSpPr>
          <p:cNvPr id="399" name="Grupo 398">
            <a:extLst>
              <a:ext uri="{FF2B5EF4-FFF2-40B4-BE49-F238E27FC236}">
                <a16:creationId xmlns:a16="http://schemas.microsoft.com/office/drawing/2014/main" id="{6F002356-75F8-418B-B697-9FC73A6F418A}"/>
              </a:ext>
            </a:extLst>
          </p:cNvPr>
          <p:cNvGrpSpPr/>
          <p:nvPr/>
        </p:nvGrpSpPr>
        <p:grpSpPr>
          <a:xfrm>
            <a:off x="6775238" y="1611409"/>
            <a:ext cx="1326544" cy="1335283"/>
            <a:chOff x="6812804" y="1872347"/>
            <a:chExt cx="1326544" cy="1335283"/>
          </a:xfrm>
        </p:grpSpPr>
        <p:pic>
          <p:nvPicPr>
            <p:cNvPr id="400" name="Gráfico 399" descr="Grúa">
              <a:extLst>
                <a:ext uri="{FF2B5EF4-FFF2-40B4-BE49-F238E27FC236}">
                  <a16:creationId xmlns:a16="http://schemas.microsoft.com/office/drawing/2014/main" id="{035893F1-7CDD-427F-944C-C95F63705708}"/>
                </a:ext>
              </a:extLst>
            </p:cNvPr>
            <p:cNvPicPr>
              <a:picLocks noChangeAspect="1"/>
            </p:cNvPicPr>
            <p:nvPr/>
          </p:nvPicPr>
          <p:blipFill>
            <a:blip r:embed="rId40" cstate="hq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902718" y="2076048"/>
              <a:ext cx="575404" cy="575404"/>
            </a:xfrm>
            <a:prstGeom prst="rect">
              <a:avLst/>
            </a:prstGeom>
          </p:spPr>
        </p:pic>
        <p:pic>
          <p:nvPicPr>
            <p:cNvPr id="401" name="Gráfico 400" descr="Trabajador de la construcción">
              <a:extLst>
                <a:ext uri="{FF2B5EF4-FFF2-40B4-BE49-F238E27FC236}">
                  <a16:creationId xmlns:a16="http://schemas.microsoft.com/office/drawing/2014/main" id="{A77BABE4-9553-41E0-9520-2F1279471F51}"/>
                </a:ext>
              </a:extLst>
            </p:cNvPr>
            <p:cNvPicPr>
              <a:picLocks noChangeAspect="1"/>
            </p:cNvPicPr>
            <p:nvPr/>
          </p:nvPicPr>
          <p:blipFill>
            <a:blip r:embed="rId41" cstate="hqprint">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529588" y="2061419"/>
              <a:ext cx="585832" cy="585832"/>
            </a:xfrm>
            <a:prstGeom prst="rect">
              <a:avLst/>
            </a:prstGeom>
          </p:spPr>
        </p:pic>
        <p:pic>
          <p:nvPicPr>
            <p:cNvPr id="402" name="Gráfico 401" descr="Tendencia al alza">
              <a:extLst>
                <a:ext uri="{FF2B5EF4-FFF2-40B4-BE49-F238E27FC236}">
                  <a16:creationId xmlns:a16="http://schemas.microsoft.com/office/drawing/2014/main" id="{EA2D21F7-07AC-4B8F-9594-44337F64E7DC}"/>
                </a:ext>
              </a:extLst>
            </p:cNvPr>
            <p:cNvPicPr>
              <a:picLocks noChangeAspect="1"/>
            </p:cNvPicPr>
            <p:nvPr/>
          </p:nvPicPr>
          <p:blipFill>
            <a:blip r:embed="rId43" cstate="hqprint">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6950496" y="2675188"/>
              <a:ext cx="463534" cy="463534"/>
            </a:xfrm>
            <a:prstGeom prst="rect">
              <a:avLst/>
            </a:prstGeom>
          </p:spPr>
        </p:pic>
        <p:pic>
          <p:nvPicPr>
            <p:cNvPr id="403" name="Gráfico 402" descr="Programador">
              <a:extLst>
                <a:ext uri="{FF2B5EF4-FFF2-40B4-BE49-F238E27FC236}">
                  <a16:creationId xmlns:a16="http://schemas.microsoft.com/office/drawing/2014/main" id="{2DB383F6-37A3-4F33-83C2-FF9F2AB792A4}"/>
                </a:ext>
              </a:extLst>
            </p:cNvPr>
            <p:cNvPicPr>
              <a:picLocks noChangeAspect="1"/>
            </p:cNvPicPr>
            <p:nvPr/>
          </p:nvPicPr>
          <p:blipFill>
            <a:blip r:embed="rId45" cstate="hqprint">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571729" y="2587778"/>
              <a:ext cx="526870" cy="526870"/>
            </a:xfrm>
            <a:prstGeom prst="rect">
              <a:avLst/>
            </a:prstGeom>
          </p:spPr>
        </p:pic>
        <p:sp>
          <p:nvSpPr>
            <p:cNvPr id="404" name="Rectángulo 403">
              <a:extLst>
                <a:ext uri="{FF2B5EF4-FFF2-40B4-BE49-F238E27FC236}">
                  <a16:creationId xmlns:a16="http://schemas.microsoft.com/office/drawing/2014/main" id="{8EA4EC0D-4F52-43EF-8E10-3F2AA83E871E}"/>
                </a:ext>
              </a:extLst>
            </p:cNvPr>
            <p:cNvSpPr/>
            <p:nvPr/>
          </p:nvSpPr>
          <p:spPr>
            <a:xfrm>
              <a:off x="6812804" y="1959350"/>
              <a:ext cx="1326544" cy="1248280"/>
            </a:xfrm>
            <a:prstGeom prst="rect">
              <a:avLst/>
            </a:prstGeom>
            <a:noFill/>
            <a:ln w="9525">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_tradnl"/>
            </a:p>
          </p:txBody>
        </p:sp>
        <p:sp>
          <p:nvSpPr>
            <p:cNvPr id="405" name="Triángulo isósceles 404">
              <a:extLst>
                <a:ext uri="{FF2B5EF4-FFF2-40B4-BE49-F238E27FC236}">
                  <a16:creationId xmlns:a16="http://schemas.microsoft.com/office/drawing/2014/main" id="{035C52AD-CBF8-4512-94F6-4D545EB27CA7}"/>
                </a:ext>
              </a:extLst>
            </p:cNvPr>
            <p:cNvSpPr/>
            <p:nvPr/>
          </p:nvSpPr>
          <p:spPr>
            <a:xfrm rot="5400000">
              <a:off x="7703313" y="2069128"/>
              <a:ext cx="570465" cy="176904"/>
            </a:xfrm>
            <a:prstGeom prst="triangle">
              <a:avLst/>
            </a:prstGeom>
            <a:solidFill>
              <a:srgbClr val="FFFFFF">
                <a:alpha val="76000"/>
              </a:srgbClr>
            </a:solidFill>
            <a:ln w="25400" cap="flat" cmpd="sng" algn="ctr">
              <a:noFill/>
              <a:prstDash val="solid"/>
            </a:ln>
            <a:effectLst/>
          </p:spPr>
          <p:txBody>
            <a:bodyPr rtlCol="0" anchor="ctr"/>
            <a:lstStyle/>
            <a:p>
              <a:pPr marL="0" marR="0" lvl="0" indent="0" algn="ctr" defTabSz="844083" eaLnBrk="0" fontAlgn="base" latinLnBrk="0" hangingPunct="0">
                <a:lnSpc>
                  <a:spcPct val="100000"/>
                </a:lnSpc>
                <a:spcBef>
                  <a:spcPct val="0"/>
                </a:spcBef>
                <a:spcAft>
                  <a:spcPct val="0"/>
                </a:spcAft>
                <a:buClrTx/>
                <a:buSzTx/>
                <a:buFontTx/>
                <a:buNone/>
                <a:tabLst/>
                <a:defRPr/>
              </a:pPr>
              <a:endParaRPr kumimoji="1" lang="es-ES" sz="923" b="1" i="0" u="none" strike="noStrike" kern="0" cap="none" spc="0" normalizeH="0" baseline="0" noProof="0">
                <a:ln>
                  <a:noFill/>
                </a:ln>
                <a:solidFill>
                  <a:srgbClr val="FFFFFF"/>
                </a:solidFill>
                <a:effectLst/>
                <a:uLnTx/>
                <a:uFillTx/>
                <a:latin typeface="Arial"/>
                <a:ea typeface="+mn-ea"/>
                <a:cs typeface="+mn-cs"/>
              </a:endParaRPr>
            </a:p>
          </p:txBody>
        </p:sp>
      </p:grpSp>
      <p:sp>
        <p:nvSpPr>
          <p:cNvPr id="406" name="Flecha: a la izquierda y derecha 405">
            <a:extLst>
              <a:ext uri="{FF2B5EF4-FFF2-40B4-BE49-F238E27FC236}">
                <a16:creationId xmlns:a16="http://schemas.microsoft.com/office/drawing/2014/main" id="{C16FFEC3-5229-4BEA-BBF8-6A4400C53F62}"/>
              </a:ext>
            </a:extLst>
          </p:cNvPr>
          <p:cNvSpPr/>
          <p:nvPr/>
        </p:nvSpPr>
        <p:spPr>
          <a:xfrm>
            <a:off x="622834" y="5027603"/>
            <a:ext cx="7815506" cy="844403"/>
          </a:xfrm>
          <a:prstGeom prst="leftRightArrow">
            <a:avLst>
              <a:gd name="adj1" fmla="val 52063"/>
              <a:gd name="adj2" fmla="val 50000"/>
            </a:avLst>
          </a:prstGeom>
          <a:solidFill>
            <a:schemeClr val="tx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_tradnl" sz="1200" b="1" dirty="0"/>
              <a:t>PRINCIPIOS TRANSVERSALES</a:t>
            </a:r>
          </a:p>
          <a:p>
            <a:pPr algn="ctr"/>
            <a:r>
              <a:rPr lang="es-ES_tradnl" sz="1200" b="1" dirty="0"/>
              <a:t>Cooperación 		Transparencia		Concienciación social y medioambiental	</a:t>
            </a:r>
          </a:p>
        </p:txBody>
      </p:sp>
      <p:sp>
        <p:nvSpPr>
          <p:cNvPr id="407" name="Rectángulo 406">
            <a:extLst>
              <a:ext uri="{FF2B5EF4-FFF2-40B4-BE49-F238E27FC236}">
                <a16:creationId xmlns:a16="http://schemas.microsoft.com/office/drawing/2014/main" id="{8EFE7E4B-9843-4716-8295-FD348BC46B2E}"/>
              </a:ext>
            </a:extLst>
          </p:cNvPr>
          <p:cNvSpPr/>
          <p:nvPr/>
        </p:nvSpPr>
        <p:spPr>
          <a:xfrm>
            <a:off x="584746" y="1702585"/>
            <a:ext cx="1503456" cy="3457004"/>
          </a:xfrm>
          <a:prstGeom prst="rect">
            <a:avLst/>
          </a:prstGeom>
          <a:noFill/>
          <a:ln w="19050">
            <a:solidFill>
              <a:srgbClr val="C60C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8" name="Rectángulo 407">
            <a:extLst>
              <a:ext uri="{FF2B5EF4-FFF2-40B4-BE49-F238E27FC236}">
                <a16:creationId xmlns:a16="http://schemas.microsoft.com/office/drawing/2014/main" id="{3A8A954D-FC12-4DB2-A91D-F4D6A9540B7E}"/>
              </a:ext>
            </a:extLst>
          </p:cNvPr>
          <p:cNvSpPr/>
          <p:nvPr/>
        </p:nvSpPr>
        <p:spPr>
          <a:xfrm>
            <a:off x="2123728" y="1698411"/>
            <a:ext cx="1573908" cy="3457004"/>
          </a:xfrm>
          <a:prstGeom prst="rect">
            <a:avLst/>
          </a:prstGeom>
          <a:noFill/>
          <a:ln w="19050">
            <a:solidFill>
              <a:srgbClr val="C60C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9" name="Rectángulo 408">
            <a:extLst>
              <a:ext uri="{FF2B5EF4-FFF2-40B4-BE49-F238E27FC236}">
                <a16:creationId xmlns:a16="http://schemas.microsoft.com/office/drawing/2014/main" id="{582F7BEC-F7FE-4D58-89D4-0CA975683BD3}"/>
              </a:ext>
            </a:extLst>
          </p:cNvPr>
          <p:cNvSpPr/>
          <p:nvPr/>
        </p:nvSpPr>
        <p:spPr>
          <a:xfrm>
            <a:off x="5186669" y="1698411"/>
            <a:ext cx="1573908" cy="3479917"/>
          </a:xfrm>
          <a:prstGeom prst="rect">
            <a:avLst/>
          </a:prstGeom>
          <a:noFill/>
          <a:ln w="19050">
            <a:solidFill>
              <a:srgbClr val="C60C0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3143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07"/>
                                        </p:tgtEl>
                                      </p:cBhvr>
                                    </p:animEffect>
                                    <p:animScale>
                                      <p:cBhvr>
                                        <p:cTn id="7" dur="250" autoRev="1" fill="hold"/>
                                        <p:tgtEl>
                                          <p:spTgt spid="407"/>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408"/>
                                        </p:tgtEl>
                                      </p:cBhvr>
                                    </p:animEffect>
                                    <p:animScale>
                                      <p:cBhvr>
                                        <p:cTn id="11" dur="250" autoRev="1" fill="hold"/>
                                        <p:tgtEl>
                                          <p:spTgt spid="408"/>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409"/>
                                        </p:tgtEl>
                                      </p:cBhvr>
                                    </p:animEffect>
                                    <p:animScale>
                                      <p:cBhvr>
                                        <p:cTn id="15" dur="250" autoRev="1" fill="hold"/>
                                        <p:tgtEl>
                                          <p:spTgt spid="40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0" animBg="1"/>
      <p:bldP spid="408" grpId="0" animBg="1"/>
      <p:bldP spid="4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Construcción Sostenible desde el Plan Estratégico de Eraikune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25</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407" name="Rectángulo 406">
            <a:extLst>
              <a:ext uri="{FF2B5EF4-FFF2-40B4-BE49-F238E27FC236}">
                <a16:creationId xmlns:a16="http://schemas.microsoft.com/office/drawing/2014/main" id="{87B15CCB-13F8-424F-B78F-5EA9C0937F09}"/>
              </a:ext>
            </a:extLst>
          </p:cNvPr>
          <p:cNvSpPr/>
          <p:nvPr/>
        </p:nvSpPr>
        <p:spPr bwMode="auto">
          <a:xfrm>
            <a:off x="1475656" y="702278"/>
            <a:ext cx="7475802" cy="493919"/>
          </a:xfrm>
          <a:prstGeom prst="rect">
            <a:avLst/>
          </a:prstGeom>
          <a:solidFill>
            <a:schemeClr val="bg1"/>
          </a:solidFill>
          <a:ln w="12700" cap="rnd"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50000"/>
              </a:spcBef>
              <a:spcAft>
                <a:spcPct val="0"/>
              </a:spcAft>
            </a:pPr>
            <a:endParaRPr kumimoji="1" lang="es-ES" sz="1000" b="1" u="sng">
              <a:latin typeface="Arial" pitchFamily="34" charset="0"/>
            </a:endParaRPr>
          </a:p>
        </p:txBody>
      </p:sp>
      <p:sp>
        <p:nvSpPr>
          <p:cNvPr id="409" name="AutoShape 8">
            <a:extLst>
              <a:ext uri="{FF2B5EF4-FFF2-40B4-BE49-F238E27FC236}">
                <a16:creationId xmlns:a16="http://schemas.microsoft.com/office/drawing/2014/main" id="{FDA3654A-4DF1-4918-B1C2-FF15C183CC98}"/>
              </a:ext>
            </a:extLst>
          </p:cNvPr>
          <p:cNvSpPr>
            <a:spLocks noChangeArrowheads="1"/>
          </p:cNvSpPr>
          <p:nvPr/>
        </p:nvSpPr>
        <p:spPr bwMode="blackWhite">
          <a:xfrm>
            <a:off x="192542" y="707143"/>
            <a:ext cx="1225550" cy="484187"/>
          </a:xfrm>
          <a:prstGeom prst="homePlate">
            <a:avLst>
              <a:gd name="adj" fmla="val 22300"/>
            </a:avLst>
          </a:prstGeom>
          <a:solidFill>
            <a:srgbClr val="17375E"/>
          </a:solidFill>
          <a:ln w="6350" cap="rnd" algn="ctr">
            <a:solidFill>
              <a:schemeClr val="tx1"/>
            </a:solidFill>
            <a:miter lim="800000"/>
            <a:headEnd/>
            <a:tailEnd/>
          </a:ln>
          <a:effectLst>
            <a:outerShdw blurRad="50800" dist="38100" dir="2700000" algn="tl" rotWithShape="0">
              <a:prstClr val="black">
                <a:alpha val="40000"/>
              </a:prstClr>
            </a:outerShdw>
          </a:effectLst>
        </p:spPr>
        <p:txBody>
          <a:bodyPr wrap="none" lIns="72000" rIns="7200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r>
              <a:rPr lang="es-ES" altLang="es-ES" sz="1400" u="none" dirty="0">
                <a:solidFill>
                  <a:schemeClr val="bg1"/>
                </a:solidFill>
                <a:latin typeface="+mn-lt"/>
                <a:cs typeface="Arial" panose="020B0604020202020204" pitchFamily="34" charset="0"/>
              </a:rPr>
              <a:t>Reto 1</a:t>
            </a:r>
            <a:endParaRPr lang="es-ES_tradnl" altLang="es-ES" sz="1400" dirty="0">
              <a:solidFill>
                <a:schemeClr val="bg1"/>
              </a:solidFill>
              <a:latin typeface="+mn-lt"/>
              <a:cs typeface="Arial" panose="020B0604020202020204" pitchFamily="34" charset="0"/>
            </a:endParaRPr>
          </a:p>
        </p:txBody>
      </p:sp>
      <p:sp>
        <p:nvSpPr>
          <p:cNvPr id="410" name="Rectangle 4">
            <a:extLst>
              <a:ext uri="{FF2B5EF4-FFF2-40B4-BE49-F238E27FC236}">
                <a16:creationId xmlns:a16="http://schemas.microsoft.com/office/drawing/2014/main" id="{25DD8BD6-F9DC-4B20-86AC-574CBBC07C86}"/>
              </a:ext>
            </a:extLst>
          </p:cNvPr>
          <p:cNvSpPr>
            <a:spLocks noChangeArrowheads="1"/>
          </p:cNvSpPr>
          <p:nvPr/>
        </p:nvSpPr>
        <p:spPr bwMode="auto">
          <a:xfrm>
            <a:off x="1630675" y="765880"/>
            <a:ext cx="660731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spcBef>
                <a:spcPct val="20000"/>
              </a:spcBef>
            </a:pPr>
            <a:r>
              <a:rPr lang="es-ES" altLang="es-ES" sz="1400" u="none" dirty="0">
                <a:latin typeface="+mn-lt"/>
                <a:cs typeface="Arial" panose="020B0604020202020204" pitchFamily="34" charset="0"/>
              </a:rPr>
              <a:t>Desarrollar una cadena de valor integral</a:t>
            </a:r>
          </a:p>
        </p:txBody>
      </p:sp>
      <p:sp>
        <p:nvSpPr>
          <p:cNvPr id="411" name="Rectangle 7">
            <a:extLst>
              <a:ext uri="{FF2B5EF4-FFF2-40B4-BE49-F238E27FC236}">
                <a16:creationId xmlns:a16="http://schemas.microsoft.com/office/drawing/2014/main" id="{9595BA05-063C-4E59-962F-B05317B745E1}"/>
              </a:ext>
            </a:extLst>
          </p:cNvPr>
          <p:cNvSpPr>
            <a:spLocks noChangeArrowheads="1"/>
          </p:cNvSpPr>
          <p:nvPr/>
        </p:nvSpPr>
        <p:spPr bwMode="auto">
          <a:xfrm>
            <a:off x="192541" y="1412266"/>
            <a:ext cx="8758917" cy="563500"/>
          </a:xfrm>
          <a:prstGeom prst="rect">
            <a:avLst/>
          </a:prstGeom>
          <a:solidFill>
            <a:schemeClr val="bg1">
              <a:lumMod val="95000"/>
            </a:schemeClr>
          </a:solidFill>
          <a:ln w="9525">
            <a:noFill/>
            <a:miter lim="800000"/>
            <a:headEnd/>
            <a:tailEnd/>
          </a:ln>
          <a:effectLst/>
        </p:spPr>
        <p:txBody>
          <a:bodyPr lIns="3600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lgn="ctr">
              <a:spcBef>
                <a:spcPct val="20000"/>
              </a:spcBef>
            </a:pPr>
            <a:r>
              <a:rPr lang="es-ES" altLang="es-ES" sz="1400" b="0" u="none" dirty="0">
                <a:latin typeface="+mn-lt"/>
                <a:cs typeface="Arial" panose="020B0604020202020204" pitchFamily="34" charset="0"/>
              </a:rPr>
              <a:t>Aumentar el número y la diversidad de empresas dentro de la cadena de valor y al mismo tiempo expandir y repartir la representación de las empresas entre los distintos territorios.</a:t>
            </a:r>
          </a:p>
        </p:txBody>
      </p:sp>
      <p:sp>
        <p:nvSpPr>
          <p:cNvPr id="413" name="Rectangle 7">
            <a:extLst>
              <a:ext uri="{FF2B5EF4-FFF2-40B4-BE49-F238E27FC236}">
                <a16:creationId xmlns:a16="http://schemas.microsoft.com/office/drawing/2014/main" id="{26D1B335-7681-4388-AB14-6F4C0F322EB3}"/>
              </a:ext>
            </a:extLst>
          </p:cNvPr>
          <p:cNvSpPr>
            <a:spLocks noChangeArrowheads="1"/>
          </p:cNvSpPr>
          <p:nvPr/>
        </p:nvSpPr>
        <p:spPr bwMode="auto">
          <a:xfrm>
            <a:off x="395537" y="2693711"/>
            <a:ext cx="8424936"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marL="180975" indent="-180975" algn="just">
              <a:spcBef>
                <a:spcPct val="20000"/>
              </a:spcBef>
              <a:buFont typeface="Arial" panose="020B0604020202020204" pitchFamily="34" charset="0"/>
              <a:buChar char="•"/>
            </a:pPr>
            <a:r>
              <a:rPr lang="es-ES" altLang="es-ES" sz="1400" u="none" dirty="0">
                <a:latin typeface="+mj-lt"/>
              </a:rPr>
              <a:t>Refuerzo de empresas fabricantes / producto:</a:t>
            </a:r>
            <a:r>
              <a:rPr lang="es-ES" altLang="es-ES" sz="1400" b="0" u="none" dirty="0">
                <a:latin typeface="+mj-lt"/>
              </a:rPr>
              <a:t> Inclusión de empresas tractoras dentro de la cadena de valor, así como empresas dedicadas a actividades de bienes de equipo, instalaciones, etc.</a:t>
            </a:r>
          </a:p>
          <a:p>
            <a:pPr marL="180975" indent="-180975">
              <a:spcBef>
                <a:spcPct val="20000"/>
              </a:spcBef>
              <a:buFont typeface="Arial" panose="020B0604020202020204" pitchFamily="34" charset="0"/>
              <a:buChar char="•"/>
            </a:pPr>
            <a:r>
              <a:rPr lang="es-ES" altLang="es-ES" sz="1400" u="none" dirty="0">
                <a:latin typeface="+mj-lt"/>
              </a:rPr>
              <a:t>Incorporación de nuevos eslabones de la Cadena de Valor y nuevas empresas </a:t>
            </a:r>
          </a:p>
          <a:p>
            <a:pPr marL="923925" lvl="1" indent="-180975">
              <a:spcBef>
                <a:spcPct val="20000"/>
              </a:spcBef>
              <a:buFont typeface="Arial" panose="020B0604020202020204" pitchFamily="34" charset="0"/>
              <a:buChar char="•"/>
            </a:pPr>
            <a:r>
              <a:rPr lang="es-ES" altLang="es-ES" sz="1400" b="0" u="none" dirty="0">
                <a:latin typeface="+mj-lt"/>
              </a:rPr>
              <a:t>SMART</a:t>
            </a:r>
          </a:p>
          <a:p>
            <a:pPr marL="923925" lvl="1" indent="-180975">
              <a:spcBef>
                <a:spcPct val="20000"/>
              </a:spcBef>
              <a:buFont typeface="Arial" panose="020B0604020202020204" pitchFamily="34" charset="0"/>
              <a:buChar char="•"/>
            </a:pPr>
            <a:r>
              <a:rPr lang="es-ES" altLang="es-ES" sz="1400" b="0" u="none" dirty="0">
                <a:latin typeface="+mj-lt"/>
              </a:rPr>
              <a:t>Valorización y Economía Circular</a:t>
            </a:r>
          </a:p>
          <a:p>
            <a:pPr marL="923925" lvl="1" indent="-180975">
              <a:spcBef>
                <a:spcPct val="20000"/>
              </a:spcBef>
              <a:buFont typeface="Arial" panose="020B0604020202020204" pitchFamily="34" charset="0"/>
              <a:buChar char="•"/>
            </a:pPr>
            <a:r>
              <a:rPr lang="es-ES" altLang="es-ES" sz="1400" b="0" u="none" dirty="0">
                <a:latin typeface="+mj-lt"/>
              </a:rPr>
              <a:t>Asociaciones gremiales</a:t>
            </a:r>
          </a:p>
          <a:p>
            <a:pPr marL="923925" lvl="1" indent="-180975">
              <a:spcBef>
                <a:spcPct val="20000"/>
              </a:spcBef>
              <a:buFont typeface="Arial" panose="020B0604020202020204" pitchFamily="34" charset="0"/>
              <a:buChar char="•"/>
            </a:pPr>
            <a:r>
              <a:rPr lang="es-ES" altLang="es-ES" sz="1400" b="0" u="none" dirty="0">
                <a:latin typeface="+mj-lt"/>
              </a:rPr>
              <a:t>Centros de Formación profesional</a:t>
            </a:r>
          </a:p>
          <a:p>
            <a:pPr marL="923925" lvl="1" indent="-180975">
              <a:spcBef>
                <a:spcPct val="20000"/>
              </a:spcBef>
              <a:buFont typeface="Arial" panose="020B0604020202020204" pitchFamily="34" charset="0"/>
              <a:buChar char="•"/>
            </a:pPr>
            <a:r>
              <a:rPr lang="es-ES" altLang="es-ES" sz="1400" b="0" u="none" dirty="0">
                <a:latin typeface="+mj-lt"/>
              </a:rPr>
              <a:t>Instituciones: promotores y elaboradores de políticas (</a:t>
            </a:r>
            <a:r>
              <a:rPr lang="es-ES" altLang="es-ES" sz="1400" b="0" u="none" dirty="0" err="1">
                <a:latin typeface="+mj-lt"/>
              </a:rPr>
              <a:t>Osalan</a:t>
            </a:r>
            <a:r>
              <a:rPr lang="es-ES" altLang="es-ES" sz="1400" b="0" u="none" dirty="0">
                <a:latin typeface="+mj-lt"/>
              </a:rPr>
              <a:t>, </a:t>
            </a:r>
            <a:r>
              <a:rPr lang="es-ES" altLang="es-ES" sz="1400" b="0" u="none" dirty="0" err="1">
                <a:latin typeface="+mj-lt"/>
              </a:rPr>
              <a:t>Ihobe</a:t>
            </a:r>
            <a:r>
              <a:rPr lang="es-ES" altLang="es-ES" sz="1400" b="0" u="none" dirty="0">
                <a:latin typeface="+mj-lt"/>
              </a:rPr>
              <a:t>, Consorcio de Aguas,…)</a:t>
            </a:r>
          </a:p>
          <a:p>
            <a:pPr marL="923925" lvl="1" indent="-180975">
              <a:spcBef>
                <a:spcPct val="20000"/>
              </a:spcBef>
              <a:buFont typeface="Arial" panose="020B0604020202020204" pitchFamily="34" charset="0"/>
              <a:buChar char="•"/>
            </a:pPr>
            <a:endParaRPr lang="es-ES" altLang="es-ES" sz="1400" b="0" u="none" dirty="0">
              <a:latin typeface="+mj-lt"/>
            </a:endParaRPr>
          </a:p>
          <a:p>
            <a:pPr marL="171450" indent="-171450">
              <a:spcBef>
                <a:spcPct val="20000"/>
              </a:spcBef>
              <a:buFont typeface="Arial" panose="020B0604020202020204" pitchFamily="34" charset="0"/>
              <a:buChar char="•"/>
            </a:pPr>
            <a:r>
              <a:rPr lang="es-ES" altLang="es-ES" sz="1200" u="none" dirty="0">
                <a:latin typeface="+mj-lt"/>
              </a:rPr>
              <a:t>Ampliación del ámbito geográfico </a:t>
            </a:r>
            <a:r>
              <a:rPr lang="es-ES" altLang="es-ES" sz="1200" b="0" u="none" dirty="0">
                <a:latin typeface="+mj-lt"/>
              </a:rPr>
              <a:t>a comunidades próximas (Navarra, Cantabria, La Rioja) así como reforzar la presencia en las provincias de Álava y Gipuzkoa.</a:t>
            </a:r>
            <a:endParaRPr lang="es-ES" altLang="es-ES" sz="1200" u="none" dirty="0">
              <a:latin typeface="+mj-lt"/>
            </a:endParaRPr>
          </a:p>
          <a:p>
            <a:pPr marL="180975" indent="-180975">
              <a:spcBef>
                <a:spcPct val="20000"/>
              </a:spcBef>
              <a:buFont typeface="Arial" panose="020B0604020202020204" pitchFamily="34" charset="0"/>
              <a:buChar char="•"/>
            </a:pPr>
            <a:r>
              <a:rPr lang="es-ES" altLang="es-ES" sz="1200" u="none" dirty="0">
                <a:latin typeface="+mj-lt"/>
              </a:rPr>
              <a:t>Aumento de la masa critica de las empresas (fusiones, </a:t>
            </a:r>
            <a:r>
              <a:rPr lang="es-ES" altLang="es-ES" sz="1200" u="none" dirty="0" err="1">
                <a:latin typeface="+mj-lt"/>
              </a:rPr>
              <a:t>joint-ventures</a:t>
            </a:r>
            <a:r>
              <a:rPr lang="es-ES" altLang="es-ES" sz="1200" u="none" dirty="0">
                <a:latin typeface="+mj-lt"/>
              </a:rPr>
              <a:t>, …)</a:t>
            </a:r>
          </a:p>
          <a:p>
            <a:pPr marL="495300" lvl="1" indent="-228600">
              <a:spcBef>
                <a:spcPct val="20000"/>
              </a:spcBef>
              <a:buFont typeface="+mj-lt"/>
              <a:buAutoNum type="arabicPeriod"/>
            </a:pPr>
            <a:endParaRPr lang="es-ES" altLang="es-ES" sz="1400" b="0" u="none" dirty="0">
              <a:latin typeface="+mj-lt"/>
            </a:endParaRPr>
          </a:p>
        </p:txBody>
      </p:sp>
      <p:sp>
        <p:nvSpPr>
          <p:cNvPr id="422" name="AutoShape 6">
            <a:extLst>
              <a:ext uri="{FF2B5EF4-FFF2-40B4-BE49-F238E27FC236}">
                <a16:creationId xmlns:a16="http://schemas.microsoft.com/office/drawing/2014/main" id="{DBB14AE4-B6E0-4AD3-94D6-088BD1A89E2C}"/>
              </a:ext>
            </a:extLst>
          </p:cNvPr>
          <p:cNvSpPr>
            <a:spLocks noChangeArrowheads="1"/>
          </p:cNvSpPr>
          <p:nvPr/>
        </p:nvSpPr>
        <p:spPr bwMode="blackWhite">
          <a:xfrm>
            <a:off x="185938" y="2056508"/>
            <a:ext cx="8758917" cy="365120"/>
          </a:xfrm>
          <a:prstGeom prst="homePlate">
            <a:avLst>
              <a:gd name="adj" fmla="val 14891"/>
            </a:avLst>
          </a:prstGeom>
          <a:solidFill>
            <a:schemeClr val="bg1"/>
          </a:solidFill>
          <a:ln w="3175" cap="rnd" algn="ctr">
            <a:solidFill>
              <a:schemeClr val="tx1"/>
            </a:solidFill>
            <a:miter lim="800000"/>
            <a:headEnd/>
            <a:tailEnd/>
          </a:ln>
          <a:effectLst>
            <a:outerShdw blurRad="50800" dist="38100" dir="2700000" algn="tl" rotWithShape="0">
              <a:prstClr val="black">
                <a:alpha val="40000"/>
              </a:prstClr>
            </a:outerShdw>
          </a:effectLst>
        </p:spPr>
        <p:txBody>
          <a:bodyPr lIns="72000" rIns="72000" anchor="ctr"/>
          <a:lstStyle/>
          <a:p>
            <a:r>
              <a:rPr lang="es-ES_tradnl" altLang="es-ES" sz="1300" b="1" dirty="0">
                <a:latin typeface="Arial" panose="020B0604020202020204" pitchFamily="34" charset="0"/>
                <a:cs typeface="Arial" panose="020B0604020202020204" pitchFamily="34" charset="0"/>
              </a:rPr>
              <a:t>Líneas estratégicas</a:t>
            </a:r>
          </a:p>
        </p:txBody>
      </p:sp>
      <p:sp>
        <p:nvSpPr>
          <p:cNvPr id="2" name="Rectángulo 1">
            <a:extLst>
              <a:ext uri="{FF2B5EF4-FFF2-40B4-BE49-F238E27FC236}">
                <a16:creationId xmlns:a16="http://schemas.microsoft.com/office/drawing/2014/main" id="{F292FA77-EA3A-49FD-B478-2869D0D549A6}"/>
              </a:ext>
            </a:extLst>
          </p:cNvPr>
          <p:cNvSpPr/>
          <p:nvPr/>
        </p:nvSpPr>
        <p:spPr>
          <a:xfrm>
            <a:off x="192541" y="2584171"/>
            <a:ext cx="8752314" cy="218598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5204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Construcción Sostenible desde el Plan Estratégico de Eraikune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26</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407" name="Rectángulo 406">
            <a:extLst>
              <a:ext uri="{FF2B5EF4-FFF2-40B4-BE49-F238E27FC236}">
                <a16:creationId xmlns:a16="http://schemas.microsoft.com/office/drawing/2014/main" id="{87B15CCB-13F8-424F-B78F-5EA9C0937F09}"/>
              </a:ext>
            </a:extLst>
          </p:cNvPr>
          <p:cNvSpPr/>
          <p:nvPr/>
        </p:nvSpPr>
        <p:spPr bwMode="auto">
          <a:xfrm>
            <a:off x="1475656" y="702278"/>
            <a:ext cx="7475802" cy="493919"/>
          </a:xfrm>
          <a:prstGeom prst="rect">
            <a:avLst/>
          </a:prstGeom>
          <a:solidFill>
            <a:schemeClr val="bg1"/>
          </a:solidFill>
          <a:ln w="12700" cap="rnd"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50000"/>
              </a:spcBef>
              <a:spcAft>
                <a:spcPct val="0"/>
              </a:spcAft>
            </a:pPr>
            <a:endParaRPr kumimoji="1" lang="es-ES" sz="1000" b="1" u="sng">
              <a:latin typeface="Arial" pitchFamily="34" charset="0"/>
            </a:endParaRPr>
          </a:p>
        </p:txBody>
      </p:sp>
      <p:sp>
        <p:nvSpPr>
          <p:cNvPr id="409" name="AutoShape 8">
            <a:extLst>
              <a:ext uri="{FF2B5EF4-FFF2-40B4-BE49-F238E27FC236}">
                <a16:creationId xmlns:a16="http://schemas.microsoft.com/office/drawing/2014/main" id="{FDA3654A-4DF1-4918-B1C2-FF15C183CC98}"/>
              </a:ext>
            </a:extLst>
          </p:cNvPr>
          <p:cNvSpPr>
            <a:spLocks noChangeArrowheads="1"/>
          </p:cNvSpPr>
          <p:nvPr/>
        </p:nvSpPr>
        <p:spPr bwMode="blackWhite">
          <a:xfrm>
            <a:off x="192542" y="707143"/>
            <a:ext cx="1225550" cy="484187"/>
          </a:xfrm>
          <a:prstGeom prst="homePlate">
            <a:avLst>
              <a:gd name="adj" fmla="val 22300"/>
            </a:avLst>
          </a:prstGeom>
          <a:solidFill>
            <a:srgbClr val="17375E"/>
          </a:solidFill>
          <a:ln w="6350" cap="rnd" algn="ctr">
            <a:solidFill>
              <a:schemeClr val="tx1"/>
            </a:solidFill>
            <a:miter lim="800000"/>
            <a:headEnd/>
            <a:tailEnd/>
          </a:ln>
          <a:effectLst>
            <a:outerShdw blurRad="50800" dist="38100" dir="2700000" algn="tl" rotWithShape="0">
              <a:prstClr val="black">
                <a:alpha val="40000"/>
              </a:prstClr>
            </a:outerShdw>
          </a:effectLst>
        </p:spPr>
        <p:txBody>
          <a:bodyPr wrap="none" lIns="72000" rIns="7200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r>
              <a:rPr lang="es-ES" altLang="es-ES" sz="1400" u="none" dirty="0">
                <a:solidFill>
                  <a:schemeClr val="bg1"/>
                </a:solidFill>
                <a:latin typeface="+mn-lt"/>
                <a:cs typeface="Arial" panose="020B0604020202020204" pitchFamily="34" charset="0"/>
              </a:rPr>
              <a:t>Reto 2</a:t>
            </a:r>
            <a:endParaRPr lang="es-ES_tradnl" altLang="es-ES" sz="1400" dirty="0">
              <a:solidFill>
                <a:schemeClr val="bg1"/>
              </a:solidFill>
              <a:latin typeface="+mn-lt"/>
              <a:cs typeface="Arial" panose="020B0604020202020204" pitchFamily="34" charset="0"/>
            </a:endParaRPr>
          </a:p>
        </p:txBody>
      </p:sp>
      <p:sp>
        <p:nvSpPr>
          <p:cNvPr id="410" name="Rectangle 4">
            <a:extLst>
              <a:ext uri="{FF2B5EF4-FFF2-40B4-BE49-F238E27FC236}">
                <a16:creationId xmlns:a16="http://schemas.microsoft.com/office/drawing/2014/main" id="{25DD8BD6-F9DC-4B20-86AC-574CBBC07C86}"/>
              </a:ext>
            </a:extLst>
          </p:cNvPr>
          <p:cNvSpPr>
            <a:spLocks noChangeArrowheads="1"/>
          </p:cNvSpPr>
          <p:nvPr/>
        </p:nvSpPr>
        <p:spPr bwMode="auto">
          <a:xfrm>
            <a:off x="1630675" y="765880"/>
            <a:ext cx="660731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spcBef>
                <a:spcPct val="20000"/>
              </a:spcBef>
            </a:pPr>
            <a:r>
              <a:rPr lang="es-ES" altLang="es-ES" sz="1400" u="none" dirty="0">
                <a:latin typeface="+mn-lt"/>
                <a:cs typeface="Arial" panose="020B0604020202020204" pitchFamily="34" charset="0"/>
              </a:rPr>
              <a:t>Incorporar conocimiento y tecnologías de vanguardia en la industria</a:t>
            </a:r>
          </a:p>
        </p:txBody>
      </p:sp>
      <p:sp>
        <p:nvSpPr>
          <p:cNvPr id="411" name="Rectangle 7">
            <a:extLst>
              <a:ext uri="{FF2B5EF4-FFF2-40B4-BE49-F238E27FC236}">
                <a16:creationId xmlns:a16="http://schemas.microsoft.com/office/drawing/2014/main" id="{9595BA05-063C-4E59-962F-B05317B745E1}"/>
              </a:ext>
            </a:extLst>
          </p:cNvPr>
          <p:cNvSpPr>
            <a:spLocks noChangeArrowheads="1"/>
          </p:cNvSpPr>
          <p:nvPr/>
        </p:nvSpPr>
        <p:spPr bwMode="auto">
          <a:xfrm>
            <a:off x="192541" y="1412266"/>
            <a:ext cx="8758917" cy="563500"/>
          </a:xfrm>
          <a:prstGeom prst="rect">
            <a:avLst/>
          </a:prstGeom>
          <a:solidFill>
            <a:schemeClr val="bg1">
              <a:lumMod val="95000"/>
            </a:schemeClr>
          </a:solidFill>
          <a:ln w="9525">
            <a:noFill/>
            <a:miter lim="800000"/>
            <a:headEnd/>
            <a:tailEnd/>
          </a:ln>
          <a:effectLst/>
        </p:spPr>
        <p:txBody>
          <a:bodyPr lIns="3600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lgn="ctr">
              <a:spcBef>
                <a:spcPct val="20000"/>
              </a:spcBef>
            </a:pPr>
            <a:r>
              <a:rPr lang="es-ES" altLang="es-ES" sz="1400" b="0" u="none" dirty="0">
                <a:latin typeface="+mn-lt"/>
                <a:cs typeface="Arial" panose="020B0604020202020204" pitchFamily="34" charset="0"/>
              </a:rPr>
              <a:t>Aumentar la capacitación y el nivel tecnológico de las empresas del sector mediante la atracción y formación de profesionales cualificados, y la apropiación de tecnología existente y el desarrollo de tecnología propia.</a:t>
            </a:r>
          </a:p>
        </p:txBody>
      </p:sp>
      <p:sp>
        <p:nvSpPr>
          <p:cNvPr id="422" name="AutoShape 6">
            <a:extLst>
              <a:ext uri="{FF2B5EF4-FFF2-40B4-BE49-F238E27FC236}">
                <a16:creationId xmlns:a16="http://schemas.microsoft.com/office/drawing/2014/main" id="{DBB14AE4-B6E0-4AD3-94D6-088BD1A89E2C}"/>
              </a:ext>
            </a:extLst>
          </p:cNvPr>
          <p:cNvSpPr>
            <a:spLocks noChangeArrowheads="1"/>
          </p:cNvSpPr>
          <p:nvPr/>
        </p:nvSpPr>
        <p:spPr bwMode="blackWhite">
          <a:xfrm>
            <a:off x="185938" y="2056508"/>
            <a:ext cx="8758917" cy="365120"/>
          </a:xfrm>
          <a:prstGeom prst="homePlate">
            <a:avLst>
              <a:gd name="adj" fmla="val 14891"/>
            </a:avLst>
          </a:prstGeom>
          <a:solidFill>
            <a:schemeClr val="bg1"/>
          </a:solidFill>
          <a:ln w="3175" cap="rnd" algn="ctr">
            <a:solidFill>
              <a:schemeClr val="tx1"/>
            </a:solidFill>
            <a:miter lim="800000"/>
            <a:headEnd/>
            <a:tailEnd/>
          </a:ln>
          <a:effectLst>
            <a:outerShdw blurRad="50800" dist="38100" dir="2700000" algn="tl" rotWithShape="0">
              <a:prstClr val="black">
                <a:alpha val="40000"/>
              </a:prstClr>
            </a:outerShdw>
          </a:effectLst>
        </p:spPr>
        <p:txBody>
          <a:bodyPr lIns="72000" rIns="72000" anchor="ctr"/>
          <a:lstStyle/>
          <a:p>
            <a:r>
              <a:rPr lang="es-ES_tradnl" altLang="es-ES" sz="1300" b="1" dirty="0">
                <a:latin typeface="Arial" panose="020B0604020202020204" pitchFamily="34" charset="0"/>
                <a:cs typeface="Arial" panose="020B0604020202020204" pitchFamily="34" charset="0"/>
              </a:rPr>
              <a:t>Líneas estratégicas</a:t>
            </a:r>
          </a:p>
        </p:txBody>
      </p:sp>
      <p:sp>
        <p:nvSpPr>
          <p:cNvPr id="2" name="Rectángulo 1">
            <a:extLst>
              <a:ext uri="{FF2B5EF4-FFF2-40B4-BE49-F238E27FC236}">
                <a16:creationId xmlns:a16="http://schemas.microsoft.com/office/drawing/2014/main" id="{F292FA77-EA3A-49FD-B478-2869D0D549A6}"/>
              </a:ext>
            </a:extLst>
          </p:cNvPr>
          <p:cNvSpPr/>
          <p:nvPr/>
        </p:nvSpPr>
        <p:spPr>
          <a:xfrm>
            <a:off x="201214" y="3286807"/>
            <a:ext cx="8758917" cy="136558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7">
            <a:extLst>
              <a:ext uri="{FF2B5EF4-FFF2-40B4-BE49-F238E27FC236}">
                <a16:creationId xmlns:a16="http://schemas.microsoft.com/office/drawing/2014/main" id="{D7F91F14-27A2-44C0-99C3-1708F7209880}"/>
              </a:ext>
            </a:extLst>
          </p:cNvPr>
          <p:cNvSpPr>
            <a:spLocks noChangeArrowheads="1"/>
          </p:cNvSpPr>
          <p:nvPr/>
        </p:nvSpPr>
        <p:spPr bwMode="auto">
          <a:xfrm>
            <a:off x="360496" y="2695540"/>
            <a:ext cx="8423007"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marL="180975" indent="-180975" algn="just">
              <a:spcBef>
                <a:spcPct val="20000"/>
              </a:spcBef>
              <a:spcAft>
                <a:spcPts val="300"/>
              </a:spcAft>
              <a:buFont typeface="Arial" panose="020B0604020202020204" pitchFamily="34" charset="0"/>
              <a:buChar char="•"/>
            </a:pPr>
            <a:r>
              <a:rPr lang="es-ES" altLang="es-ES" sz="1200" u="none" dirty="0">
                <a:latin typeface="+mn-lt"/>
              </a:rPr>
              <a:t>Vigilancia del estado de la técnica y la tecnología: </a:t>
            </a:r>
            <a:r>
              <a:rPr lang="es-ES" altLang="es-ES" sz="1200" b="0" u="none" dirty="0">
                <a:latin typeface="+mn-lt"/>
              </a:rPr>
              <a:t>ofrecer la posibilidad de dar un servicio de análisis de tendencias tecnológicas y un seguimiento de nuevas técnicas aplicables al sector y que este conocimiento se pueda compartir entre los asociados.</a:t>
            </a:r>
          </a:p>
          <a:p>
            <a:pPr marL="180975" indent="-180975" algn="just">
              <a:spcBef>
                <a:spcPct val="20000"/>
              </a:spcBef>
              <a:spcAft>
                <a:spcPts val="300"/>
              </a:spcAft>
              <a:buFont typeface="Arial" panose="020B0604020202020204" pitchFamily="34" charset="0"/>
              <a:buChar char="•"/>
            </a:pPr>
            <a:endParaRPr lang="es-ES" altLang="es-ES" sz="1200" u="none" dirty="0">
              <a:latin typeface="+mn-lt"/>
            </a:endParaRPr>
          </a:p>
          <a:p>
            <a:pPr marL="180975" indent="-180975" algn="just">
              <a:spcBef>
                <a:spcPct val="20000"/>
              </a:spcBef>
              <a:spcAft>
                <a:spcPts val="300"/>
              </a:spcAft>
              <a:buFont typeface="Arial" panose="020B0604020202020204" pitchFamily="34" charset="0"/>
              <a:buChar char="•"/>
            </a:pPr>
            <a:r>
              <a:rPr lang="es-ES" altLang="es-ES" sz="1400" u="none" dirty="0">
                <a:latin typeface="+mn-lt"/>
              </a:rPr>
              <a:t>Promover el desarrollo de proyectos de I+D+i, </a:t>
            </a:r>
            <a:r>
              <a:rPr lang="es-ES" altLang="es-ES" sz="1400" b="0" u="none" dirty="0">
                <a:latin typeface="+mn-lt"/>
              </a:rPr>
              <a:t>proyectos tanto individuales como en colaboración entre diferentes empresas del sector en temáticas de actualidad tales como eficiencia energética, economía circular, transformación digital, nuevos materiales, rehabilitación y regeneración urbana.</a:t>
            </a:r>
          </a:p>
          <a:p>
            <a:pPr marL="180975" indent="-180975" algn="just">
              <a:spcBef>
                <a:spcPct val="20000"/>
              </a:spcBef>
              <a:spcAft>
                <a:spcPts val="300"/>
              </a:spcAft>
              <a:buFont typeface="Arial" panose="020B0604020202020204" pitchFamily="34" charset="0"/>
              <a:buChar char="•"/>
            </a:pPr>
            <a:r>
              <a:rPr lang="es-ES" altLang="es-ES" sz="1400" u="none" dirty="0">
                <a:latin typeface="+mn-lt"/>
              </a:rPr>
              <a:t>Construcción 4.0.</a:t>
            </a:r>
            <a:r>
              <a:rPr lang="es-ES" altLang="es-ES" sz="1400" b="0" u="none" dirty="0">
                <a:latin typeface="+mn-lt"/>
              </a:rPr>
              <a:t> Promover todo lo relacionado con los productos o tecnologías (BIM, Big Data,…), procesos (transformación digital), modelos de negocio de gestión avanzada y plataformas de innovación.</a:t>
            </a:r>
          </a:p>
          <a:p>
            <a:pPr marL="180975" indent="-180975" algn="just">
              <a:spcBef>
                <a:spcPct val="20000"/>
              </a:spcBef>
              <a:spcAft>
                <a:spcPts val="300"/>
              </a:spcAft>
              <a:buFont typeface="Arial" panose="020B0604020202020204" pitchFamily="34" charset="0"/>
              <a:buChar char="•"/>
            </a:pPr>
            <a:endParaRPr lang="es-ES" altLang="es-ES" sz="1400" b="0" u="none" dirty="0">
              <a:latin typeface="+mn-lt"/>
            </a:endParaRPr>
          </a:p>
          <a:p>
            <a:pPr marL="180975" indent="-180975" algn="just">
              <a:spcBef>
                <a:spcPct val="20000"/>
              </a:spcBef>
              <a:buFont typeface="Arial" panose="020B0604020202020204" pitchFamily="34" charset="0"/>
              <a:buChar char="•"/>
            </a:pPr>
            <a:r>
              <a:rPr lang="es-ES" altLang="es-ES" sz="1200" u="none" dirty="0">
                <a:latin typeface="+mn-lt"/>
              </a:rPr>
              <a:t>Desarrollo de profesionales para la industria, </a:t>
            </a:r>
            <a:r>
              <a:rPr lang="es-ES" altLang="es-ES" sz="1200" b="0" u="none" dirty="0">
                <a:latin typeface="+mn-lt"/>
              </a:rPr>
              <a:t>con el objetivo de generar nuevos profesionales con capacidades tecnológicas relacionadas con las nuevas tecnologías que irrumpen en el sector. A su vez, actualizando a los profesionales dedicados a profesiones en proceso de desaparición.</a:t>
            </a:r>
            <a:endParaRPr lang="es-ES" altLang="es-ES" sz="1200" u="none" dirty="0">
              <a:latin typeface="+mn-lt"/>
            </a:endParaRPr>
          </a:p>
          <a:p>
            <a:pPr marL="266700" lvl="1" indent="0" algn="just">
              <a:spcBef>
                <a:spcPct val="20000"/>
              </a:spcBef>
            </a:pPr>
            <a:endParaRPr lang="es-ES" altLang="es-ES" sz="1400" b="0" u="none" dirty="0">
              <a:latin typeface="+mn-lt"/>
            </a:endParaRPr>
          </a:p>
        </p:txBody>
      </p:sp>
    </p:spTree>
    <p:extLst>
      <p:ext uri="{BB962C8B-B14F-4D97-AF65-F5344CB8AC3E}">
        <p14:creationId xmlns:p14="http://schemas.microsoft.com/office/powerpoint/2010/main" val="2240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Construcción Sostenible desde el Plan Estratégico de Eraikune </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27</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407" name="Rectángulo 406">
            <a:extLst>
              <a:ext uri="{FF2B5EF4-FFF2-40B4-BE49-F238E27FC236}">
                <a16:creationId xmlns:a16="http://schemas.microsoft.com/office/drawing/2014/main" id="{87B15CCB-13F8-424F-B78F-5EA9C0937F09}"/>
              </a:ext>
            </a:extLst>
          </p:cNvPr>
          <p:cNvSpPr/>
          <p:nvPr/>
        </p:nvSpPr>
        <p:spPr bwMode="auto">
          <a:xfrm>
            <a:off x="1475656" y="702278"/>
            <a:ext cx="7475802" cy="493919"/>
          </a:xfrm>
          <a:prstGeom prst="rect">
            <a:avLst/>
          </a:prstGeom>
          <a:solidFill>
            <a:schemeClr val="bg1"/>
          </a:solidFill>
          <a:ln w="12700" cap="rnd"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914400" eaLnBrk="0" fontAlgn="base" hangingPunct="0">
              <a:spcBef>
                <a:spcPct val="50000"/>
              </a:spcBef>
              <a:spcAft>
                <a:spcPct val="0"/>
              </a:spcAft>
            </a:pPr>
            <a:endParaRPr kumimoji="1" lang="es-ES" sz="1000" b="1" u="sng">
              <a:latin typeface="Arial" pitchFamily="34" charset="0"/>
            </a:endParaRPr>
          </a:p>
        </p:txBody>
      </p:sp>
      <p:sp>
        <p:nvSpPr>
          <p:cNvPr id="409" name="AutoShape 8">
            <a:extLst>
              <a:ext uri="{FF2B5EF4-FFF2-40B4-BE49-F238E27FC236}">
                <a16:creationId xmlns:a16="http://schemas.microsoft.com/office/drawing/2014/main" id="{FDA3654A-4DF1-4918-B1C2-FF15C183CC98}"/>
              </a:ext>
            </a:extLst>
          </p:cNvPr>
          <p:cNvSpPr>
            <a:spLocks noChangeArrowheads="1"/>
          </p:cNvSpPr>
          <p:nvPr/>
        </p:nvSpPr>
        <p:spPr bwMode="blackWhite">
          <a:xfrm>
            <a:off x="192542" y="707143"/>
            <a:ext cx="1225550" cy="484187"/>
          </a:xfrm>
          <a:prstGeom prst="homePlate">
            <a:avLst>
              <a:gd name="adj" fmla="val 22300"/>
            </a:avLst>
          </a:prstGeom>
          <a:solidFill>
            <a:srgbClr val="17375E"/>
          </a:solidFill>
          <a:ln w="6350" cap="rnd" algn="ctr">
            <a:solidFill>
              <a:schemeClr val="tx1"/>
            </a:solidFill>
            <a:miter lim="800000"/>
            <a:headEnd/>
            <a:tailEnd/>
          </a:ln>
          <a:effectLst>
            <a:outerShdw blurRad="50800" dist="38100" dir="2700000" algn="tl" rotWithShape="0">
              <a:prstClr val="black">
                <a:alpha val="40000"/>
              </a:prstClr>
            </a:outerShdw>
          </a:effectLst>
        </p:spPr>
        <p:txBody>
          <a:bodyPr wrap="none" lIns="72000" rIns="7200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r>
              <a:rPr lang="es-ES" altLang="es-ES" sz="1400" u="none" dirty="0">
                <a:solidFill>
                  <a:schemeClr val="bg1"/>
                </a:solidFill>
                <a:latin typeface="+mn-lt"/>
                <a:cs typeface="Arial" panose="020B0604020202020204" pitchFamily="34" charset="0"/>
              </a:rPr>
              <a:t>Reto 4</a:t>
            </a:r>
            <a:endParaRPr lang="es-ES_tradnl" altLang="es-ES" sz="1400" dirty="0">
              <a:solidFill>
                <a:schemeClr val="bg1"/>
              </a:solidFill>
              <a:latin typeface="+mn-lt"/>
              <a:cs typeface="Arial" panose="020B0604020202020204" pitchFamily="34" charset="0"/>
            </a:endParaRPr>
          </a:p>
        </p:txBody>
      </p:sp>
      <p:sp>
        <p:nvSpPr>
          <p:cNvPr id="410" name="Rectangle 4">
            <a:extLst>
              <a:ext uri="{FF2B5EF4-FFF2-40B4-BE49-F238E27FC236}">
                <a16:creationId xmlns:a16="http://schemas.microsoft.com/office/drawing/2014/main" id="{25DD8BD6-F9DC-4B20-86AC-574CBBC07C86}"/>
              </a:ext>
            </a:extLst>
          </p:cNvPr>
          <p:cNvSpPr>
            <a:spLocks noChangeArrowheads="1"/>
          </p:cNvSpPr>
          <p:nvPr/>
        </p:nvSpPr>
        <p:spPr bwMode="auto">
          <a:xfrm>
            <a:off x="1691680" y="788441"/>
            <a:ext cx="6607317"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spcBef>
                <a:spcPct val="20000"/>
              </a:spcBef>
            </a:pPr>
            <a:r>
              <a:rPr lang="es-ES" altLang="es-ES" sz="1400" u="none" dirty="0">
                <a:latin typeface="+mn-lt"/>
                <a:cs typeface="Arial" panose="020B0604020202020204" pitchFamily="34" charset="0"/>
              </a:rPr>
              <a:t>Contribuir a los retos sociales, económicos y medioambientales</a:t>
            </a:r>
          </a:p>
        </p:txBody>
      </p:sp>
      <p:sp>
        <p:nvSpPr>
          <p:cNvPr id="411" name="Rectangle 7">
            <a:extLst>
              <a:ext uri="{FF2B5EF4-FFF2-40B4-BE49-F238E27FC236}">
                <a16:creationId xmlns:a16="http://schemas.microsoft.com/office/drawing/2014/main" id="{9595BA05-063C-4E59-962F-B05317B745E1}"/>
              </a:ext>
            </a:extLst>
          </p:cNvPr>
          <p:cNvSpPr>
            <a:spLocks noChangeArrowheads="1"/>
          </p:cNvSpPr>
          <p:nvPr/>
        </p:nvSpPr>
        <p:spPr bwMode="auto">
          <a:xfrm>
            <a:off x="192541" y="1412266"/>
            <a:ext cx="8758917" cy="735404"/>
          </a:xfrm>
          <a:prstGeom prst="rect">
            <a:avLst/>
          </a:prstGeom>
          <a:solidFill>
            <a:schemeClr val="bg1">
              <a:lumMod val="95000"/>
            </a:schemeClr>
          </a:solidFill>
          <a:ln w="9525">
            <a:noFill/>
            <a:miter lim="800000"/>
            <a:headEnd/>
            <a:tailEnd/>
          </a:ln>
          <a:effectLst/>
        </p:spPr>
        <p:txBody>
          <a:bodyPr lIns="36000" tIns="0" rIns="0" bIns="0" anchor="ctr"/>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algn="ctr">
              <a:spcBef>
                <a:spcPct val="20000"/>
              </a:spcBef>
            </a:pPr>
            <a:r>
              <a:rPr lang="es-ES" altLang="es-ES" sz="1400" b="0" u="none" dirty="0">
                <a:latin typeface="+mn-lt"/>
                <a:cs typeface="Arial" panose="020B0604020202020204" pitchFamily="34" charset="0"/>
              </a:rPr>
              <a:t>Posicionar al sector como un agente clave para contribuir al desarrollo de nuevas políticas, normativas y programas que potencien el sector, transmitiendo con ello una imagen comprometida e innovadora tanto a las instituciones como al resto de agentes del entorno social y económico. </a:t>
            </a:r>
          </a:p>
        </p:txBody>
      </p:sp>
      <p:sp>
        <p:nvSpPr>
          <p:cNvPr id="422" name="AutoShape 6">
            <a:extLst>
              <a:ext uri="{FF2B5EF4-FFF2-40B4-BE49-F238E27FC236}">
                <a16:creationId xmlns:a16="http://schemas.microsoft.com/office/drawing/2014/main" id="{DBB14AE4-B6E0-4AD3-94D6-088BD1A89E2C}"/>
              </a:ext>
            </a:extLst>
          </p:cNvPr>
          <p:cNvSpPr>
            <a:spLocks noChangeArrowheads="1"/>
          </p:cNvSpPr>
          <p:nvPr/>
        </p:nvSpPr>
        <p:spPr bwMode="blackWhite">
          <a:xfrm>
            <a:off x="185938" y="2230574"/>
            <a:ext cx="8758917" cy="365120"/>
          </a:xfrm>
          <a:prstGeom prst="homePlate">
            <a:avLst>
              <a:gd name="adj" fmla="val 14891"/>
            </a:avLst>
          </a:prstGeom>
          <a:solidFill>
            <a:schemeClr val="bg1"/>
          </a:solidFill>
          <a:ln w="3175" cap="rnd" algn="ctr">
            <a:solidFill>
              <a:schemeClr val="tx1"/>
            </a:solidFill>
            <a:miter lim="800000"/>
            <a:headEnd/>
            <a:tailEnd/>
          </a:ln>
          <a:effectLst>
            <a:outerShdw blurRad="50800" dist="38100" dir="2700000" algn="tl" rotWithShape="0">
              <a:prstClr val="black">
                <a:alpha val="40000"/>
              </a:prstClr>
            </a:outerShdw>
          </a:effectLst>
        </p:spPr>
        <p:txBody>
          <a:bodyPr lIns="72000" rIns="72000" anchor="ctr"/>
          <a:lstStyle/>
          <a:p>
            <a:r>
              <a:rPr lang="es-ES_tradnl" altLang="es-ES" sz="1300" b="1" dirty="0">
                <a:latin typeface="Arial" panose="020B0604020202020204" pitchFamily="34" charset="0"/>
                <a:cs typeface="Arial" panose="020B0604020202020204" pitchFamily="34" charset="0"/>
              </a:rPr>
              <a:t>Líneas estratégicas</a:t>
            </a:r>
          </a:p>
        </p:txBody>
      </p:sp>
      <p:sp>
        <p:nvSpPr>
          <p:cNvPr id="2" name="Rectángulo 1">
            <a:extLst>
              <a:ext uri="{FF2B5EF4-FFF2-40B4-BE49-F238E27FC236}">
                <a16:creationId xmlns:a16="http://schemas.microsoft.com/office/drawing/2014/main" id="{F292FA77-EA3A-49FD-B478-2869D0D549A6}"/>
              </a:ext>
            </a:extLst>
          </p:cNvPr>
          <p:cNvSpPr/>
          <p:nvPr/>
        </p:nvSpPr>
        <p:spPr>
          <a:xfrm>
            <a:off x="203660" y="2780931"/>
            <a:ext cx="8758917" cy="2880318"/>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angle 7">
            <a:extLst>
              <a:ext uri="{FF2B5EF4-FFF2-40B4-BE49-F238E27FC236}">
                <a16:creationId xmlns:a16="http://schemas.microsoft.com/office/drawing/2014/main" id="{157F98D2-117B-4503-BEB9-C0FD6FF628EA}"/>
              </a:ext>
            </a:extLst>
          </p:cNvPr>
          <p:cNvSpPr>
            <a:spLocks noChangeArrowheads="1"/>
          </p:cNvSpPr>
          <p:nvPr/>
        </p:nvSpPr>
        <p:spPr bwMode="auto">
          <a:xfrm>
            <a:off x="395536" y="2834657"/>
            <a:ext cx="8424936"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kumimoji="1" sz="1000" b="1" u="sng">
                <a:solidFill>
                  <a:schemeClr val="tx1"/>
                </a:solidFill>
                <a:latin typeface="Arial" panose="020B0604020202020204" pitchFamily="34" charset="0"/>
              </a:defRPr>
            </a:lvl1pPr>
            <a:lvl2pPr marL="742950" indent="-285750">
              <a:defRPr kumimoji="1" sz="1000" b="1" u="sng">
                <a:solidFill>
                  <a:schemeClr val="tx1"/>
                </a:solidFill>
                <a:latin typeface="Arial" panose="020B0604020202020204" pitchFamily="34" charset="0"/>
              </a:defRPr>
            </a:lvl2pPr>
            <a:lvl3pPr marL="1143000" indent="-228600">
              <a:defRPr kumimoji="1" sz="1000" b="1" u="sng">
                <a:solidFill>
                  <a:schemeClr val="tx1"/>
                </a:solidFill>
                <a:latin typeface="Arial" panose="020B0604020202020204" pitchFamily="34" charset="0"/>
              </a:defRPr>
            </a:lvl3pPr>
            <a:lvl4pPr marL="1600200" indent="-228600">
              <a:defRPr kumimoji="1" sz="1000" b="1" u="sng">
                <a:solidFill>
                  <a:schemeClr val="tx1"/>
                </a:solidFill>
                <a:latin typeface="Arial" panose="020B0604020202020204" pitchFamily="34" charset="0"/>
              </a:defRPr>
            </a:lvl4pPr>
            <a:lvl5pPr marL="2057400" indent="-228600">
              <a:defRPr kumimoji="1" sz="1000" b="1" u="sng">
                <a:solidFill>
                  <a:schemeClr val="tx1"/>
                </a:solidFill>
                <a:latin typeface="Arial" panose="020B0604020202020204" pitchFamily="34" charset="0"/>
              </a:defRPr>
            </a:lvl5pPr>
            <a:lvl6pPr marL="2514600" indent="-228600" eaLnBrk="0" fontAlgn="base" hangingPunct="0">
              <a:spcBef>
                <a:spcPct val="0"/>
              </a:spcBef>
              <a:spcAft>
                <a:spcPct val="0"/>
              </a:spcAft>
              <a:defRPr kumimoji="1" sz="1000" b="1" u="sng">
                <a:solidFill>
                  <a:schemeClr val="tx1"/>
                </a:solidFill>
                <a:latin typeface="Arial" panose="020B0604020202020204" pitchFamily="34" charset="0"/>
              </a:defRPr>
            </a:lvl6pPr>
            <a:lvl7pPr marL="2971800" indent="-228600" eaLnBrk="0" fontAlgn="base" hangingPunct="0">
              <a:spcBef>
                <a:spcPct val="0"/>
              </a:spcBef>
              <a:spcAft>
                <a:spcPct val="0"/>
              </a:spcAft>
              <a:defRPr kumimoji="1" sz="1000" b="1" u="sng">
                <a:solidFill>
                  <a:schemeClr val="tx1"/>
                </a:solidFill>
                <a:latin typeface="Arial" panose="020B0604020202020204" pitchFamily="34" charset="0"/>
              </a:defRPr>
            </a:lvl7pPr>
            <a:lvl8pPr marL="3429000" indent="-228600" eaLnBrk="0" fontAlgn="base" hangingPunct="0">
              <a:spcBef>
                <a:spcPct val="0"/>
              </a:spcBef>
              <a:spcAft>
                <a:spcPct val="0"/>
              </a:spcAft>
              <a:defRPr kumimoji="1" sz="1000" b="1" u="sng">
                <a:solidFill>
                  <a:schemeClr val="tx1"/>
                </a:solidFill>
                <a:latin typeface="Arial" panose="020B0604020202020204" pitchFamily="34" charset="0"/>
              </a:defRPr>
            </a:lvl8pPr>
            <a:lvl9pPr marL="3886200" indent="-228600" eaLnBrk="0" fontAlgn="base" hangingPunct="0">
              <a:spcBef>
                <a:spcPct val="0"/>
              </a:spcBef>
              <a:spcAft>
                <a:spcPct val="0"/>
              </a:spcAft>
              <a:defRPr kumimoji="1" sz="1000" b="1" u="sng">
                <a:solidFill>
                  <a:schemeClr val="tx1"/>
                </a:solidFill>
                <a:latin typeface="Arial" panose="020B0604020202020204" pitchFamily="34" charset="0"/>
              </a:defRPr>
            </a:lvl9pPr>
          </a:lstStyle>
          <a:p>
            <a:pPr marL="180975" indent="-180975">
              <a:spcBef>
                <a:spcPct val="20000"/>
              </a:spcBef>
              <a:spcAft>
                <a:spcPts val="300"/>
              </a:spcAft>
              <a:buFont typeface="Arial" panose="020B0604020202020204" pitchFamily="34" charset="0"/>
              <a:buChar char="•"/>
            </a:pPr>
            <a:r>
              <a:rPr lang="es-ES" altLang="es-ES" sz="1400" u="none" dirty="0">
                <a:latin typeface="+mn-lt"/>
                <a:cs typeface="Arial" panose="020B0604020202020204" pitchFamily="34" charset="0"/>
              </a:rPr>
              <a:t>Participación activa en las estrategias de desarrollo, </a:t>
            </a:r>
            <a:r>
              <a:rPr lang="es-ES" altLang="es-ES" sz="1400" b="0" u="none" dirty="0">
                <a:latin typeface="+mn-lt"/>
                <a:cs typeface="Arial" panose="020B0604020202020204" pitchFamily="34" charset="0"/>
              </a:rPr>
              <a:t>centrarse en acciones que tengan influencia en las políticas como el RIS3, las políticas de Innovación, de Vivienda, de Infraestructuras, de Medioambiente y de Energía. En ámbitos competenciales diferentes como puede ser la Comisión Europea, el Estado, el Gobierno Vasco, las Diputaciones Forales y los Ayuntamientos.</a:t>
            </a:r>
            <a:endParaRPr lang="es-ES" altLang="es-ES" sz="1400" u="none" dirty="0">
              <a:latin typeface="+mn-lt"/>
              <a:cs typeface="Arial" panose="020B0604020202020204" pitchFamily="34" charset="0"/>
            </a:endParaRPr>
          </a:p>
          <a:p>
            <a:pPr marL="180975" indent="-180975">
              <a:spcBef>
                <a:spcPct val="20000"/>
              </a:spcBef>
              <a:spcAft>
                <a:spcPts val="300"/>
              </a:spcAft>
              <a:buFont typeface="Arial" panose="020B0604020202020204" pitchFamily="34" charset="0"/>
              <a:buChar char="•"/>
            </a:pPr>
            <a:r>
              <a:rPr lang="es-ES" altLang="es-ES" sz="1400" u="none" dirty="0">
                <a:latin typeface="+mn-lt"/>
                <a:cs typeface="Arial" panose="020B0604020202020204" pitchFamily="34" charset="0"/>
              </a:rPr>
              <a:t>Influencia en el desarrollo de normativa y regulación favorables, </a:t>
            </a:r>
            <a:r>
              <a:rPr lang="es-ES" altLang="es-ES" sz="1400" b="0" u="none" dirty="0">
                <a:latin typeface="+mn-lt"/>
                <a:cs typeface="Arial" panose="020B0604020202020204" pitchFamily="34" charset="0"/>
              </a:rPr>
              <a:t>haciendo referencia al velar por que se desarrollen normativas y regulaciones favorables mediante la ayuda en el análisis y desarrollo de los contenidos y la participación activa en grupos clave. </a:t>
            </a:r>
            <a:endParaRPr lang="es-ES" altLang="es-ES" sz="1400" u="none" dirty="0">
              <a:latin typeface="+mn-lt"/>
              <a:cs typeface="Arial" panose="020B0604020202020204" pitchFamily="34" charset="0"/>
            </a:endParaRPr>
          </a:p>
          <a:p>
            <a:pPr marL="180975" indent="-180975">
              <a:spcBef>
                <a:spcPct val="20000"/>
              </a:spcBef>
              <a:spcAft>
                <a:spcPts val="300"/>
              </a:spcAft>
              <a:buFont typeface="Arial" panose="020B0604020202020204" pitchFamily="34" charset="0"/>
              <a:buChar char="•"/>
            </a:pPr>
            <a:r>
              <a:rPr lang="es-ES" altLang="es-ES" sz="1400" u="none" dirty="0">
                <a:latin typeface="+mn-lt"/>
                <a:cs typeface="Arial" panose="020B0604020202020204" pitchFamily="34" charset="0"/>
              </a:rPr>
              <a:t>Opinión y posicionamiento del sector </a:t>
            </a:r>
            <a:r>
              <a:rPr lang="es-ES" altLang="es-ES" sz="1400" b="0" u="none" dirty="0">
                <a:latin typeface="+mn-lt"/>
                <a:cs typeface="Arial" panose="020B0604020202020204" pitchFamily="34" charset="0"/>
              </a:rPr>
              <a:t>en ámbitos tales como inversión pública, financiación y ayudas, criterios en pliegos y precios o relaciones con otros clústeres.</a:t>
            </a:r>
          </a:p>
          <a:p>
            <a:pPr marL="180975" indent="-180975">
              <a:spcBef>
                <a:spcPct val="20000"/>
              </a:spcBef>
              <a:buFont typeface="Arial" panose="020B0604020202020204" pitchFamily="34" charset="0"/>
              <a:buChar char="•"/>
            </a:pPr>
            <a:r>
              <a:rPr lang="es-ES" altLang="es-ES" sz="1400" u="none" dirty="0">
                <a:latin typeface="+mn-lt"/>
                <a:cs typeface="Arial" panose="020B0604020202020204" pitchFamily="34" charset="0"/>
              </a:rPr>
              <a:t>Transmitir imagen de industria comprometida con retos sociales, </a:t>
            </a:r>
            <a:r>
              <a:rPr lang="es-ES" altLang="es-ES" sz="1400" b="0" u="none" dirty="0">
                <a:latin typeface="+mn-lt"/>
                <a:cs typeface="Arial" panose="020B0604020202020204" pitchFamily="34" charset="0"/>
              </a:rPr>
              <a:t>apostando por la generación de empleo digno y de calidad, el cuidado del medioambiente y como un sector comprometido con los cambios demográficos que se avecinan</a:t>
            </a:r>
            <a:endParaRPr lang="es-ES" altLang="es-ES" sz="1400" u="none" dirty="0">
              <a:latin typeface="+mn-lt"/>
              <a:cs typeface="Arial" panose="020B0604020202020204" pitchFamily="34" charset="0"/>
            </a:endParaRPr>
          </a:p>
          <a:p>
            <a:pPr marL="495300" lvl="1" indent="-228600">
              <a:spcBef>
                <a:spcPct val="20000"/>
              </a:spcBef>
              <a:buFont typeface="+mj-lt"/>
              <a:buAutoNum type="arabicPeriod"/>
            </a:pPr>
            <a:endParaRPr lang="es-ES" altLang="es-ES" sz="1400" u="none" dirty="0">
              <a:latin typeface="+mn-lt"/>
              <a:cs typeface="Arial" panose="020B0604020202020204" pitchFamily="34" charset="0"/>
            </a:endParaRPr>
          </a:p>
        </p:txBody>
      </p:sp>
    </p:spTree>
    <p:extLst>
      <p:ext uri="{BB962C8B-B14F-4D97-AF65-F5344CB8AC3E}">
        <p14:creationId xmlns:p14="http://schemas.microsoft.com/office/powerpoint/2010/main" val="71818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2">
            <a:extLst>
              <a:ext uri="{28A0092B-C50C-407E-A947-70E740481C1C}">
                <a14:useLocalDpi xmlns:a14="http://schemas.microsoft.com/office/drawing/2010/main" val="0"/>
              </a:ext>
            </a:extLst>
          </a:blip>
          <a:srcRect l="36697"/>
          <a:stretch/>
        </p:blipFill>
        <p:spPr>
          <a:xfrm>
            <a:off x="3455798" y="4088739"/>
            <a:ext cx="5651690" cy="1932549"/>
          </a:xfrm>
          <a:prstGeom prst="rect">
            <a:avLst/>
          </a:prstGeom>
        </p:spPr>
      </p:pic>
      <p:sp>
        <p:nvSpPr>
          <p:cNvPr id="12" name="Rectangle 3"/>
          <p:cNvSpPr/>
          <p:nvPr/>
        </p:nvSpPr>
        <p:spPr bwMode="auto">
          <a:xfrm>
            <a:off x="1043608" y="6453336"/>
            <a:ext cx="7920880" cy="72008"/>
          </a:xfrm>
          <a:prstGeom prst="rect">
            <a:avLst/>
          </a:prstGeom>
          <a:solidFill>
            <a:srgbClr val="C60C30"/>
          </a:solidFill>
          <a:ln w="12700" cap="rnd" cmpd="sng" algn="ctr">
            <a:solidFill>
              <a:srgbClr val="C60C3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85725" indent="-85725" eaLnBrk="0" hangingPunct="0">
              <a:defRPr/>
            </a:pPr>
            <a:endParaRPr kumimoji="1" lang="es-MX" sz="1000" b="1" kern="0">
              <a:solidFill>
                <a:prstClr val="black"/>
              </a:solidFill>
              <a:cs typeface="Arial" pitchFamily="34" charset="0"/>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10444"/>
            <a:ext cx="1475656" cy="530924"/>
          </a:xfrm>
          <a:prstGeom prst="rect">
            <a:avLst/>
          </a:prstGeom>
        </p:spPr>
      </p:pic>
      <p:sp>
        <p:nvSpPr>
          <p:cNvPr id="15" name="Rectángulo 2"/>
          <p:cNvSpPr>
            <a:spLocks noChangeArrowheads="1"/>
          </p:cNvSpPr>
          <p:nvPr/>
        </p:nvSpPr>
        <p:spPr bwMode="auto">
          <a:xfrm>
            <a:off x="-36512" y="3255948"/>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2000" b="1" dirty="0">
                <a:solidFill>
                  <a:schemeClr val="tx1">
                    <a:lumMod val="95000"/>
                    <a:lumOff val="5000"/>
                  </a:schemeClr>
                </a:solidFill>
                <a:latin typeface="Helvetica" pitchFamily="34" charset="0"/>
              </a:rPr>
              <a:t>Proyectos</a:t>
            </a:r>
            <a:endParaRPr lang="es-ES" altLang="es-ES" sz="2000" dirty="0">
              <a:latin typeface="+mn-lt"/>
              <a:cs typeface="Arial" panose="020B0604020202020204" pitchFamily="34" charset="0"/>
            </a:endParaRPr>
          </a:p>
        </p:txBody>
      </p:sp>
      <p:sp>
        <p:nvSpPr>
          <p:cNvPr id="4" name="Rectángulo 3"/>
          <p:cNvSpPr/>
          <p:nvPr/>
        </p:nvSpPr>
        <p:spPr>
          <a:xfrm>
            <a:off x="4479667" y="3244334"/>
            <a:ext cx="313718" cy="369332"/>
          </a:xfrm>
          <a:prstGeom prst="rect">
            <a:avLst/>
          </a:prstGeom>
        </p:spPr>
        <p:txBody>
          <a:bodyPr wrap="none">
            <a:spAutoFit/>
          </a:bodyPr>
          <a:lstStyle/>
          <a:p>
            <a:r>
              <a:rPr lang="es-ES"/>
              <a:t> </a:t>
            </a:r>
          </a:p>
        </p:txBody>
      </p:sp>
      <p:grpSp>
        <p:nvGrpSpPr>
          <p:cNvPr id="9" name="32 Grupo"/>
          <p:cNvGrpSpPr>
            <a:grpSpLocks/>
          </p:cNvGrpSpPr>
          <p:nvPr/>
        </p:nvGrpSpPr>
        <p:grpSpPr bwMode="auto">
          <a:xfrm>
            <a:off x="0" y="1274837"/>
            <a:ext cx="9144000" cy="1362075"/>
            <a:chOff x="0" y="1052736"/>
            <a:chExt cx="9144000" cy="1362075"/>
          </a:xfrm>
        </p:grpSpPr>
        <p:pic>
          <p:nvPicPr>
            <p:cNvPr id="13"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l="4556"/>
            <a:stretch>
              <a:fillRect/>
            </a:stretch>
          </p:blipFill>
          <p:spPr bwMode="auto">
            <a:xfrm>
              <a:off x="0" y="1052736"/>
              <a:ext cx="227273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068"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2"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7496" y="1052736"/>
              <a:ext cx="2381250"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http://www.eraikune.com/Recursos/Controles/Imagen.aspx?Ruta=/Adjuntos/ERAIKUNE/Documentos/Menus/29e37200-998a-4523-8fa0-2cf458a7cb9c/BannerQueHacemos.jpg&amp;Ancho=250"/>
            <p:cNvPicPr>
              <a:picLocks noChangeAspect="1" noChangeArrowheads="1"/>
            </p:cNvPicPr>
            <p:nvPr/>
          </p:nvPicPr>
          <p:blipFill>
            <a:blip r:embed="rId4">
              <a:extLst>
                <a:ext uri="{28A0092B-C50C-407E-A947-70E740481C1C}">
                  <a14:useLocalDpi xmlns:a14="http://schemas.microsoft.com/office/drawing/2010/main" val="0"/>
                </a:ext>
              </a:extLst>
            </a:blip>
            <a:srcRect r="8539"/>
            <a:stretch>
              <a:fillRect/>
            </a:stretch>
          </p:blipFill>
          <p:spPr bwMode="auto">
            <a:xfrm>
              <a:off x="6966084" y="1052736"/>
              <a:ext cx="2177916" cy="136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1" name="15 Rectángulo">
            <a:extLst>
              <a:ext uri="{FF2B5EF4-FFF2-40B4-BE49-F238E27FC236}">
                <a16:creationId xmlns:a16="http://schemas.microsoft.com/office/drawing/2014/main" id="{5A4E79CA-046E-4978-8901-6DC975DB7E9E}"/>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96067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Proyectos</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29</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grpSp>
        <p:nvGrpSpPr>
          <p:cNvPr id="124" name="Group 2">
            <a:extLst>
              <a:ext uri="{FF2B5EF4-FFF2-40B4-BE49-F238E27FC236}">
                <a16:creationId xmlns:a16="http://schemas.microsoft.com/office/drawing/2014/main" id="{C161CE1C-52DF-4C6D-A506-41501027AF95}"/>
              </a:ext>
            </a:extLst>
          </p:cNvPr>
          <p:cNvGrpSpPr/>
          <p:nvPr/>
        </p:nvGrpSpPr>
        <p:grpSpPr>
          <a:xfrm>
            <a:off x="251520" y="1844823"/>
            <a:ext cx="6044972" cy="2005184"/>
            <a:chOff x="1324084" y="1590237"/>
            <a:chExt cx="5340290" cy="1771430"/>
          </a:xfrm>
        </p:grpSpPr>
        <p:grpSp>
          <p:nvGrpSpPr>
            <p:cNvPr id="135" name="Group 106">
              <a:extLst>
                <a:ext uri="{FF2B5EF4-FFF2-40B4-BE49-F238E27FC236}">
                  <a16:creationId xmlns:a16="http://schemas.microsoft.com/office/drawing/2014/main" id="{0E1BFA81-89CA-4DBB-A150-99BF43707E49}"/>
                </a:ext>
              </a:extLst>
            </p:cNvPr>
            <p:cNvGrpSpPr/>
            <p:nvPr/>
          </p:nvGrpSpPr>
          <p:grpSpPr>
            <a:xfrm>
              <a:off x="1324084" y="1590237"/>
              <a:ext cx="3384479" cy="662302"/>
              <a:chOff x="767869" y="-409083"/>
              <a:chExt cx="9830036" cy="883070"/>
            </a:xfrm>
          </p:grpSpPr>
          <p:sp>
            <p:nvSpPr>
              <p:cNvPr id="138" name="TextBox 107">
                <a:extLst>
                  <a:ext uri="{FF2B5EF4-FFF2-40B4-BE49-F238E27FC236}">
                    <a16:creationId xmlns:a16="http://schemas.microsoft.com/office/drawing/2014/main" id="{D2F6EAAA-C3AB-4A82-888B-9D13515B5D04}"/>
                  </a:ext>
                </a:extLst>
              </p:cNvPr>
              <p:cNvSpPr txBox="1"/>
              <p:nvPr/>
            </p:nvSpPr>
            <p:spPr>
              <a:xfrm>
                <a:off x="767869" y="-409083"/>
                <a:ext cx="2586677" cy="308151"/>
              </a:xfrm>
              <a:prstGeom prst="rect">
                <a:avLst/>
              </a:prstGeom>
              <a:noFill/>
            </p:spPr>
            <p:txBody>
              <a:bodyPr wrap="square" lIns="0" tIns="0" rIns="0" rtlCol="0" anchor="ctr">
                <a:spAutoFit/>
              </a:bodyPr>
              <a:lstStyle/>
              <a:p>
                <a:pPr algn="ctr"/>
                <a:r>
                  <a:rPr lang="en-US" sz="1400" b="1" dirty="0"/>
                  <a:t>OBJETIVO</a:t>
                </a:r>
              </a:p>
            </p:txBody>
          </p:sp>
          <p:sp>
            <p:nvSpPr>
              <p:cNvPr id="139" name="TextBox 108">
                <a:extLst>
                  <a:ext uri="{FF2B5EF4-FFF2-40B4-BE49-F238E27FC236}">
                    <a16:creationId xmlns:a16="http://schemas.microsoft.com/office/drawing/2014/main" id="{DBD2A04F-40D5-4A01-A5D8-7C2940BBA721}"/>
                  </a:ext>
                </a:extLst>
              </p:cNvPr>
              <p:cNvSpPr txBox="1"/>
              <p:nvPr/>
            </p:nvSpPr>
            <p:spPr>
              <a:xfrm>
                <a:off x="1137395" y="-69809"/>
                <a:ext cx="9460510" cy="543796"/>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El objetivo de este proyecto es la Industrialización de Materiales para su futura impresión en 3D.</a:t>
                </a:r>
              </a:p>
            </p:txBody>
          </p:sp>
        </p:grpSp>
        <p:sp>
          <p:nvSpPr>
            <p:cNvPr id="136" name="TextBox 111">
              <a:extLst>
                <a:ext uri="{FF2B5EF4-FFF2-40B4-BE49-F238E27FC236}">
                  <a16:creationId xmlns:a16="http://schemas.microsoft.com/office/drawing/2014/main" id="{0FDE91AD-5929-433D-8CEF-47CC77AADD7F}"/>
                </a:ext>
              </a:extLst>
            </p:cNvPr>
            <p:cNvSpPr txBox="1"/>
            <p:nvPr/>
          </p:nvSpPr>
          <p:spPr>
            <a:xfrm>
              <a:off x="1449974" y="2650990"/>
              <a:ext cx="3258590" cy="570985"/>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Investigar y desarrollar nuevas tecnologías de Fabricación aditiva aplicadas a la industrialización de elementos para la Arquitectura, Urbanismo, Obra civil u otro.</a:t>
              </a:r>
            </a:p>
          </p:txBody>
        </p:sp>
        <p:sp>
          <p:nvSpPr>
            <p:cNvPr id="137" name="TextBox 93">
              <a:extLst>
                <a:ext uri="{FF2B5EF4-FFF2-40B4-BE49-F238E27FC236}">
                  <a16:creationId xmlns:a16="http://schemas.microsoft.com/office/drawing/2014/main" id="{EEF1A1A1-D2E8-49B3-9E2D-CD16B3F640FC}"/>
                </a:ext>
              </a:extLst>
            </p:cNvPr>
            <p:cNvSpPr txBox="1"/>
            <p:nvPr/>
          </p:nvSpPr>
          <p:spPr>
            <a:xfrm>
              <a:off x="5523433" y="3116959"/>
              <a:ext cx="1140941" cy="244708"/>
            </a:xfrm>
            <a:prstGeom prst="rect">
              <a:avLst/>
            </a:prstGeom>
            <a:noFill/>
          </p:spPr>
          <p:txBody>
            <a:bodyPr wrap="square" lIns="0" rIns="0" rtlCol="0" anchor="t">
              <a:spAutoFit/>
            </a:bodyPr>
            <a:lstStyle/>
            <a:p>
              <a:pPr algn="just"/>
              <a:endParaRPr lang="en-US" sz="1200" dirty="0">
                <a:solidFill>
                  <a:schemeClr val="tx1">
                    <a:lumMod val="65000"/>
                    <a:lumOff val="35000"/>
                  </a:schemeClr>
                </a:solidFill>
              </a:endParaRPr>
            </a:p>
          </p:txBody>
        </p:sp>
      </p:grp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543898"/>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C60C30"/>
                </a:solidFill>
                <a:latin typeface="Helvetica" pitchFamily="34" charset="0"/>
              </a:rPr>
              <a:t>BAI 4.0</a:t>
            </a:r>
            <a:endParaRPr lang="en-US" sz="2500" b="1" dirty="0">
              <a:solidFill>
                <a:srgbClr val="C60C30"/>
              </a:solidFill>
              <a:latin typeface="Helvetica" pitchFamily="34" charset="0"/>
              <a:ea typeface="+mn-ea"/>
              <a:cs typeface="+mn-cs"/>
            </a:endParaRPr>
          </a:p>
        </p:txBody>
      </p:sp>
      <p:sp>
        <p:nvSpPr>
          <p:cNvPr id="141" name="TextBox 110">
            <a:extLst>
              <a:ext uri="{FF2B5EF4-FFF2-40B4-BE49-F238E27FC236}">
                <a16:creationId xmlns:a16="http://schemas.microsoft.com/office/drawing/2014/main" id="{CD7D1A60-AE40-45F1-9DFA-982694E781A5}"/>
              </a:ext>
            </a:extLst>
          </p:cNvPr>
          <p:cNvSpPr txBox="1"/>
          <p:nvPr/>
        </p:nvSpPr>
        <p:spPr>
          <a:xfrm>
            <a:off x="251522" y="2810905"/>
            <a:ext cx="1008109" cy="261609"/>
          </a:xfrm>
          <a:prstGeom prst="rect">
            <a:avLst/>
          </a:prstGeom>
          <a:noFill/>
        </p:spPr>
        <p:txBody>
          <a:bodyPr wrap="square" lIns="0" tIns="0" rIns="0" rtlCol="0" anchor="ctr">
            <a:spAutoFit/>
          </a:bodyPr>
          <a:lstStyle/>
          <a:p>
            <a:pPr algn="ctr"/>
            <a:r>
              <a:rPr lang="en-US" sz="1400" b="1" dirty="0"/>
              <a:t>RESUMEN</a:t>
            </a:r>
          </a:p>
        </p:txBody>
      </p:sp>
      <p:sp>
        <p:nvSpPr>
          <p:cNvPr id="142" name="TextBox 110">
            <a:extLst>
              <a:ext uri="{FF2B5EF4-FFF2-40B4-BE49-F238E27FC236}">
                <a16:creationId xmlns:a16="http://schemas.microsoft.com/office/drawing/2014/main" id="{6323E039-9993-4CF5-9941-2B619D0A91E6}"/>
              </a:ext>
            </a:extLst>
          </p:cNvPr>
          <p:cNvSpPr txBox="1"/>
          <p:nvPr/>
        </p:nvSpPr>
        <p:spPr>
          <a:xfrm>
            <a:off x="223891" y="4070678"/>
            <a:ext cx="1475656" cy="261610"/>
          </a:xfrm>
          <a:prstGeom prst="rect">
            <a:avLst/>
          </a:prstGeom>
          <a:noFill/>
        </p:spPr>
        <p:txBody>
          <a:bodyPr wrap="square" lIns="0" tIns="0" rIns="0" rtlCol="0" anchor="ctr">
            <a:spAutoFit/>
          </a:bodyPr>
          <a:lstStyle/>
          <a:p>
            <a:pPr algn="ctr"/>
            <a:r>
              <a:rPr lang="en-US" sz="1400" b="1" dirty="0"/>
              <a:t>SOSTENIBILIDAD</a:t>
            </a:r>
          </a:p>
        </p:txBody>
      </p:sp>
      <p:sp>
        <p:nvSpPr>
          <p:cNvPr id="143" name="TextBox 111">
            <a:extLst>
              <a:ext uri="{FF2B5EF4-FFF2-40B4-BE49-F238E27FC236}">
                <a16:creationId xmlns:a16="http://schemas.microsoft.com/office/drawing/2014/main" id="{D88AB6DC-089D-4149-8BA7-135439BBF002}"/>
              </a:ext>
            </a:extLst>
          </p:cNvPr>
          <p:cNvSpPr txBox="1"/>
          <p:nvPr/>
        </p:nvSpPr>
        <p:spPr>
          <a:xfrm>
            <a:off x="394021" y="4400127"/>
            <a:ext cx="3688580" cy="1384995"/>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Este proyecto busca la sostenibilidad en la Construcción por el ahorro de procesos en obra, e incluso por la posibilidad de crear elementos constructivos de ornamentación sin la necesidad de moldes industriales.</a:t>
            </a:r>
          </a:p>
          <a:p>
            <a:pPr algn="l"/>
            <a:endParaRPr lang="es-ES" dirty="0"/>
          </a:p>
          <a:p>
            <a:pPr algn="l"/>
            <a:r>
              <a:rPr lang="es-ES" dirty="0"/>
              <a:t>Lo que mejora los costes y la disminución de la Huella de Carbono en la fabricación.</a:t>
            </a:r>
          </a:p>
        </p:txBody>
      </p:sp>
      <p:pic>
        <p:nvPicPr>
          <p:cNvPr id="144" name="Imagen 143" descr="Imagen que contiene edificio, exterior, tren, ciudad&#10;&#10;Descripción generada automáticamente">
            <a:extLst>
              <a:ext uri="{FF2B5EF4-FFF2-40B4-BE49-F238E27FC236}">
                <a16:creationId xmlns:a16="http://schemas.microsoft.com/office/drawing/2014/main" id="{594F9836-D2F4-4FEF-BF56-BB1ACA423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31" y="2186728"/>
            <a:ext cx="4280351" cy="2964204"/>
          </a:xfrm>
          <a:prstGeom prst="rect">
            <a:avLst/>
          </a:prstGeom>
        </p:spPr>
      </p:pic>
      <p:cxnSp>
        <p:nvCxnSpPr>
          <p:cNvPr id="5" name="Conector recto 4">
            <a:extLst>
              <a:ext uri="{FF2B5EF4-FFF2-40B4-BE49-F238E27FC236}">
                <a16:creationId xmlns:a16="http://schemas.microsoft.com/office/drawing/2014/main" id="{524551BC-CEEC-4CB7-BF3A-B57459542199}"/>
              </a:ext>
            </a:extLst>
          </p:cNvPr>
          <p:cNvCxnSpPr/>
          <p:nvPr/>
        </p:nvCxnSpPr>
        <p:spPr>
          <a:xfrm>
            <a:off x="295763" y="1124744"/>
            <a:ext cx="8424936"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9263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3</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3" name="Rectángulo 2">
            <a:extLst>
              <a:ext uri="{FF2B5EF4-FFF2-40B4-BE49-F238E27FC236}">
                <a16:creationId xmlns:a16="http://schemas.microsoft.com/office/drawing/2014/main" id="{D1781A6B-7AB8-43A6-86DE-CF07F5F54F9B}"/>
              </a:ext>
            </a:extLst>
          </p:cNvPr>
          <p:cNvSpPr/>
          <p:nvPr/>
        </p:nvSpPr>
        <p:spPr>
          <a:xfrm>
            <a:off x="323527" y="750761"/>
            <a:ext cx="8496945" cy="2473241"/>
          </a:xfrm>
          <a:prstGeom prst="rect">
            <a:avLst/>
          </a:prstGeom>
        </p:spPr>
        <p:txBody>
          <a:bodyPr wrap="square">
            <a:spAutoFit/>
          </a:bodyPr>
          <a:lstStyle/>
          <a:p>
            <a:pPr algn="just">
              <a:lnSpc>
                <a:spcPct val="120000"/>
              </a:lnSpc>
            </a:pPr>
            <a:r>
              <a:rPr lang="es-ES" sz="1600" dirty="0"/>
              <a:t>La </a:t>
            </a:r>
            <a:r>
              <a:rPr lang="es-ES" sz="1600" b="1" dirty="0"/>
              <a:t>construcción sostenible </a:t>
            </a:r>
            <a:r>
              <a:rPr lang="es-ES" sz="1600" dirty="0"/>
              <a:t>se puede definir como una dinámica de </a:t>
            </a:r>
            <a:r>
              <a:rPr lang="es-ES" sz="1600" b="1" dirty="0"/>
              <a:t>desarrolladores de nuevas soluciones, inversores, la industria de la construcción, servicios profesionales</a:t>
            </a:r>
            <a:r>
              <a:rPr lang="es-ES" sz="1600" dirty="0"/>
              <a:t>, proveedores de la industria, para lograr el </a:t>
            </a:r>
            <a:r>
              <a:rPr lang="es-ES" sz="1600" b="1" dirty="0"/>
              <a:t>desarrollo sostenible</a:t>
            </a:r>
            <a:r>
              <a:rPr lang="es-ES" sz="1600" dirty="0"/>
              <a:t>, teniendo en cuenta </a:t>
            </a:r>
            <a:r>
              <a:rPr lang="es-ES" sz="1600" b="1" dirty="0"/>
              <a:t>aspectos ambientales, socioeconómicas y culturales</a:t>
            </a:r>
            <a:r>
              <a:rPr lang="es-ES" sz="1600" dirty="0"/>
              <a:t>.</a:t>
            </a:r>
            <a:endParaRPr lang="en-US" sz="1600" dirty="0"/>
          </a:p>
          <a:p>
            <a:pPr algn="just">
              <a:lnSpc>
                <a:spcPct val="120000"/>
              </a:lnSpc>
            </a:pPr>
            <a:endParaRPr lang="en-US" dirty="0"/>
          </a:p>
          <a:p>
            <a:pPr algn="just">
              <a:lnSpc>
                <a:spcPct val="120000"/>
              </a:lnSpc>
            </a:pPr>
            <a:r>
              <a:rPr lang="es-ES" sz="1600" dirty="0"/>
              <a:t>Abarca una serie de aspectos, como el </a:t>
            </a:r>
            <a:r>
              <a:rPr lang="es-ES" sz="1600" b="1" dirty="0"/>
              <a:t>diseño y la gestión de edificios y activos construidos</a:t>
            </a:r>
            <a:r>
              <a:rPr lang="es-ES" sz="1600" dirty="0"/>
              <a:t>, la elección de materiales, el rendimiento del edificio, así como la interacción con el desarrollo y la gestión urbana y económica.</a:t>
            </a:r>
          </a:p>
        </p:txBody>
      </p:sp>
      <p:sp>
        <p:nvSpPr>
          <p:cNvPr id="4" name="Rectángulo 3">
            <a:extLst>
              <a:ext uri="{FF2B5EF4-FFF2-40B4-BE49-F238E27FC236}">
                <a16:creationId xmlns:a16="http://schemas.microsoft.com/office/drawing/2014/main" id="{46DE6BB3-6D21-4683-AC77-E6656A7302F7}"/>
              </a:ext>
            </a:extLst>
          </p:cNvPr>
          <p:cNvSpPr/>
          <p:nvPr/>
        </p:nvSpPr>
        <p:spPr>
          <a:xfrm>
            <a:off x="3995936" y="3593261"/>
            <a:ext cx="4315816" cy="640930"/>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dirty="0">
                <a:solidFill>
                  <a:schemeClr val="tx1"/>
                </a:solidFill>
              </a:rPr>
              <a:t>Eficiencia energética- Consumo energético</a:t>
            </a:r>
          </a:p>
        </p:txBody>
      </p:sp>
      <p:sp>
        <p:nvSpPr>
          <p:cNvPr id="18" name="Rectángulo 17">
            <a:extLst>
              <a:ext uri="{FF2B5EF4-FFF2-40B4-BE49-F238E27FC236}">
                <a16:creationId xmlns:a16="http://schemas.microsoft.com/office/drawing/2014/main" id="{D2CD387D-5A84-487E-8435-4ED1262D33A9}"/>
              </a:ext>
            </a:extLst>
          </p:cNvPr>
          <p:cNvSpPr/>
          <p:nvPr/>
        </p:nvSpPr>
        <p:spPr>
          <a:xfrm>
            <a:off x="737828" y="4714303"/>
            <a:ext cx="3618148" cy="648072"/>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dirty="0">
                <a:solidFill>
                  <a:schemeClr val="tx1"/>
                </a:solidFill>
              </a:rPr>
              <a:t>Huella Carbono / Huella hídrica</a:t>
            </a:r>
          </a:p>
        </p:txBody>
      </p:sp>
      <p:sp>
        <p:nvSpPr>
          <p:cNvPr id="19" name="Rectángulo 18">
            <a:extLst>
              <a:ext uri="{FF2B5EF4-FFF2-40B4-BE49-F238E27FC236}">
                <a16:creationId xmlns:a16="http://schemas.microsoft.com/office/drawing/2014/main" id="{340FFFFE-B8DD-49F5-8C11-B0DD661A077F}"/>
              </a:ext>
            </a:extLst>
          </p:cNvPr>
          <p:cNvSpPr/>
          <p:nvPr/>
        </p:nvSpPr>
        <p:spPr>
          <a:xfrm>
            <a:off x="737828" y="3586119"/>
            <a:ext cx="2628800" cy="648072"/>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dirty="0">
                <a:solidFill>
                  <a:schemeClr val="tx1"/>
                </a:solidFill>
              </a:rPr>
              <a:t>Economía circular</a:t>
            </a:r>
          </a:p>
        </p:txBody>
      </p:sp>
      <p:sp>
        <p:nvSpPr>
          <p:cNvPr id="20" name="Rectángulo 19">
            <a:extLst>
              <a:ext uri="{FF2B5EF4-FFF2-40B4-BE49-F238E27FC236}">
                <a16:creationId xmlns:a16="http://schemas.microsoft.com/office/drawing/2014/main" id="{CDE4CFDC-99BF-4C16-922F-B7FFF426579D}"/>
              </a:ext>
            </a:extLst>
          </p:cNvPr>
          <p:cNvSpPr/>
          <p:nvPr/>
        </p:nvSpPr>
        <p:spPr>
          <a:xfrm>
            <a:off x="5220072" y="4699939"/>
            <a:ext cx="3097166" cy="648072"/>
          </a:xfrm>
          <a:prstGeom prst="rect">
            <a:avLst/>
          </a:prstGeom>
          <a:solidFill>
            <a:schemeClr val="accent3">
              <a:lumMod val="40000"/>
              <a:lumOff val="60000"/>
            </a:schemeClr>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r>
              <a:rPr lang="es-ES" sz="1600" dirty="0">
                <a:solidFill>
                  <a:schemeClr val="tx1"/>
                </a:solidFill>
              </a:rPr>
              <a:t>Impacto en el territorio</a:t>
            </a:r>
          </a:p>
        </p:txBody>
      </p:sp>
      <p:sp>
        <p:nvSpPr>
          <p:cNvPr id="5" name="Rectángulo 4">
            <a:extLst>
              <a:ext uri="{FF2B5EF4-FFF2-40B4-BE49-F238E27FC236}">
                <a16:creationId xmlns:a16="http://schemas.microsoft.com/office/drawing/2014/main" id="{81D35BDF-6C8C-425F-B311-DECDF363F197}"/>
              </a:ext>
            </a:extLst>
          </p:cNvPr>
          <p:cNvSpPr/>
          <p:nvPr/>
        </p:nvSpPr>
        <p:spPr>
          <a:xfrm>
            <a:off x="1823864" y="6356350"/>
            <a:ext cx="6648400" cy="215444"/>
          </a:xfrm>
          <a:prstGeom prst="rect">
            <a:avLst/>
          </a:prstGeom>
        </p:spPr>
        <p:txBody>
          <a:bodyPr wrap="square">
            <a:spAutoFit/>
          </a:bodyPr>
          <a:lstStyle/>
          <a:p>
            <a:r>
              <a:rPr lang="en-US" sz="800" dirty="0"/>
              <a:t>Source: </a:t>
            </a:r>
            <a:r>
              <a:rPr lang="es-ES" sz="800" dirty="0">
                <a:hlinkClick r:id="rId3"/>
              </a:rPr>
              <a:t>https://ec.europa.eu/environment/archives/ecoinnovation2012/1st_forum/pdf/construction_taskforce_report_en.pdf</a:t>
            </a:r>
            <a:endParaRPr lang="es-ES" sz="800" dirty="0"/>
          </a:p>
        </p:txBody>
      </p:sp>
    </p:spTree>
    <p:extLst>
      <p:ext uri="{BB962C8B-B14F-4D97-AF65-F5344CB8AC3E}">
        <p14:creationId xmlns:p14="http://schemas.microsoft.com/office/powerpoint/2010/main" val="1104529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Proyectos</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30</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543898"/>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C60C30"/>
                </a:solidFill>
                <a:latin typeface="Helvetica" pitchFamily="34" charset="0"/>
              </a:rPr>
              <a:t>RE3D</a:t>
            </a:r>
          </a:p>
        </p:txBody>
      </p:sp>
      <p:cxnSp>
        <p:nvCxnSpPr>
          <p:cNvPr id="5" name="Conector recto 4">
            <a:extLst>
              <a:ext uri="{FF2B5EF4-FFF2-40B4-BE49-F238E27FC236}">
                <a16:creationId xmlns:a16="http://schemas.microsoft.com/office/drawing/2014/main" id="{524551BC-CEEC-4CB7-BF3A-B57459542199}"/>
              </a:ext>
            </a:extLst>
          </p:cNvPr>
          <p:cNvCxnSpPr/>
          <p:nvPr/>
        </p:nvCxnSpPr>
        <p:spPr>
          <a:xfrm>
            <a:off x="295763" y="1124744"/>
            <a:ext cx="8424936"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19" name="Group 2">
            <a:extLst>
              <a:ext uri="{FF2B5EF4-FFF2-40B4-BE49-F238E27FC236}">
                <a16:creationId xmlns:a16="http://schemas.microsoft.com/office/drawing/2014/main" id="{7108D3BA-DA9C-4257-BDC8-0A33066C14E3}"/>
              </a:ext>
            </a:extLst>
          </p:cNvPr>
          <p:cNvGrpSpPr/>
          <p:nvPr/>
        </p:nvGrpSpPr>
        <p:grpSpPr>
          <a:xfrm>
            <a:off x="251520" y="1844823"/>
            <a:ext cx="6044972" cy="2031724"/>
            <a:chOff x="1324084" y="1590237"/>
            <a:chExt cx="5340290" cy="1794877"/>
          </a:xfrm>
        </p:grpSpPr>
        <p:grpSp>
          <p:nvGrpSpPr>
            <p:cNvPr id="20" name="Group 106">
              <a:extLst>
                <a:ext uri="{FF2B5EF4-FFF2-40B4-BE49-F238E27FC236}">
                  <a16:creationId xmlns:a16="http://schemas.microsoft.com/office/drawing/2014/main" id="{ADE741FD-E535-4556-A659-98CB32EB0679}"/>
                </a:ext>
              </a:extLst>
            </p:cNvPr>
            <p:cNvGrpSpPr/>
            <p:nvPr/>
          </p:nvGrpSpPr>
          <p:grpSpPr>
            <a:xfrm>
              <a:off x="1324084" y="1590237"/>
              <a:ext cx="2988512" cy="988579"/>
              <a:chOff x="767869" y="-409083"/>
              <a:chExt cx="8679971" cy="1318106"/>
            </a:xfrm>
          </p:grpSpPr>
          <p:sp>
            <p:nvSpPr>
              <p:cNvPr id="23" name="TextBox 107">
                <a:extLst>
                  <a:ext uri="{FF2B5EF4-FFF2-40B4-BE49-F238E27FC236}">
                    <a16:creationId xmlns:a16="http://schemas.microsoft.com/office/drawing/2014/main" id="{26992E38-A286-4548-A932-4E930DC4891A}"/>
                  </a:ext>
                </a:extLst>
              </p:cNvPr>
              <p:cNvSpPr txBox="1"/>
              <p:nvPr/>
            </p:nvSpPr>
            <p:spPr>
              <a:xfrm>
                <a:off x="767869" y="-409083"/>
                <a:ext cx="2586677" cy="308151"/>
              </a:xfrm>
              <a:prstGeom prst="rect">
                <a:avLst/>
              </a:prstGeom>
              <a:noFill/>
            </p:spPr>
            <p:txBody>
              <a:bodyPr wrap="square" lIns="0" tIns="0" rIns="0" rtlCol="0" anchor="ctr">
                <a:spAutoFit/>
              </a:bodyPr>
              <a:lstStyle/>
              <a:p>
                <a:pPr algn="ctr"/>
                <a:r>
                  <a:rPr lang="en-US" sz="1400" b="1" dirty="0"/>
                  <a:t>OBJETIVO</a:t>
                </a:r>
              </a:p>
            </p:txBody>
          </p:sp>
          <p:sp>
            <p:nvSpPr>
              <p:cNvPr id="24" name="TextBox 108">
                <a:extLst>
                  <a:ext uri="{FF2B5EF4-FFF2-40B4-BE49-F238E27FC236}">
                    <a16:creationId xmlns:a16="http://schemas.microsoft.com/office/drawing/2014/main" id="{330232C5-A781-45A2-BC9F-B5A71DE4B420}"/>
                  </a:ext>
                </a:extLst>
              </p:cNvPr>
              <p:cNvSpPr txBox="1"/>
              <p:nvPr/>
            </p:nvSpPr>
            <p:spPr>
              <a:xfrm>
                <a:off x="1137395" y="-69809"/>
                <a:ext cx="8310445" cy="978832"/>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El objetivo de este Proyecto es el desarrollo de una plataforma GIS-3D en Cloud aplicada a la Rehabilitación Energética.</a:t>
                </a:r>
              </a:p>
              <a:p>
                <a:pPr algn="l"/>
                <a:endParaRPr lang="en-US" dirty="0"/>
              </a:p>
            </p:txBody>
          </p:sp>
        </p:grpSp>
        <p:sp>
          <p:nvSpPr>
            <p:cNvPr id="21" name="TextBox 111">
              <a:extLst>
                <a:ext uri="{FF2B5EF4-FFF2-40B4-BE49-F238E27FC236}">
                  <a16:creationId xmlns:a16="http://schemas.microsoft.com/office/drawing/2014/main" id="{7744108A-2D23-4C3D-BBE1-A0A79C4A1126}"/>
                </a:ext>
              </a:extLst>
            </p:cNvPr>
            <p:cNvSpPr txBox="1"/>
            <p:nvPr/>
          </p:nvSpPr>
          <p:spPr>
            <a:xfrm>
              <a:off x="1449974" y="2650990"/>
              <a:ext cx="2862622" cy="734124"/>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El Proyecto analizara y evaluara el potencial fotovoltaico y/o </a:t>
              </a:r>
              <a:r>
                <a:rPr lang="es-ES" dirty="0" err="1"/>
                <a:t>geotermico</a:t>
              </a:r>
              <a:r>
                <a:rPr lang="es-ES" dirty="0"/>
                <a:t> a escala de barrios en edificios para tomar la mejor </a:t>
              </a:r>
              <a:r>
                <a:rPr lang="es-ES" dirty="0" err="1"/>
                <a:t>decision</a:t>
              </a:r>
              <a:r>
                <a:rPr lang="es-ES" dirty="0"/>
                <a:t>.</a:t>
              </a:r>
            </a:p>
            <a:p>
              <a:pPr algn="l"/>
              <a:endParaRPr lang="es-ES" dirty="0"/>
            </a:p>
          </p:txBody>
        </p:sp>
        <p:sp>
          <p:nvSpPr>
            <p:cNvPr id="22" name="TextBox 93">
              <a:extLst>
                <a:ext uri="{FF2B5EF4-FFF2-40B4-BE49-F238E27FC236}">
                  <a16:creationId xmlns:a16="http://schemas.microsoft.com/office/drawing/2014/main" id="{5CA87982-89AB-4E91-BC52-D7E6800518DC}"/>
                </a:ext>
              </a:extLst>
            </p:cNvPr>
            <p:cNvSpPr txBox="1"/>
            <p:nvPr/>
          </p:nvSpPr>
          <p:spPr>
            <a:xfrm>
              <a:off x="5523433" y="3116959"/>
              <a:ext cx="1140941" cy="244708"/>
            </a:xfrm>
            <a:prstGeom prst="rect">
              <a:avLst/>
            </a:prstGeom>
            <a:noFill/>
          </p:spPr>
          <p:txBody>
            <a:bodyPr wrap="square" lIns="0" rIns="0" rtlCol="0" anchor="t">
              <a:spAutoFit/>
            </a:bodyPr>
            <a:lstStyle/>
            <a:p>
              <a:pPr algn="just"/>
              <a:endParaRPr lang="en-US" sz="1200" dirty="0">
                <a:solidFill>
                  <a:schemeClr val="tx1">
                    <a:lumMod val="65000"/>
                    <a:lumOff val="35000"/>
                  </a:schemeClr>
                </a:solidFill>
              </a:endParaRPr>
            </a:p>
          </p:txBody>
        </p:sp>
      </p:grpSp>
      <p:sp>
        <p:nvSpPr>
          <p:cNvPr id="25" name="TextBox 110">
            <a:extLst>
              <a:ext uri="{FF2B5EF4-FFF2-40B4-BE49-F238E27FC236}">
                <a16:creationId xmlns:a16="http://schemas.microsoft.com/office/drawing/2014/main" id="{409372E4-0EB7-4D1A-BB87-4A12B032A700}"/>
              </a:ext>
            </a:extLst>
          </p:cNvPr>
          <p:cNvSpPr txBox="1"/>
          <p:nvPr/>
        </p:nvSpPr>
        <p:spPr>
          <a:xfrm>
            <a:off x="251522" y="2810905"/>
            <a:ext cx="1008109" cy="261609"/>
          </a:xfrm>
          <a:prstGeom prst="rect">
            <a:avLst/>
          </a:prstGeom>
          <a:noFill/>
        </p:spPr>
        <p:txBody>
          <a:bodyPr wrap="square" lIns="0" tIns="0" rIns="0" rtlCol="0" anchor="ctr">
            <a:spAutoFit/>
          </a:bodyPr>
          <a:lstStyle/>
          <a:p>
            <a:pPr algn="ctr"/>
            <a:r>
              <a:rPr lang="en-US" sz="1400" b="1" dirty="0"/>
              <a:t>RESUMEN</a:t>
            </a:r>
          </a:p>
        </p:txBody>
      </p:sp>
      <p:sp>
        <p:nvSpPr>
          <p:cNvPr id="26" name="TextBox 110">
            <a:extLst>
              <a:ext uri="{FF2B5EF4-FFF2-40B4-BE49-F238E27FC236}">
                <a16:creationId xmlns:a16="http://schemas.microsoft.com/office/drawing/2014/main" id="{F8510592-48EC-413F-B758-154BE6299DC8}"/>
              </a:ext>
            </a:extLst>
          </p:cNvPr>
          <p:cNvSpPr txBox="1"/>
          <p:nvPr/>
        </p:nvSpPr>
        <p:spPr>
          <a:xfrm>
            <a:off x="223891" y="4070678"/>
            <a:ext cx="1475656" cy="261610"/>
          </a:xfrm>
          <a:prstGeom prst="rect">
            <a:avLst/>
          </a:prstGeom>
          <a:noFill/>
        </p:spPr>
        <p:txBody>
          <a:bodyPr wrap="square" lIns="0" tIns="0" rIns="0" rtlCol="0" anchor="ctr">
            <a:spAutoFit/>
          </a:bodyPr>
          <a:lstStyle/>
          <a:p>
            <a:pPr algn="ctr"/>
            <a:r>
              <a:rPr lang="en-US" sz="1400" b="1" dirty="0"/>
              <a:t>SOSTENIBILIDAD</a:t>
            </a:r>
          </a:p>
        </p:txBody>
      </p:sp>
      <p:sp>
        <p:nvSpPr>
          <p:cNvPr id="27" name="TextBox 111">
            <a:extLst>
              <a:ext uri="{FF2B5EF4-FFF2-40B4-BE49-F238E27FC236}">
                <a16:creationId xmlns:a16="http://schemas.microsoft.com/office/drawing/2014/main" id="{3680EF76-E593-463F-BC3F-DD76D73391AE}"/>
              </a:ext>
            </a:extLst>
          </p:cNvPr>
          <p:cNvSpPr txBox="1"/>
          <p:nvPr/>
        </p:nvSpPr>
        <p:spPr>
          <a:xfrm>
            <a:off x="394021" y="4400127"/>
            <a:ext cx="3240361" cy="830997"/>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Este proyecto pretende mejorar la eficiencia energética de edificios y barrios eligiendo la mejor solución renovable para cada edificio, simulando los rendimientos de cada sistema.</a:t>
            </a:r>
          </a:p>
        </p:txBody>
      </p:sp>
      <p:pic>
        <p:nvPicPr>
          <p:cNvPr id="28" name="Imagen 27" descr="Imagen que contiene edificio, exterior, con baldosas, negro&#10;&#10;Descripción generada automáticamente">
            <a:extLst>
              <a:ext uri="{FF2B5EF4-FFF2-40B4-BE49-F238E27FC236}">
                <a16:creationId xmlns:a16="http://schemas.microsoft.com/office/drawing/2014/main" id="{6C333E70-D7C2-4CB8-B33C-30CA90202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446" y="2204864"/>
            <a:ext cx="4695621" cy="2430266"/>
          </a:xfrm>
          <a:prstGeom prst="rect">
            <a:avLst/>
          </a:prstGeom>
        </p:spPr>
      </p:pic>
    </p:spTree>
    <p:extLst>
      <p:ext uri="{BB962C8B-B14F-4D97-AF65-F5344CB8AC3E}">
        <p14:creationId xmlns:p14="http://schemas.microsoft.com/office/powerpoint/2010/main" val="2428038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Proyectos</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31</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543898"/>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C60C30"/>
                </a:solidFill>
                <a:latin typeface="Helvetica" pitchFamily="34" charset="0"/>
              </a:rPr>
              <a:t>FABREC</a:t>
            </a:r>
          </a:p>
        </p:txBody>
      </p:sp>
      <p:cxnSp>
        <p:nvCxnSpPr>
          <p:cNvPr id="5" name="Conector recto 4">
            <a:extLst>
              <a:ext uri="{FF2B5EF4-FFF2-40B4-BE49-F238E27FC236}">
                <a16:creationId xmlns:a16="http://schemas.microsoft.com/office/drawing/2014/main" id="{524551BC-CEEC-4CB7-BF3A-B57459542199}"/>
              </a:ext>
            </a:extLst>
          </p:cNvPr>
          <p:cNvCxnSpPr/>
          <p:nvPr/>
        </p:nvCxnSpPr>
        <p:spPr>
          <a:xfrm>
            <a:off x="295763" y="1124744"/>
            <a:ext cx="8424936"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9" name="Group 2">
            <a:extLst>
              <a:ext uri="{FF2B5EF4-FFF2-40B4-BE49-F238E27FC236}">
                <a16:creationId xmlns:a16="http://schemas.microsoft.com/office/drawing/2014/main" id="{8E8AFEC4-7339-4CAD-A244-F2B41F95B791}"/>
              </a:ext>
            </a:extLst>
          </p:cNvPr>
          <p:cNvGrpSpPr/>
          <p:nvPr/>
        </p:nvGrpSpPr>
        <p:grpSpPr>
          <a:xfrm>
            <a:off x="251520" y="1844823"/>
            <a:ext cx="6044972" cy="2216389"/>
            <a:chOff x="1324084" y="1590237"/>
            <a:chExt cx="5340290" cy="1958016"/>
          </a:xfrm>
        </p:grpSpPr>
        <p:grpSp>
          <p:nvGrpSpPr>
            <p:cNvPr id="30" name="Group 106">
              <a:extLst>
                <a:ext uri="{FF2B5EF4-FFF2-40B4-BE49-F238E27FC236}">
                  <a16:creationId xmlns:a16="http://schemas.microsoft.com/office/drawing/2014/main" id="{CE3DCD41-5E6C-40DF-9A5C-35737E5766D9}"/>
                </a:ext>
              </a:extLst>
            </p:cNvPr>
            <p:cNvGrpSpPr/>
            <p:nvPr/>
          </p:nvGrpSpPr>
          <p:grpSpPr>
            <a:xfrm>
              <a:off x="1324084" y="1590237"/>
              <a:ext cx="2988512" cy="825442"/>
              <a:chOff x="767869" y="-409083"/>
              <a:chExt cx="8679971" cy="1100589"/>
            </a:xfrm>
          </p:grpSpPr>
          <p:sp>
            <p:nvSpPr>
              <p:cNvPr id="33" name="TextBox 107">
                <a:extLst>
                  <a:ext uri="{FF2B5EF4-FFF2-40B4-BE49-F238E27FC236}">
                    <a16:creationId xmlns:a16="http://schemas.microsoft.com/office/drawing/2014/main" id="{DF976F34-238C-440C-9420-EC30F6962C21}"/>
                  </a:ext>
                </a:extLst>
              </p:cNvPr>
              <p:cNvSpPr txBox="1"/>
              <p:nvPr/>
            </p:nvSpPr>
            <p:spPr>
              <a:xfrm>
                <a:off x="767869" y="-409083"/>
                <a:ext cx="2586677" cy="308151"/>
              </a:xfrm>
              <a:prstGeom prst="rect">
                <a:avLst/>
              </a:prstGeom>
              <a:noFill/>
            </p:spPr>
            <p:txBody>
              <a:bodyPr wrap="square" lIns="0" tIns="0" rIns="0" rtlCol="0" anchor="ctr">
                <a:spAutoFit/>
              </a:bodyPr>
              <a:lstStyle/>
              <a:p>
                <a:pPr algn="ctr"/>
                <a:r>
                  <a:rPr lang="en-US" sz="1400" b="1" dirty="0"/>
                  <a:t>OBJETIVO</a:t>
                </a:r>
              </a:p>
            </p:txBody>
          </p:sp>
          <p:sp>
            <p:nvSpPr>
              <p:cNvPr id="34" name="TextBox 108">
                <a:extLst>
                  <a:ext uri="{FF2B5EF4-FFF2-40B4-BE49-F238E27FC236}">
                    <a16:creationId xmlns:a16="http://schemas.microsoft.com/office/drawing/2014/main" id="{D91B8509-94A1-4583-9AB8-A7D306FFC839}"/>
                  </a:ext>
                </a:extLst>
              </p:cNvPr>
              <p:cNvSpPr txBox="1"/>
              <p:nvPr/>
            </p:nvSpPr>
            <p:spPr>
              <a:xfrm>
                <a:off x="1137395" y="-69808"/>
                <a:ext cx="8310445" cy="761314"/>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n-US" dirty="0" err="1"/>
                  <a:t>Valorización</a:t>
                </a:r>
                <a:r>
                  <a:rPr lang="en-US" dirty="0"/>
                  <a:t> Industrial de </a:t>
                </a:r>
                <a:r>
                  <a:rPr lang="en-US" dirty="0" err="1"/>
                  <a:t>Escorias</a:t>
                </a:r>
                <a:r>
                  <a:rPr lang="en-US" dirty="0"/>
                  <a:t> de </a:t>
                </a:r>
                <a:r>
                  <a:rPr lang="en-US" dirty="0" err="1"/>
                  <a:t>Acería</a:t>
                </a:r>
                <a:r>
                  <a:rPr lang="en-US" dirty="0"/>
                  <a:t> </a:t>
                </a:r>
                <a:r>
                  <a:rPr lang="en-US" dirty="0" err="1"/>
                  <a:t>como</a:t>
                </a:r>
                <a:r>
                  <a:rPr lang="en-US" dirty="0"/>
                  <a:t> Fuente de material para </a:t>
                </a:r>
                <a:r>
                  <a:rPr lang="en-US" dirty="0" err="1"/>
                  <a:t>fabricación</a:t>
                </a:r>
                <a:r>
                  <a:rPr lang="en-US" dirty="0"/>
                  <a:t> </a:t>
                </a:r>
                <a:r>
                  <a:rPr lang="en-US" dirty="0" err="1"/>
                  <a:t>aditiva</a:t>
                </a:r>
                <a:r>
                  <a:rPr lang="en-US" dirty="0"/>
                  <a:t>.</a:t>
                </a:r>
                <a:endParaRPr lang="es-ES" dirty="0"/>
              </a:p>
              <a:p>
                <a:pPr algn="l"/>
                <a:endParaRPr lang="en-US" dirty="0"/>
              </a:p>
            </p:txBody>
          </p:sp>
        </p:grpSp>
        <p:sp>
          <p:nvSpPr>
            <p:cNvPr id="31" name="TextBox 111">
              <a:extLst>
                <a:ext uri="{FF2B5EF4-FFF2-40B4-BE49-F238E27FC236}">
                  <a16:creationId xmlns:a16="http://schemas.microsoft.com/office/drawing/2014/main" id="{C2E322E3-6F7A-4C50-9538-8F2759123446}"/>
                </a:ext>
              </a:extLst>
            </p:cNvPr>
            <p:cNvSpPr txBox="1"/>
            <p:nvPr/>
          </p:nvSpPr>
          <p:spPr>
            <a:xfrm>
              <a:off x="1449974" y="2650990"/>
              <a:ext cx="2862622" cy="897263"/>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a:t>Desarrollo de nuevas tecnologías para la valorización de metals y subproductos recuperados en fabricación aditiva y productos de Eficiencia energética.</a:t>
              </a:r>
            </a:p>
            <a:p>
              <a:pPr algn="l"/>
              <a:endParaRPr lang="es-ES"/>
            </a:p>
          </p:txBody>
        </p:sp>
        <p:sp>
          <p:nvSpPr>
            <p:cNvPr id="32" name="TextBox 93">
              <a:extLst>
                <a:ext uri="{FF2B5EF4-FFF2-40B4-BE49-F238E27FC236}">
                  <a16:creationId xmlns:a16="http://schemas.microsoft.com/office/drawing/2014/main" id="{A6319A41-26BB-452A-976D-BED0F9C82D27}"/>
                </a:ext>
              </a:extLst>
            </p:cNvPr>
            <p:cNvSpPr txBox="1"/>
            <p:nvPr/>
          </p:nvSpPr>
          <p:spPr>
            <a:xfrm>
              <a:off x="5523433" y="3116959"/>
              <a:ext cx="1140941" cy="244708"/>
            </a:xfrm>
            <a:prstGeom prst="rect">
              <a:avLst/>
            </a:prstGeom>
            <a:noFill/>
          </p:spPr>
          <p:txBody>
            <a:bodyPr wrap="square" lIns="0" rIns="0" rtlCol="0" anchor="t">
              <a:spAutoFit/>
            </a:bodyPr>
            <a:lstStyle/>
            <a:p>
              <a:pPr algn="just"/>
              <a:endParaRPr lang="en-US" sz="1200" dirty="0">
                <a:solidFill>
                  <a:schemeClr val="tx1">
                    <a:lumMod val="65000"/>
                    <a:lumOff val="35000"/>
                  </a:schemeClr>
                </a:solidFill>
              </a:endParaRPr>
            </a:p>
          </p:txBody>
        </p:sp>
      </p:grpSp>
      <p:sp>
        <p:nvSpPr>
          <p:cNvPr id="35" name="TextBox 110">
            <a:extLst>
              <a:ext uri="{FF2B5EF4-FFF2-40B4-BE49-F238E27FC236}">
                <a16:creationId xmlns:a16="http://schemas.microsoft.com/office/drawing/2014/main" id="{70267A60-C7A6-405B-8DC6-7CFDA62CCE86}"/>
              </a:ext>
            </a:extLst>
          </p:cNvPr>
          <p:cNvSpPr txBox="1"/>
          <p:nvPr/>
        </p:nvSpPr>
        <p:spPr>
          <a:xfrm>
            <a:off x="251522" y="2810905"/>
            <a:ext cx="1008109" cy="261609"/>
          </a:xfrm>
          <a:prstGeom prst="rect">
            <a:avLst/>
          </a:prstGeom>
          <a:noFill/>
        </p:spPr>
        <p:txBody>
          <a:bodyPr wrap="square" lIns="0" tIns="0" rIns="0" rtlCol="0" anchor="ctr">
            <a:spAutoFit/>
          </a:bodyPr>
          <a:lstStyle/>
          <a:p>
            <a:pPr algn="ctr"/>
            <a:r>
              <a:rPr lang="en-US" sz="1400" b="1" dirty="0"/>
              <a:t>RESUMEN</a:t>
            </a:r>
          </a:p>
        </p:txBody>
      </p:sp>
      <p:sp>
        <p:nvSpPr>
          <p:cNvPr id="36" name="TextBox 110">
            <a:extLst>
              <a:ext uri="{FF2B5EF4-FFF2-40B4-BE49-F238E27FC236}">
                <a16:creationId xmlns:a16="http://schemas.microsoft.com/office/drawing/2014/main" id="{AD9A8D4A-B9B0-4406-9F9B-1A7315AE14C3}"/>
              </a:ext>
            </a:extLst>
          </p:cNvPr>
          <p:cNvSpPr txBox="1"/>
          <p:nvPr/>
        </p:nvSpPr>
        <p:spPr>
          <a:xfrm>
            <a:off x="223891" y="4070678"/>
            <a:ext cx="1475656" cy="261610"/>
          </a:xfrm>
          <a:prstGeom prst="rect">
            <a:avLst/>
          </a:prstGeom>
          <a:noFill/>
        </p:spPr>
        <p:txBody>
          <a:bodyPr wrap="square" lIns="0" tIns="0" rIns="0" rtlCol="0" anchor="ctr">
            <a:spAutoFit/>
          </a:bodyPr>
          <a:lstStyle/>
          <a:p>
            <a:pPr algn="ctr"/>
            <a:r>
              <a:rPr lang="en-US" sz="1400" b="1" dirty="0"/>
              <a:t>SOSTENIBILIDAD</a:t>
            </a:r>
          </a:p>
        </p:txBody>
      </p:sp>
      <p:sp>
        <p:nvSpPr>
          <p:cNvPr id="37" name="TextBox 111">
            <a:extLst>
              <a:ext uri="{FF2B5EF4-FFF2-40B4-BE49-F238E27FC236}">
                <a16:creationId xmlns:a16="http://schemas.microsoft.com/office/drawing/2014/main" id="{F2DAAD68-02CC-41AE-8EF2-F922D67BEF85}"/>
              </a:ext>
            </a:extLst>
          </p:cNvPr>
          <p:cNvSpPr txBox="1"/>
          <p:nvPr/>
        </p:nvSpPr>
        <p:spPr>
          <a:xfrm>
            <a:off x="394021" y="4400127"/>
            <a:ext cx="3240361" cy="830997"/>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r>
              <a:rPr lang="es-ES" dirty="0"/>
              <a:t>Este proyecto mejora la sostenibilidad de la construcción en base a la reducción de residuos y la puesta en mercado de productos nuevos y existentes con desechos de construcción.</a:t>
            </a:r>
          </a:p>
        </p:txBody>
      </p:sp>
      <p:pic>
        <p:nvPicPr>
          <p:cNvPr id="38" name="Imagen 37" descr="imgres.jpg">
            <a:extLst>
              <a:ext uri="{FF2B5EF4-FFF2-40B4-BE49-F238E27FC236}">
                <a16:creationId xmlns:a16="http://schemas.microsoft.com/office/drawing/2014/main" id="{9F028BD0-D680-4AD7-A008-6E9079C0D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147" y="2234274"/>
            <a:ext cx="4125630" cy="2780644"/>
          </a:xfrm>
          <a:prstGeom prst="rect">
            <a:avLst/>
          </a:prstGeom>
        </p:spPr>
      </p:pic>
    </p:spTree>
    <p:extLst>
      <p:ext uri="{BB962C8B-B14F-4D97-AF65-F5344CB8AC3E}">
        <p14:creationId xmlns:p14="http://schemas.microsoft.com/office/powerpoint/2010/main" val="2744000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Proyectos</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32</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543898"/>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err="1">
                <a:solidFill>
                  <a:srgbClr val="C60C30"/>
                </a:solidFill>
                <a:latin typeface="Helvetica" pitchFamily="34" charset="0"/>
              </a:rPr>
              <a:t>Otxar</a:t>
            </a:r>
            <a:r>
              <a:rPr lang="en-US" sz="2500" b="1" dirty="0">
                <a:solidFill>
                  <a:srgbClr val="C60C30"/>
                </a:solidFill>
                <a:latin typeface="Helvetica" pitchFamily="34" charset="0"/>
              </a:rPr>
              <a:t>-ZEB</a:t>
            </a:r>
          </a:p>
        </p:txBody>
      </p:sp>
      <p:cxnSp>
        <p:nvCxnSpPr>
          <p:cNvPr id="5" name="Conector recto 4">
            <a:extLst>
              <a:ext uri="{FF2B5EF4-FFF2-40B4-BE49-F238E27FC236}">
                <a16:creationId xmlns:a16="http://schemas.microsoft.com/office/drawing/2014/main" id="{524551BC-CEEC-4CB7-BF3A-B57459542199}"/>
              </a:ext>
            </a:extLst>
          </p:cNvPr>
          <p:cNvCxnSpPr/>
          <p:nvPr/>
        </p:nvCxnSpPr>
        <p:spPr>
          <a:xfrm>
            <a:off x="295763" y="1124744"/>
            <a:ext cx="8424936"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9" name="Group 2">
            <a:extLst>
              <a:ext uri="{FF2B5EF4-FFF2-40B4-BE49-F238E27FC236}">
                <a16:creationId xmlns:a16="http://schemas.microsoft.com/office/drawing/2014/main" id="{8E8AFEC4-7339-4CAD-A244-F2B41F95B791}"/>
              </a:ext>
            </a:extLst>
          </p:cNvPr>
          <p:cNvGrpSpPr/>
          <p:nvPr/>
        </p:nvGrpSpPr>
        <p:grpSpPr>
          <a:xfrm>
            <a:off x="251520" y="1620035"/>
            <a:ext cx="6044972" cy="2229969"/>
            <a:chOff x="1324084" y="1391654"/>
            <a:chExt cx="5340290" cy="1970013"/>
          </a:xfrm>
        </p:grpSpPr>
        <p:grpSp>
          <p:nvGrpSpPr>
            <p:cNvPr id="30" name="Group 106">
              <a:extLst>
                <a:ext uri="{FF2B5EF4-FFF2-40B4-BE49-F238E27FC236}">
                  <a16:creationId xmlns:a16="http://schemas.microsoft.com/office/drawing/2014/main" id="{CE3DCD41-5E6C-40DF-9A5C-35737E5766D9}"/>
                </a:ext>
              </a:extLst>
            </p:cNvPr>
            <p:cNvGrpSpPr/>
            <p:nvPr/>
          </p:nvGrpSpPr>
          <p:grpSpPr>
            <a:xfrm>
              <a:off x="1324084" y="1391654"/>
              <a:ext cx="2988512" cy="697748"/>
              <a:chOff x="767869" y="-673860"/>
              <a:chExt cx="8679971" cy="930330"/>
            </a:xfrm>
          </p:grpSpPr>
          <p:sp>
            <p:nvSpPr>
              <p:cNvPr id="33" name="TextBox 107">
                <a:extLst>
                  <a:ext uri="{FF2B5EF4-FFF2-40B4-BE49-F238E27FC236}">
                    <a16:creationId xmlns:a16="http://schemas.microsoft.com/office/drawing/2014/main" id="{DF976F34-238C-440C-9420-EC30F6962C21}"/>
                  </a:ext>
                </a:extLst>
              </p:cNvPr>
              <p:cNvSpPr txBox="1"/>
              <p:nvPr/>
            </p:nvSpPr>
            <p:spPr>
              <a:xfrm>
                <a:off x="767869" y="-673860"/>
                <a:ext cx="2586677" cy="308151"/>
              </a:xfrm>
              <a:prstGeom prst="rect">
                <a:avLst/>
              </a:prstGeom>
              <a:noFill/>
            </p:spPr>
            <p:txBody>
              <a:bodyPr wrap="square" lIns="0" tIns="0" rIns="0" rtlCol="0" anchor="ctr">
                <a:spAutoFit/>
              </a:bodyPr>
              <a:lstStyle/>
              <a:p>
                <a:pPr algn="ctr"/>
                <a:r>
                  <a:rPr lang="en-US" sz="1400" b="1" dirty="0"/>
                  <a:t>OBJETIVO</a:t>
                </a:r>
              </a:p>
            </p:txBody>
          </p:sp>
          <p:sp>
            <p:nvSpPr>
              <p:cNvPr id="34" name="TextBox 108">
                <a:extLst>
                  <a:ext uri="{FF2B5EF4-FFF2-40B4-BE49-F238E27FC236}">
                    <a16:creationId xmlns:a16="http://schemas.microsoft.com/office/drawing/2014/main" id="{D91B8509-94A1-4583-9AB8-A7D306FFC839}"/>
                  </a:ext>
                </a:extLst>
              </p:cNvPr>
              <p:cNvSpPr txBox="1"/>
              <p:nvPr/>
            </p:nvSpPr>
            <p:spPr>
              <a:xfrm>
                <a:off x="1137395" y="-69808"/>
                <a:ext cx="8310445" cy="326278"/>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endParaRPr lang="en-US" dirty="0"/>
              </a:p>
            </p:txBody>
          </p:sp>
        </p:grpSp>
        <p:sp>
          <p:nvSpPr>
            <p:cNvPr id="31" name="TextBox 111">
              <a:extLst>
                <a:ext uri="{FF2B5EF4-FFF2-40B4-BE49-F238E27FC236}">
                  <a16:creationId xmlns:a16="http://schemas.microsoft.com/office/drawing/2014/main" id="{C2E322E3-6F7A-4C50-9538-8F2759123446}"/>
                </a:ext>
              </a:extLst>
            </p:cNvPr>
            <p:cNvSpPr txBox="1"/>
            <p:nvPr/>
          </p:nvSpPr>
          <p:spPr>
            <a:xfrm>
              <a:off x="1449974" y="2650990"/>
              <a:ext cx="2862622" cy="244708"/>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endParaRPr lang="es-ES" dirty="0"/>
            </a:p>
          </p:txBody>
        </p:sp>
        <p:sp>
          <p:nvSpPr>
            <p:cNvPr id="32" name="TextBox 93">
              <a:extLst>
                <a:ext uri="{FF2B5EF4-FFF2-40B4-BE49-F238E27FC236}">
                  <a16:creationId xmlns:a16="http://schemas.microsoft.com/office/drawing/2014/main" id="{A6319A41-26BB-452A-976D-BED0F9C82D27}"/>
                </a:ext>
              </a:extLst>
            </p:cNvPr>
            <p:cNvSpPr txBox="1"/>
            <p:nvPr/>
          </p:nvSpPr>
          <p:spPr>
            <a:xfrm>
              <a:off x="5523433" y="3116959"/>
              <a:ext cx="1140941" cy="244708"/>
            </a:xfrm>
            <a:prstGeom prst="rect">
              <a:avLst/>
            </a:prstGeom>
            <a:noFill/>
          </p:spPr>
          <p:txBody>
            <a:bodyPr wrap="square" lIns="0" rIns="0" rtlCol="0" anchor="t">
              <a:spAutoFit/>
            </a:bodyPr>
            <a:lstStyle/>
            <a:p>
              <a:pPr algn="just"/>
              <a:endParaRPr lang="en-US" sz="1200" dirty="0">
                <a:solidFill>
                  <a:schemeClr val="tx1">
                    <a:lumMod val="65000"/>
                    <a:lumOff val="35000"/>
                  </a:schemeClr>
                </a:solidFill>
              </a:endParaRPr>
            </a:p>
          </p:txBody>
        </p:sp>
      </p:grpSp>
      <p:sp>
        <p:nvSpPr>
          <p:cNvPr id="35" name="TextBox 110">
            <a:extLst>
              <a:ext uri="{FF2B5EF4-FFF2-40B4-BE49-F238E27FC236}">
                <a16:creationId xmlns:a16="http://schemas.microsoft.com/office/drawing/2014/main" id="{70267A60-C7A6-405B-8DC6-7CFDA62CCE86}"/>
              </a:ext>
            </a:extLst>
          </p:cNvPr>
          <p:cNvSpPr txBox="1"/>
          <p:nvPr/>
        </p:nvSpPr>
        <p:spPr>
          <a:xfrm>
            <a:off x="233773" y="2708210"/>
            <a:ext cx="1008109" cy="261609"/>
          </a:xfrm>
          <a:prstGeom prst="rect">
            <a:avLst/>
          </a:prstGeom>
          <a:noFill/>
        </p:spPr>
        <p:txBody>
          <a:bodyPr wrap="square" lIns="0" tIns="0" rIns="0" rtlCol="0" anchor="ctr">
            <a:spAutoFit/>
          </a:bodyPr>
          <a:lstStyle/>
          <a:p>
            <a:pPr algn="ctr"/>
            <a:r>
              <a:rPr lang="en-US" sz="1400" b="1" dirty="0"/>
              <a:t>RESUMEN</a:t>
            </a:r>
          </a:p>
        </p:txBody>
      </p:sp>
      <p:sp>
        <p:nvSpPr>
          <p:cNvPr id="36" name="TextBox 110">
            <a:extLst>
              <a:ext uri="{FF2B5EF4-FFF2-40B4-BE49-F238E27FC236}">
                <a16:creationId xmlns:a16="http://schemas.microsoft.com/office/drawing/2014/main" id="{AD9A8D4A-B9B0-4406-9F9B-1A7315AE14C3}"/>
              </a:ext>
            </a:extLst>
          </p:cNvPr>
          <p:cNvSpPr txBox="1"/>
          <p:nvPr/>
        </p:nvSpPr>
        <p:spPr>
          <a:xfrm>
            <a:off x="223891" y="4070678"/>
            <a:ext cx="1475656" cy="261610"/>
          </a:xfrm>
          <a:prstGeom prst="rect">
            <a:avLst/>
          </a:prstGeom>
          <a:noFill/>
        </p:spPr>
        <p:txBody>
          <a:bodyPr wrap="square" lIns="0" tIns="0" rIns="0" rtlCol="0" anchor="ctr">
            <a:spAutoFit/>
          </a:bodyPr>
          <a:lstStyle/>
          <a:p>
            <a:pPr algn="ctr"/>
            <a:r>
              <a:rPr lang="en-US" sz="1400" b="1" dirty="0"/>
              <a:t>SOSTENIBILIDAD</a:t>
            </a:r>
          </a:p>
        </p:txBody>
      </p:sp>
      <p:sp>
        <p:nvSpPr>
          <p:cNvPr id="2" name="Rectángulo 1">
            <a:extLst>
              <a:ext uri="{FF2B5EF4-FFF2-40B4-BE49-F238E27FC236}">
                <a16:creationId xmlns:a16="http://schemas.microsoft.com/office/drawing/2014/main" id="{B79BB12B-CE86-45E0-A574-6A542E6704FA}"/>
              </a:ext>
            </a:extLst>
          </p:cNvPr>
          <p:cNvSpPr/>
          <p:nvPr/>
        </p:nvSpPr>
        <p:spPr>
          <a:xfrm>
            <a:off x="494212" y="1976787"/>
            <a:ext cx="3783734" cy="523220"/>
          </a:xfrm>
          <a:prstGeom prst="rect">
            <a:avLst/>
          </a:prstGeom>
          <a:noFill/>
        </p:spPr>
        <p:txBody>
          <a:bodyPr wrap="square" lIns="0" rIns="0" rtlCol="0" anchor="t">
            <a:spAutoFit/>
          </a:bodyPr>
          <a:lstStyle/>
          <a:p>
            <a:r>
              <a:rPr lang="es-ES" sz="1400" dirty="0">
                <a:solidFill>
                  <a:schemeClr val="tx1">
                    <a:lumMod val="65000"/>
                    <a:lumOff val="35000"/>
                  </a:schemeClr>
                </a:solidFill>
              </a:rPr>
              <a:t>La promoción de la regeneración urbana integral del barrio bilbaíno de Otxarkoaga.</a:t>
            </a:r>
          </a:p>
        </p:txBody>
      </p:sp>
      <p:sp>
        <p:nvSpPr>
          <p:cNvPr id="3" name="Rectángulo 2">
            <a:extLst>
              <a:ext uri="{FF2B5EF4-FFF2-40B4-BE49-F238E27FC236}">
                <a16:creationId xmlns:a16="http://schemas.microsoft.com/office/drawing/2014/main" id="{45DB5FC7-F84D-47A4-BBBE-E855D1D27681}"/>
              </a:ext>
            </a:extLst>
          </p:cNvPr>
          <p:cNvSpPr/>
          <p:nvPr/>
        </p:nvSpPr>
        <p:spPr>
          <a:xfrm>
            <a:off x="532562" y="2989624"/>
            <a:ext cx="3783733" cy="738664"/>
          </a:xfrm>
          <a:prstGeom prst="rect">
            <a:avLst/>
          </a:prstGeom>
          <a:noFill/>
        </p:spPr>
        <p:txBody>
          <a:bodyPr wrap="square" lIns="0" rIns="0" rtlCol="0" anchor="t">
            <a:spAutoFit/>
          </a:bodyPr>
          <a:lstStyle/>
          <a:p>
            <a:r>
              <a:rPr lang="es-ES" sz="1400" dirty="0">
                <a:solidFill>
                  <a:schemeClr val="tx1">
                    <a:lumMod val="65000"/>
                    <a:lumOff val="35000"/>
                  </a:schemeClr>
                </a:solidFill>
              </a:rPr>
              <a:t>Desarrollar un prototipo replicable de edificio de viviendas rehabilitadas bajo estándares de alta eficiencia energética e industrializadas.</a:t>
            </a:r>
          </a:p>
        </p:txBody>
      </p:sp>
      <p:sp>
        <p:nvSpPr>
          <p:cNvPr id="21" name="Rectángulo 20">
            <a:extLst>
              <a:ext uri="{FF2B5EF4-FFF2-40B4-BE49-F238E27FC236}">
                <a16:creationId xmlns:a16="http://schemas.microsoft.com/office/drawing/2014/main" id="{4CD9094F-A604-4CC4-8DC3-0E6299708DA1}"/>
              </a:ext>
            </a:extLst>
          </p:cNvPr>
          <p:cNvSpPr/>
          <p:nvPr/>
        </p:nvSpPr>
        <p:spPr>
          <a:xfrm>
            <a:off x="583914" y="4451860"/>
            <a:ext cx="3694032" cy="1169551"/>
          </a:xfrm>
          <a:prstGeom prst="rect">
            <a:avLst/>
          </a:prstGeom>
          <a:noFill/>
        </p:spPr>
        <p:txBody>
          <a:bodyPr wrap="square" lIns="0" rIns="0" rtlCol="0" anchor="t">
            <a:spAutoFit/>
          </a:bodyPr>
          <a:lstStyle/>
          <a:p>
            <a:r>
              <a:rPr lang="es-ES" sz="1400" dirty="0">
                <a:solidFill>
                  <a:schemeClr val="tx1">
                    <a:lumMod val="65000"/>
                    <a:lumOff val="35000"/>
                  </a:schemeClr>
                </a:solidFill>
              </a:rPr>
              <a:t>Desarrollar un prototipo que incorpore soluciones estructurales en madera, energías renovables (fotovoltaica, geotermia, aerotermia) e incorporación de soluciones tecnológicas que permitan optimizar los consumos. </a:t>
            </a:r>
          </a:p>
        </p:txBody>
      </p:sp>
      <p:pic>
        <p:nvPicPr>
          <p:cNvPr id="22" name="Imagen 21">
            <a:extLst>
              <a:ext uri="{FF2B5EF4-FFF2-40B4-BE49-F238E27FC236}">
                <a16:creationId xmlns:a16="http://schemas.microsoft.com/office/drawing/2014/main" id="{918F9EB6-2D57-480B-A62B-2374F6BDF880}"/>
              </a:ext>
            </a:extLst>
          </p:cNvPr>
          <p:cNvPicPr>
            <a:picLocks noChangeAspect="1"/>
          </p:cNvPicPr>
          <p:nvPr/>
        </p:nvPicPr>
        <p:blipFill>
          <a:blip r:embed="rId3"/>
          <a:stretch>
            <a:fillRect/>
          </a:stretch>
        </p:blipFill>
        <p:spPr>
          <a:xfrm>
            <a:off x="5241745" y="2397014"/>
            <a:ext cx="3195998" cy="2517584"/>
          </a:xfrm>
          <a:prstGeom prst="rect">
            <a:avLst/>
          </a:prstGeom>
        </p:spPr>
      </p:pic>
    </p:spTree>
    <p:extLst>
      <p:ext uri="{BB962C8B-B14F-4D97-AF65-F5344CB8AC3E}">
        <p14:creationId xmlns:p14="http://schemas.microsoft.com/office/powerpoint/2010/main" val="3763126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Proyectos</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33</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0" name="Title 1">
            <a:extLst>
              <a:ext uri="{FF2B5EF4-FFF2-40B4-BE49-F238E27FC236}">
                <a16:creationId xmlns:a16="http://schemas.microsoft.com/office/drawing/2014/main" id="{84B9823A-E756-4539-81DE-E3D8DB547D4A}"/>
              </a:ext>
            </a:extLst>
          </p:cNvPr>
          <p:cNvSpPr txBox="1">
            <a:spLocks/>
          </p:cNvSpPr>
          <p:nvPr/>
        </p:nvSpPr>
        <p:spPr>
          <a:xfrm>
            <a:off x="223891" y="543898"/>
            <a:ext cx="7191522" cy="7303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C60C30"/>
                </a:solidFill>
                <a:latin typeface="Helvetica" pitchFamily="34" charset="0"/>
              </a:rPr>
              <a:t>W.O.O.D</a:t>
            </a:r>
          </a:p>
        </p:txBody>
      </p:sp>
      <p:cxnSp>
        <p:nvCxnSpPr>
          <p:cNvPr id="5" name="Conector recto 4">
            <a:extLst>
              <a:ext uri="{FF2B5EF4-FFF2-40B4-BE49-F238E27FC236}">
                <a16:creationId xmlns:a16="http://schemas.microsoft.com/office/drawing/2014/main" id="{524551BC-CEEC-4CB7-BF3A-B57459542199}"/>
              </a:ext>
            </a:extLst>
          </p:cNvPr>
          <p:cNvCxnSpPr/>
          <p:nvPr/>
        </p:nvCxnSpPr>
        <p:spPr>
          <a:xfrm>
            <a:off x="295763" y="1124744"/>
            <a:ext cx="8424936" cy="0"/>
          </a:xfrm>
          <a:prstGeom prst="line">
            <a:avLst/>
          </a:prstGeom>
        </p:spPr>
        <p:style>
          <a:lnRef idx="1">
            <a:schemeClr val="accent2"/>
          </a:lnRef>
          <a:fillRef idx="0">
            <a:schemeClr val="accent2"/>
          </a:fillRef>
          <a:effectRef idx="0">
            <a:schemeClr val="accent2"/>
          </a:effectRef>
          <a:fontRef idx="minor">
            <a:schemeClr val="tx1"/>
          </a:fontRef>
        </p:style>
      </p:cxnSp>
      <p:grpSp>
        <p:nvGrpSpPr>
          <p:cNvPr id="29" name="Group 2">
            <a:extLst>
              <a:ext uri="{FF2B5EF4-FFF2-40B4-BE49-F238E27FC236}">
                <a16:creationId xmlns:a16="http://schemas.microsoft.com/office/drawing/2014/main" id="{8E8AFEC4-7339-4CAD-A244-F2B41F95B791}"/>
              </a:ext>
            </a:extLst>
          </p:cNvPr>
          <p:cNvGrpSpPr/>
          <p:nvPr/>
        </p:nvGrpSpPr>
        <p:grpSpPr>
          <a:xfrm>
            <a:off x="251520" y="1620035"/>
            <a:ext cx="6044972" cy="2229969"/>
            <a:chOff x="1324084" y="1391654"/>
            <a:chExt cx="5340290" cy="1970013"/>
          </a:xfrm>
        </p:grpSpPr>
        <p:grpSp>
          <p:nvGrpSpPr>
            <p:cNvPr id="30" name="Group 106">
              <a:extLst>
                <a:ext uri="{FF2B5EF4-FFF2-40B4-BE49-F238E27FC236}">
                  <a16:creationId xmlns:a16="http://schemas.microsoft.com/office/drawing/2014/main" id="{CE3DCD41-5E6C-40DF-9A5C-35737E5766D9}"/>
                </a:ext>
              </a:extLst>
            </p:cNvPr>
            <p:cNvGrpSpPr/>
            <p:nvPr/>
          </p:nvGrpSpPr>
          <p:grpSpPr>
            <a:xfrm>
              <a:off x="1324084" y="1391654"/>
              <a:ext cx="2988512" cy="697748"/>
              <a:chOff x="767869" y="-673860"/>
              <a:chExt cx="8679971" cy="930330"/>
            </a:xfrm>
          </p:grpSpPr>
          <p:sp>
            <p:nvSpPr>
              <p:cNvPr id="33" name="TextBox 107">
                <a:extLst>
                  <a:ext uri="{FF2B5EF4-FFF2-40B4-BE49-F238E27FC236}">
                    <a16:creationId xmlns:a16="http://schemas.microsoft.com/office/drawing/2014/main" id="{DF976F34-238C-440C-9420-EC30F6962C21}"/>
                  </a:ext>
                </a:extLst>
              </p:cNvPr>
              <p:cNvSpPr txBox="1"/>
              <p:nvPr/>
            </p:nvSpPr>
            <p:spPr>
              <a:xfrm>
                <a:off x="767869" y="-673860"/>
                <a:ext cx="2586677" cy="308151"/>
              </a:xfrm>
              <a:prstGeom prst="rect">
                <a:avLst/>
              </a:prstGeom>
              <a:noFill/>
            </p:spPr>
            <p:txBody>
              <a:bodyPr wrap="square" lIns="0" tIns="0" rIns="0" rtlCol="0" anchor="ctr">
                <a:spAutoFit/>
              </a:bodyPr>
              <a:lstStyle/>
              <a:p>
                <a:pPr algn="ctr"/>
                <a:r>
                  <a:rPr lang="en-US" sz="1400" b="1" dirty="0"/>
                  <a:t>OBJETIVO</a:t>
                </a:r>
              </a:p>
            </p:txBody>
          </p:sp>
          <p:sp>
            <p:nvSpPr>
              <p:cNvPr id="34" name="TextBox 108">
                <a:extLst>
                  <a:ext uri="{FF2B5EF4-FFF2-40B4-BE49-F238E27FC236}">
                    <a16:creationId xmlns:a16="http://schemas.microsoft.com/office/drawing/2014/main" id="{D91B8509-94A1-4583-9AB8-A7D306FFC839}"/>
                  </a:ext>
                </a:extLst>
              </p:cNvPr>
              <p:cNvSpPr txBox="1"/>
              <p:nvPr/>
            </p:nvSpPr>
            <p:spPr>
              <a:xfrm>
                <a:off x="1137395" y="-69808"/>
                <a:ext cx="8310445" cy="326278"/>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endParaRPr lang="en-US" dirty="0"/>
              </a:p>
            </p:txBody>
          </p:sp>
        </p:grpSp>
        <p:sp>
          <p:nvSpPr>
            <p:cNvPr id="31" name="TextBox 111">
              <a:extLst>
                <a:ext uri="{FF2B5EF4-FFF2-40B4-BE49-F238E27FC236}">
                  <a16:creationId xmlns:a16="http://schemas.microsoft.com/office/drawing/2014/main" id="{C2E322E3-6F7A-4C50-9538-8F2759123446}"/>
                </a:ext>
              </a:extLst>
            </p:cNvPr>
            <p:cNvSpPr txBox="1"/>
            <p:nvPr/>
          </p:nvSpPr>
          <p:spPr>
            <a:xfrm>
              <a:off x="1449974" y="2650990"/>
              <a:ext cx="2862622" cy="244708"/>
            </a:xfrm>
            <a:prstGeom prst="rect">
              <a:avLst/>
            </a:prstGeom>
            <a:noFill/>
          </p:spPr>
          <p:txBody>
            <a:bodyPr wrap="square" lIns="0" rIns="0" rtlCol="0" anchor="t">
              <a:spAutoFit/>
            </a:bodyPr>
            <a:lstStyle>
              <a:defPPr>
                <a:defRPr lang="es-ES"/>
              </a:defPPr>
              <a:lvl1pPr algn="just">
                <a:defRPr sz="1200">
                  <a:solidFill>
                    <a:schemeClr val="tx1">
                      <a:lumMod val="65000"/>
                      <a:lumOff val="35000"/>
                    </a:schemeClr>
                  </a:solidFill>
                </a:defRPr>
              </a:lvl1pPr>
            </a:lstStyle>
            <a:p>
              <a:pPr algn="l"/>
              <a:endParaRPr lang="es-ES" dirty="0"/>
            </a:p>
          </p:txBody>
        </p:sp>
        <p:sp>
          <p:nvSpPr>
            <p:cNvPr id="32" name="TextBox 93">
              <a:extLst>
                <a:ext uri="{FF2B5EF4-FFF2-40B4-BE49-F238E27FC236}">
                  <a16:creationId xmlns:a16="http://schemas.microsoft.com/office/drawing/2014/main" id="{A6319A41-26BB-452A-976D-BED0F9C82D27}"/>
                </a:ext>
              </a:extLst>
            </p:cNvPr>
            <p:cNvSpPr txBox="1"/>
            <p:nvPr/>
          </p:nvSpPr>
          <p:spPr>
            <a:xfrm>
              <a:off x="5523433" y="3116959"/>
              <a:ext cx="1140941" cy="244708"/>
            </a:xfrm>
            <a:prstGeom prst="rect">
              <a:avLst/>
            </a:prstGeom>
            <a:noFill/>
          </p:spPr>
          <p:txBody>
            <a:bodyPr wrap="square" lIns="0" rIns="0" rtlCol="0" anchor="t">
              <a:spAutoFit/>
            </a:bodyPr>
            <a:lstStyle/>
            <a:p>
              <a:pPr algn="just"/>
              <a:endParaRPr lang="en-US" sz="1200" dirty="0">
                <a:solidFill>
                  <a:schemeClr val="tx1">
                    <a:lumMod val="65000"/>
                    <a:lumOff val="35000"/>
                  </a:schemeClr>
                </a:solidFill>
              </a:endParaRPr>
            </a:p>
          </p:txBody>
        </p:sp>
      </p:grpSp>
      <p:sp>
        <p:nvSpPr>
          <p:cNvPr id="35" name="TextBox 110">
            <a:extLst>
              <a:ext uri="{FF2B5EF4-FFF2-40B4-BE49-F238E27FC236}">
                <a16:creationId xmlns:a16="http://schemas.microsoft.com/office/drawing/2014/main" id="{70267A60-C7A6-405B-8DC6-7CFDA62CCE86}"/>
              </a:ext>
            </a:extLst>
          </p:cNvPr>
          <p:cNvSpPr txBox="1"/>
          <p:nvPr/>
        </p:nvSpPr>
        <p:spPr>
          <a:xfrm>
            <a:off x="233773" y="2923654"/>
            <a:ext cx="1008109" cy="261609"/>
          </a:xfrm>
          <a:prstGeom prst="rect">
            <a:avLst/>
          </a:prstGeom>
          <a:noFill/>
        </p:spPr>
        <p:txBody>
          <a:bodyPr wrap="square" lIns="0" tIns="0" rIns="0" rtlCol="0" anchor="ctr">
            <a:spAutoFit/>
          </a:bodyPr>
          <a:lstStyle/>
          <a:p>
            <a:pPr algn="ctr"/>
            <a:r>
              <a:rPr lang="en-US" sz="1400" b="1" dirty="0"/>
              <a:t>RESUMEN</a:t>
            </a:r>
          </a:p>
        </p:txBody>
      </p:sp>
      <p:sp>
        <p:nvSpPr>
          <p:cNvPr id="36" name="TextBox 110">
            <a:extLst>
              <a:ext uri="{FF2B5EF4-FFF2-40B4-BE49-F238E27FC236}">
                <a16:creationId xmlns:a16="http://schemas.microsoft.com/office/drawing/2014/main" id="{AD9A8D4A-B9B0-4406-9F9B-1A7315AE14C3}"/>
              </a:ext>
            </a:extLst>
          </p:cNvPr>
          <p:cNvSpPr txBox="1"/>
          <p:nvPr/>
        </p:nvSpPr>
        <p:spPr>
          <a:xfrm>
            <a:off x="223891" y="4758007"/>
            <a:ext cx="1475656" cy="261610"/>
          </a:xfrm>
          <a:prstGeom prst="rect">
            <a:avLst/>
          </a:prstGeom>
          <a:noFill/>
        </p:spPr>
        <p:txBody>
          <a:bodyPr wrap="square" lIns="0" tIns="0" rIns="0" rtlCol="0" anchor="ctr">
            <a:spAutoFit/>
          </a:bodyPr>
          <a:lstStyle/>
          <a:p>
            <a:pPr algn="ctr"/>
            <a:r>
              <a:rPr lang="en-US" sz="1400" b="1" dirty="0"/>
              <a:t>SOSTENIBILIDAD</a:t>
            </a:r>
          </a:p>
        </p:txBody>
      </p:sp>
      <p:sp>
        <p:nvSpPr>
          <p:cNvPr id="2" name="Rectángulo 1">
            <a:extLst>
              <a:ext uri="{FF2B5EF4-FFF2-40B4-BE49-F238E27FC236}">
                <a16:creationId xmlns:a16="http://schemas.microsoft.com/office/drawing/2014/main" id="{B79BB12B-CE86-45E0-A574-6A542E6704FA}"/>
              </a:ext>
            </a:extLst>
          </p:cNvPr>
          <p:cNvSpPr/>
          <p:nvPr/>
        </p:nvSpPr>
        <p:spPr>
          <a:xfrm>
            <a:off x="532562" y="1887880"/>
            <a:ext cx="4183454" cy="738664"/>
          </a:xfrm>
          <a:prstGeom prst="rect">
            <a:avLst/>
          </a:prstGeom>
          <a:noFill/>
        </p:spPr>
        <p:txBody>
          <a:bodyPr wrap="square" lIns="0" rIns="0" rtlCol="0" anchor="t">
            <a:spAutoFit/>
          </a:bodyPr>
          <a:lstStyle/>
          <a:p>
            <a:r>
              <a:rPr lang="es-ES" sz="1400" dirty="0">
                <a:solidFill>
                  <a:schemeClr val="tx1">
                    <a:lumMod val="65000"/>
                    <a:lumOff val="35000"/>
                  </a:schemeClr>
                </a:solidFill>
              </a:rPr>
              <a:t>Realizar un estudio que nos permita conocer soluciones mediante procesos industrializados y nuevos materiales derivados de la madera en instalaciones agroganaderas</a:t>
            </a:r>
          </a:p>
        </p:txBody>
      </p:sp>
      <p:sp>
        <p:nvSpPr>
          <p:cNvPr id="3" name="Rectángulo 2">
            <a:extLst>
              <a:ext uri="{FF2B5EF4-FFF2-40B4-BE49-F238E27FC236}">
                <a16:creationId xmlns:a16="http://schemas.microsoft.com/office/drawing/2014/main" id="{45DB5FC7-F84D-47A4-BBBE-E855D1D27681}"/>
              </a:ext>
            </a:extLst>
          </p:cNvPr>
          <p:cNvSpPr/>
          <p:nvPr/>
        </p:nvSpPr>
        <p:spPr>
          <a:xfrm>
            <a:off x="532562" y="3205068"/>
            <a:ext cx="4183454" cy="1169551"/>
          </a:xfrm>
          <a:prstGeom prst="rect">
            <a:avLst/>
          </a:prstGeom>
          <a:noFill/>
        </p:spPr>
        <p:txBody>
          <a:bodyPr wrap="square" lIns="0" rIns="0" rtlCol="0" anchor="t">
            <a:spAutoFit/>
          </a:bodyPr>
          <a:lstStyle/>
          <a:p>
            <a:r>
              <a:rPr lang="es-ES" sz="1400" dirty="0">
                <a:solidFill>
                  <a:schemeClr val="tx1">
                    <a:lumMod val="65000"/>
                    <a:lumOff val="35000"/>
                  </a:schemeClr>
                </a:solidFill>
              </a:rPr>
              <a:t>Estudio de prospectiva y demanda temprana en torno a edificaciones agro-ganaderas construidas en la CAPV, para conocer posibilidades de actuación incorporando procesos industrializados y nuevos materiales derivados de la madera para futuros proyectos de I+D.</a:t>
            </a:r>
          </a:p>
        </p:txBody>
      </p:sp>
      <p:sp>
        <p:nvSpPr>
          <p:cNvPr id="21" name="Rectángulo 20">
            <a:extLst>
              <a:ext uri="{FF2B5EF4-FFF2-40B4-BE49-F238E27FC236}">
                <a16:creationId xmlns:a16="http://schemas.microsoft.com/office/drawing/2014/main" id="{4CD9094F-A604-4CC4-8DC3-0E6299708DA1}"/>
              </a:ext>
            </a:extLst>
          </p:cNvPr>
          <p:cNvSpPr/>
          <p:nvPr/>
        </p:nvSpPr>
        <p:spPr>
          <a:xfrm>
            <a:off x="583914" y="5139189"/>
            <a:ext cx="3988086" cy="954107"/>
          </a:xfrm>
          <a:prstGeom prst="rect">
            <a:avLst/>
          </a:prstGeom>
          <a:noFill/>
        </p:spPr>
        <p:txBody>
          <a:bodyPr wrap="square" lIns="0" rIns="0" rtlCol="0" anchor="t">
            <a:spAutoFit/>
          </a:bodyPr>
          <a:lstStyle/>
          <a:p>
            <a:r>
              <a:rPr lang="es-ES" sz="1400" dirty="0">
                <a:solidFill>
                  <a:schemeClr val="tx1">
                    <a:lumMod val="65000"/>
                    <a:lumOff val="35000"/>
                  </a:schemeClr>
                </a:solidFill>
              </a:rPr>
              <a:t>Detectar soluciones innovadoras que permitan la reducción de energía en procesos de fabricación y construcción a través de la industrialización de procesos y el uso de subproductos de la madera. </a:t>
            </a:r>
          </a:p>
        </p:txBody>
      </p:sp>
      <p:pic>
        <p:nvPicPr>
          <p:cNvPr id="4" name="Imagen 3">
            <a:extLst>
              <a:ext uri="{FF2B5EF4-FFF2-40B4-BE49-F238E27FC236}">
                <a16:creationId xmlns:a16="http://schemas.microsoft.com/office/drawing/2014/main" id="{313583E3-91C8-40E5-A919-3DC7B04A9355}"/>
              </a:ext>
            </a:extLst>
          </p:cNvPr>
          <p:cNvPicPr>
            <a:picLocks noChangeAspect="1"/>
          </p:cNvPicPr>
          <p:nvPr/>
        </p:nvPicPr>
        <p:blipFill>
          <a:blip r:embed="rId3"/>
          <a:stretch>
            <a:fillRect/>
          </a:stretch>
        </p:blipFill>
        <p:spPr>
          <a:xfrm>
            <a:off x="5284369" y="2575488"/>
            <a:ext cx="3327069" cy="2214013"/>
          </a:xfrm>
          <a:prstGeom prst="rect">
            <a:avLst/>
          </a:prstGeom>
        </p:spPr>
      </p:pic>
    </p:spTree>
    <p:extLst>
      <p:ext uri="{BB962C8B-B14F-4D97-AF65-F5344CB8AC3E}">
        <p14:creationId xmlns:p14="http://schemas.microsoft.com/office/powerpoint/2010/main" val="121589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1 CuadroTexto">
            <a:extLst>
              <a:ext uri="{FF2B5EF4-FFF2-40B4-BE49-F238E27FC236}">
                <a16:creationId xmlns:a16="http://schemas.microsoft.com/office/drawing/2014/main" id="{4DA75646-514B-40FD-99BF-6189480F0DB5}"/>
              </a:ext>
            </a:extLst>
          </p:cNvPr>
          <p:cNvSpPr txBox="1"/>
          <p:nvPr/>
        </p:nvSpPr>
        <p:spPr>
          <a:xfrm>
            <a:off x="1115616" y="5445224"/>
            <a:ext cx="7774548" cy="1062342"/>
          </a:xfrm>
          <a:prstGeom prst="rect">
            <a:avLst/>
          </a:prstGeom>
          <a:noFill/>
        </p:spPr>
        <p:txBody>
          <a:bodyPr wrap="square" rtlCol="0">
            <a:spAutoFit/>
          </a:bodyPr>
          <a:lstStyle/>
          <a:p>
            <a:pPr algn="r">
              <a:lnSpc>
                <a:spcPct val="120000"/>
              </a:lnSpc>
            </a:pPr>
            <a:r>
              <a:rPr lang="es-ES" sz="2000" b="1" dirty="0">
                <a:solidFill>
                  <a:schemeClr val="bg1"/>
                </a:solidFill>
                <a:latin typeface="Helvetica" pitchFamily="34" charset="0"/>
              </a:rPr>
              <a:t>Jon Ansoleaga Ugarte</a:t>
            </a:r>
          </a:p>
          <a:p>
            <a:pPr algn="r">
              <a:lnSpc>
                <a:spcPct val="120000"/>
              </a:lnSpc>
            </a:pPr>
            <a:r>
              <a:rPr lang="es-ES" dirty="0" err="1">
                <a:solidFill>
                  <a:schemeClr val="bg1"/>
                </a:solidFill>
                <a:latin typeface="Helvetica" pitchFamily="34" charset="0"/>
              </a:rPr>
              <a:t>Cluster</a:t>
            </a:r>
            <a:r>
              <a:rPr lang="es-ES" dirty="0">
                <a:solidFill>
                  <a:schemeClr val="bg1"/>
                </a:solidFill>
                <a:latin typeface="Helvetica" pitchFamily="34" charset="0"/>
              </a:rPr>
              <a:t> Manager</a:t>
            </a:r>
          </a:p>
          <a:p>
            <a:pPr algn="r">
              <a:lnSpc>
                <a:spcPct val="120000"/>
              </a:lnSpc>
            </a:pPr>
            <a:r>
              <a:rPr lang="es-ES" sz="1600" dirty="0">
                <a:solidFill>
                  <a:schemeClr val="bg1"/>
                </a:solidFill>
                <a:latin typeface="Helvetica" pitchFamily="34" charset="0"/>
              </a:rPr>
              <a:t>jonansoleaga@eraikune.com</a:t>
            </a:r>
          </a:p>
        </p:txBody>
      </p:sp>
    </p:spTree>
    <p:extLst>
      <p:ext uri="{BB962C8B-B14F-4D97-AF65-F5344CB8AC3E}">
        <p14:creationId xmlns:p14="http://schemas.microsoft.com/office/powerpoint/2010/main" val="3876570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4</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F08CB1CC-2BAF-49D9-99B9-97A65A29773A}"/>
              </a:ext>
            </a:extLst>
          </p:cNvPr>
          <p:cNvSpPr/>
          <p:nvPr/>
        </p:nvSpPr>
        <p:spPr>
          <a:xfrm>
            <a:off x="5286534" y="1641426"/>
            <a:ext cx="219892" cy="369332"/>
          </a:xfrm>
          <a:prstGeom prst="rect">
            <a:avLst/>
          </a:prstGeom>
        </p:spPr>
        <p:txBody>
          <a:bodyPr wrap="square">
            <a:spAutoFit/>
          </a:bodyPr>
          <a:lstStyle/>
          <a:p>
            <a:r>
              <a:rPr lang="es-ES"/>
              <a:t> </a:t>
            </a:r>
          </a:p>
        </p:txBody>
      </p:sp>
      <p:sp>
        <p:nvSpPr>
          <p:cNvPr id="15" name="Rectángulo 2">
            <a:extLst>
              <a:ext uri="{FF2B5EF4-FFF2-40B4-BE49-F238E27FC236}">
                <a16:creationId xmlns:a16="http://schemas.microsoft.com/office/drawing/2014/main" id="{5A3BDA9A-8BA5-4E8C-A64D-55044B7059FF}"/>
              </a:ext>
            </a:extLst>
          </p:cNvPr>
          <p:cNvSpPr>
            <a:spLocks noChangeArrowheads="1"/>
          </p:cNvSpPr>
          <p:nvPr/>
        </p:nvSpPr>
        <p:spPr bwMode="auto">
          <a:xfrm>
            <a:off x="321349" y="605283"/>
            <a:ext cx="827811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defRPr/>
            </a:pPr>
            <a:r>
              <a:rPr lang="es-ES" altLang="es-ES" sz="1600" dirty="0">
                <a:solidFill>
                  <a:schemeClr val="tx1">
                    <a:lumMod val="95000"/>
                    <a:lumOff val="5000"/>
                  </a:schemeClr>
                </a:solidFill>
                <a:latin typeface="+mn-lt"/>
              </a:rPr>
              <a:t>La </a:t>
            </a:r>
            <a:r>
              <a:rPr lang="es-ES" altLang="es-ES" sz="1600" b="1" dirty="0">
                <a:solidFill>
                  <a:schemeClr val="tx1">
                    <a:lumMod val="95000"/>
                    <a:lumOff val="5000"/>
                  </a:schemeClr>
                </a:solidFill>
                <a:latin typeface="+mn-lt"/>
              </a:rPr>
              <a:t>construcción</a:t>
            </a:r>
            <a:r>
              <a:rPr lang="es-ES" altLang="es-ES" sz="1600" dirty="0">
                <a:solidFill>
                  <a:schemeClr val="tx1">
                    <a:lumMod val="95000"/>
                    <a:lumOff val="5000"/>
                  </a:schemeClr>
                </a:solidFill>
                <a:latin typeface="+mn-lt"/>
              </a:rPr>
              <a:t> es uno de los sectores que </a:t>
            </a:r>
            <a:r>
              <a:rPr lang="es-ES" altLang="es-ES" sz="1600" b="1" dirty="0">
                <a:solidFill>
                  <a:schemeClr val="tx1">
                    <a:lumMod val="95000"/>
                    <a:lumOff val="5000"/>
                  </a:schemeClr>
                </a:solidFill>
                <a:latin typeface="+mn-lt"/>
              </a:rPr>
              <a:t>más impacto ambiental </a:t>
            </a:r>
            <a:r>
              <a:rPr lang="es-ES" altLang="es-ES" sz="1600" dirty="0">
                <a:solidFill>
                  <a:schemeClr val="tx1">
                    <a:lumMod val="95000"/>
                    <a:lumOff val="5000"/>
                  </a:schemeClr>
                </a:solidFill>
                <a:latin typeface="+mn-lt"/>
              </a:rPr>
              <a:t>provoca</a:t>
            </a:r>
          </a:p>
        </p:txBody>
      </p:sp>
      <p:grpSp>
        <p:nvGrpSpPr>
          <p:cNvPr id="16" name="Group 3">
            <a:extLst>
              <a:ext uri="{FF2B5EF4-FFF2-40B4-BE49-F238E27FC236}">
                <a16:creationId xmlns:a16="http://schemas.microsoft.com/office/drawing/2014/main" id="{63512F41-0747-4E39-B125-BF0FCE8DE6AC}"/>
              </a:ext>
            </a:extLst>
          </p:cNvPr>
          <p:cNvGrpSpPr>
            <a:grpSpLocks/>
          </p:cNvGrpSpPr>
          <p:nvPr/>
        </p:nvGrpSpPr>
        <p:grpSpPr bwMode="auto">
          <a:xfrm>
            <a:off x="6528709" y="1267095"/>
            <a:ext cx="2070759" cy="2123238"/>
            <a:chOff x="7261411" y="2721685"/>
            <a:chExt cx="2441988" cy="2441986"/>
          </a:xfrm>
        </p:grpSpPr>
        <p:sp>
          <p:nvSpPr>
            <p:cNvPr id="17" name="Donut 4">
              <a:extLst>
                <a:ext uri="{FF2B5EF4-FFF2-40B4-BE49-F238E27FC236}">
                  <a16:creationId xmlns:a16="http://schemas.microsoft.com/office/drawing/2014/main" id="{66A83607-3072-4CB0-8E3E-A04AC94D4C86}"/>
                </a:ext>
              </a:extLst>
            </p:cNvPr>
            <p:cNvSpPr/>
            <p:nvPr/>
          </p:nvSpPr>
          <p:spPr>
            <a:xfrm>
              <a:off x="7261411" y="2721685"/>
              <a:ext cx="2441988" cy="2441986"/>
            </a:xfrm>
            <a:prstGeom prst="donut">
              <a:avLst>
                <a:gd name="adj" fmla="val 3384"/>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a:solidFill>
                    <a:schemeClr val="tx1"/>
                  </a:solidFill>
                  <a:ea typeface="Roboto Condensed Light" charset="0"/>
                  <a:cs typeface="Roboto Condensed Light" charset="0"/>
                </a:rPr>
                <a:t>12</a:t>
              </a:r>
              <a:r>
                <a:rPr lang="es-ES" sz="3000" baseline="30000">
                  <a:solidFill>
                    <a:schemeClr val="tx1"/>
                  </a:solidFill>
                  <a:ea typeface="Roboto Condensed Light" charset="0"/>
                  <a:cs typeface="Roboto Condensed Light" charset="0"/>
                </a:rPr>
                <a:t>%</a:t>
              </a:r>
            </a:p>
            <a:p>
              <a:pPr algn="ctr">
                <a:defRPr/>
              </a:pPr>
              <a:r>
                <a:rPr lang="es-ES" sz="1400">
                  <a:solidFill>
                    <a:schemeClr val="tx1"/>
                  </a:solidFill>
                  <a:ea typeface="Roboto Condensed Light" charset="0"/>
                  <a:cs typeface="Roboto Condensed Light" charset="0"/>
                </a:rPr>
                <a:t>del consumo de agua</a:t>
              </a:r>
            </a:p>
          </p:txBody>
        </p:sp>
        <p:sp>
          <p:nvSpPr>
            <p:cNvPr id="18" name="Block Arc 5">
              <a:extLst>
                <a:ext uri="{FF2B5EF4-FFF2-40B4-BE49-F238E27FC236}">
                  <a16:creationId xmlns:a16="http://schemas.microsoft.com/office/drawing/2014/main" id="{7C67C8EE-DB47-49A6-82C7-430BE7ECA780}"/>
                </a:ext>
              </a:extLst>
            </p:cNvPr>
            <p:cNvSpPr/>
            <p:nvPr/>
          </p:nvSpPr>
          <p:spPr>
            <a:xfrm flipH="1">
              <a:off x="7261411" y="2721685"/>
              <a:ext cx="2441988" cy="2441986"/>
            </a:xfrm>
            <a:prstGeom prst="blockArc">
              <a:avLst>
                <a:gd name="adj1" fmla="val 5431107"/>
                <a:gd name="adj2" fmla="val 8863327"/>
                <a:gd name="adj3" fmla="val 303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chemeClr val="tx1"/>
                </a:solidFill>
              </a:endParaRPr>
            </a:p>
          </p:txBody>
        </p:sp>
      </p:grpSp>
      <p:grpSp>
        <p:nvGrpSpPr>
          <p:cNvPr id="19" name="Group 6">
            <a:extLst>
              <a:ext uri="{FF2B5EF4-FFF2-40B4-BE49-F238E27FC236}">
                <a16:creationId xmlns:a16="http://schemas.microsoft.com/office/drawing/2014/main" id="{42C0E03F-AD00-475F-9FDF-4C1E7E5515F7}"/>
              </a:ext>
            </a:extLst>
          </p:cNvPr>
          <p:cNvGrpSpPr>
            <a:grpSpLocks/>
          </p:cNvGrpSpPr>
          <p:nvPr/>
        </p:nvGrpSpPr>
        <p:grpSpPr bwMode="auto">
          <a:xfrm>
            <a:off x="3521492" y="1267095"/>
            <a:ext cx="2070760" cy="2123238"/>
            <a:chOff x="7261411" y="2721685"/>
            <a:chExt cx="2441988" cy="2441986"/>
          </a:xfrm>
        </p:grpSpPr>
        <p:sp>
          <p:nvSpPr>
            <p:cNvPr id="20" name="Donut 7">
              <a:extLst>
                <a:ext uri="{FF2B5EF4-FFF2-40B4-BE49-F238E27FC236}">
                  <a16:creationId xmlns:a16="http://schemas.microsoft.com/office/drawing/2014/main" id="{D03D9A34-8064-4C02-92AB-C43DEC076109}"/>
                </a:ext>
              </a:extLst>
            </p:cNvPr>
            <p:cNvSpPr/>
            <p:nvPr/>
          </p:nvSpPr>
          <p:spPr>
            <a:xfrm>
              <a:off x="7261411" y="2721685"/>
              <a:ext cx="2441988" cy="2441986"/>
            </a:xfrm>
            <a:prstGeom prst="donut">
              <a:avLst>
                <a:gd name="adj" fmla="val 3409"/>
              </a:avLst>
            </a:prstGeom>
            <a:solidFill>
              <a:schemeClr val="tx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s-ES" sz="3000">
                  <a:solidFill>
                    <a:schemeClr val="tx1"/>
                  </a:solidFill>
                  <a:ea typeface="Roboto Condensed Light" charset="0"/>
                  <a:cs typeface="Roboto Condensed Light" charset="0"/>
                </a:rPr>
                <a:t>40</a:t>
              </a:r>
              <a:r>
                <a:rPr lang="es-ES" sz="3000" baseline="30000">
                  <a:solidFill>
                    <a:schemeClr val="tx1"/>
                  </a:solidFill>
                  <a:ea typeface="Roboto Condensed Light" charset="0"/>
                  <a:cs typeface="Roboto Condensed Light" charset="0"/>
                </a:rPr>
                <a:t>%</a:t>
              </a:r>
            </a:p>
            <a:p>
              <a:pPr algn="ctr" eaLnBrk="1" fontAlgn="auto" hangingPunct="1">
                <a:spcBef>
                  <a:spcPts val="0"/>
                </a:spcBef>
                <a:spcAft>
                  <a:spcPts val="0"/>
                </a:spcAft>
                <a:defRPr/>
              </a:pPr>
              <a:r>
                <a:rPr lang="es-ES" sz="1400">
                  <a:solidFill>
                    <a:schemeClr val="tx1"/>
                  </a:solidFill>
                  <a:ea typeface="Roboto Condensed Light" charset="0"/>
                  <a:cs typeface="Roboto Condensed Light" charset="0"/>
                </a:rPr>
                <a:t>del consumo energético</a:t>
              </a:r>
            </a:p>
          </p:txBody>
        </p:sp>
        <p:sp>
          <p:nvSpPr>
            <p:cNvPr id="25" name="Block Arc 8">
              <a:extLst>
                <a:ext uri="{FF2B5EF4-FFF2-40B4-BE49-F238E27FC236}">
                  <a16:creationId xmlns:a16="http://schemas.microsoft.com/office/drawing/2014/main" id="{09E7BFE8-E724-4459-8ABE-C4B839BD598D}"/>
                </a:ext>
              </a:extLst>
            </p:cNvPr>
            <p:cNvSpPr/>
            <p:nvPr/>
          </p:nvSpPr>
          <p:spPr>
            <a:xfrm flipH="1">
              <a:off x="7261411" y="2721685"/>
              <a:ext cx="2441988" cy="2441986"/>
            </a:xfrm>
            <a:prstGeom prst="blockArc">
              <a:avLst>
                <a:gd name="adj1" fmla="val 5119014"/>
                <a:gd name="adj2" fmla="val 14097804"/>
                <a:gd name="adj3" fmla="val 28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solidFill>
                  <a:schemeClr val="tx1"/>
                </a:solidFill>
                <a:ea typeface="Roboto Condensed Light" charset="0"/>
                <a:cs typeface="Roboto Condensed Light" charset="0"/>
              </a:endParaRPr>
            </a:p>
          </p:txBody>
        </p:sp>
      </p:grpSp>
      <p:grpSp>
        <p:nvGrpSpPr>
          <p:cNvPr id="26" name="Group 9">
            <a:extLst>
              <a:ext uri="{FF2B5EF4-FFF2-40B4-BE49-F238E27FC236}">
                <a16:creationId xmlns:a16="http://schemas.microsoft.com/office/drawing/2014/main" id="{1533D75A-B9D8-4653-A6DE-202863A4359B}"/>
              </a:ext>
            </a:extLst>
          </p:cNvPr>
          <p:cNvGrpSpPr>
            <a:grpSpLocks/>
          </p:cNvGrpSpPr>
          <p:nvPr/>
        </p:nvGrpSpPr>
        <p:grpSpPr bwMode="auto">
          <a:xfrm>
            <a:off x="653160" y="1267095"/>
            <a:ext cx="2071872" cy="2123238"/>
            <a:chOff x="7261411" y="2721685"/>
            <a:chExt cx="2441988" cy="2441986"/>
          </a:xfrm>
        </p:grpSpPr>
        <p:sp>
          <p:nvSpPr>
            <p:cNvPr id="27" name="Donut 10">
              <a:extLst>
                <a:ext uri="{FF2B5EF4-FFF2-40B4-BE49-F238E27FC236}">
                  <a16:creationId xmlns:a16="http://schemas.microsoft.com/office/drawing/2014/main" id="{4DD5CF73-2595-4752-B131-2751E8825D1A}"/>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a:solidFill>
                    <a:schemeClr val="tx1"/>
                  </a:solidFill>
                  <a:ea typeface="Roboto Condensed Light" charset="0"/>
                  <a:cs typeface="Roboto Condensed Light" charset="0"/>
                </a:rPr>
                <a:t>30</a:t>
              </a:r>
              <a:r>
                <a:rPr lang="es-ES" sz="3000" baseline="30000">
                  <a:solidFill>
                    <a:schemeClr val="tx1"/>
                  </a:solidFill>
                  <a:ea typeface="Roboto Condensed Light" charset="0"/>
                  <a:cs typeface="Roboto Condensed Light" charset="0"/>
                </a:rPr>
                <a:t>%</a:t>
              </a:r>
            </a:p>
            <a:p>
              <a:pPr algn="ctr">
                <a:defRPr/>
              </a:pPr>
              <a:r>
                <a:rPr lang="es-ES" sz="1400">
                  <a:solidFill>
                    <a:schemeClr val="tx1"/>
                  </a:solidFill>
                  <a:ea typeface="Roboto Condensed Light" charset="0"/>
                  <a:cs typeface="Roboto Condensed Light" charset="0"/>
                </a:rPr>
                <a:t>de las emisiones totales de CO2</a:t>
              </a:r>
            </a:p>
          </p:txBody>
        </p:sp>
        <p:sp>
          <p:nvSpPr>
            <p:cNvPr id="28" name="Block Arc 11">
              <a:extLst>
                <a:ext uri="{FF2B5EF4-FFF2-40B4-BE49-F238E27FC236}">
                  <a16:creationId xmlns:a16="http://schemas.microsoft.com/office/drawing/2014/main" id="{C8E1E94A-6724-4B5B-AFB2-B5582793F810}"/>
                </a:ext>
              </a:extLst>
            </p:cNvPr>
            <p:cNvSpPr/>
            <p:nvPr/>
          </p:nvSpPr>
          <p:spPr>
            <a:xfrm flipH="1">
              <a:off x="7261411" y="2721685"/>
              <a:ext cx="2441988" cy="2441986"/>
            </a:xfrm>
            <a:prstGeom prst="blockArc">
              <a:avLst>
                <a:gd name="adj1" fmla="val 5451033"/>
                <a:gd name="adj2" fmla="val 11539452"/>
                <a:gd name="adj3" fmla="val 29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chemeClr val="tx1"/>
                </a:solidFill>
              </a:endParaRPr>
            </a:p>
          </p:txBody>
        </p:sp>
      </p:grpSp>
      <p:grpSp>
        <p:nvGrpSpPr>
          <p:cNvPr id="29" name="Group 9">
            <a:extLst>
              <a:ext uri="{FF2B5EF4-FFF2-40B4-BE49-F238E27FC236}">
                <a16:creationId xmlns:a16="http://schemas.microsoft.com/office/drawing/2014/main" id="{6D7EE35E-6A70-4D1E-8946-7902CED5FCC4}"/>
              </a:ext>
            </a:extLst>
          </p:cNvPr>
          <p:cNvGrpSpPr>
            <a:grpSpLocks/>
          </p:cNvGrpSpPr>
          <p:nvPr/>
        </p:nvGrpSpPr>
        <p:grpSpPr bwMode="auto">
          <a:xfrm>
            <a:off x="2056930" y="3466605"/>
            <a:ext cx="2071872" cy="2123238"/>
            <a:chOff x="7261411" y="2721685"/>
            <a:chExt cx="2441988" cy="2441986"/>
          </a:xfrm>
        </p:grpSpPr>
        <p:sp>
          <p:nvSpPr>
            <p:cNvPr id="31" name="Donut 10">
              <a:extLst>
                <a:ext uri="{FF2B5EF4-FFF2-40B4-BE49-F238E27FC236}">
                  <a16:creationId xmlns:a16="http://schemas.microsoft.com/office/drawing/2014/main" id="{F26E7409-5DA8-4E0C-8F32-C43CB16B91C9}"/>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a:solidFill>
                    <a:schemeClr val="tx1"/>
                  </a:solidFill>
                  <a:ea typeface="Roboto Condensed Light" charset="0"/>
                  <a:cs typeface="Roboto Condensed Light" charset="0"/>
                </a:rPr>
                <a:t>30</a:t>
              </a:r>
              <a:r>
                <a:rPr lang="es-ES" sz="3000" baseline="30000">
                  <a:solidFill>
                    <a:schemeClr val="tx1"/>
                  </a:solidFill>
                  <a:ea typeface="Roboto Condensed Light" charset="0"/>
                  <a:cs typeface="Roboto Condensed Light" charset="0"/>
                </a:rPr>
                <a:t>%</a:t>
              </a:r>
            </a:p>
            <a:p>
              <a:pPr algn="ctr">
                <a:defRPr/>
              </a:pPr>
              <a:r>
                <a:rPr lang="es-ES" sz="1400">
                  <a:solidFill>
                    <a:schemeClr val="tx1"/>
                  </a:solidFill>
                  <a:ea typeface="Roboto Condensed Light" charset="0"/>
                  <a:cs typeface="Roboto Condensed Light" charset="0"/>
                </a:rPr>
                <a:t>de la utilización del suelo</a:t>
              </a:r>
            </a:p>
          </p:txBody>
        </p:sp>
        <p:sp>
          <p:nvSpPr>
            <p:cNvPr id="33" name="Block Arc 11">
              <a:extLst>
                <a:ext uri="{FF2B5EF4-FFF2-40B4-BE49-F238E27FC236}">
                  <a16:creationId xmlns:a16="http://schemas.microsoft.com/office/drawing/2014/main" id="{115F400C-B35A-44CE-B4EB-CA06FE02FF9C}"/>
                </a:ext>
              </a:extLst>
            </p:cNvPr>
            <p:cNvSpPr/>
            <p:nvPr/>
          </p:nvSpPr>
          <p:spPr>
            <a:xfrm flipH="1">
              <a:off x="7261411" y="2721685"/>
              <a:ext cx="2441988" cy="2441986"/>
            </a:xfrm>
            <a:prstGeom prst="blockArc">
              <a:avLst>
                <a:gd name="adj1" fmla="val 5451033"/>
                <a:gd name="adj2" fmla="val 11539452"/>
                <a:gd name="adj3" fmla="val 296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chemeClr val="tx1"/>
                </a:solidFill>
              </a:endParaRPr>
            </a:p>
          </p:txBody>
        </p:sp>
      </p:grpSp>
      <p:grpSp>
        <p:nvGrpSpPr>
          <p:cNvPr id="35" name="Group 9">
            <a:extLst>
              <a:ext uri="{FF2B5EF4-FFF2-40B4-BE49-F238E27FC236}">
                <a16:creationId xmlns:a16="http://schemas.microsoft.com/office/drawing/2014/main" id="{416C59C7-9B57-426D-A88E-15154D7B26BF}"/>
              </a:ext>
            </a:extLst>
          </p:cNvPr>
          <p:cNvGrpSpPr>
            <a:grpSpLocks/>
          </p:cNvGrpSpPr>
          <p:nvPr/>
        </p:nvGrpSpPr>
        <p:grpSpPr bwMode="auto">
          <a:xfrm>
            <a:off x="5140116" y="3542878"/>
            <a:ext cx="2071873" cy="2123238"/>
            <a:chOff x="7261410" y="2721685"/>
            <a:chExt cx="2441989" cy="2441986"/>
          </a:xfrm>
        </p:grpSpPr>
        <p:sp>
          <p:nvSpPr>
            <p:cNvPr id="36" name="Donut 10">
              <a:extLst>
                <a:ext uri="{FF2B5EF4-FFF2-40B4-BE49-F238E27FC236}">
                  <a16:creationId xmlns:a16="http://schemas.microsoft.com/office/drawing/2014/main" id="{CA162DFB-5651-4879-B216-6A5D2454B0B6}"/>
                </a:ext>
              </a:extLst>
            </p:cNvPr>
            <p:cNvSpPr/>
            <p:nvPr/>
          </p:nvSpPr>
          <p:spPr>
            <a:xfrm>
              <a:off x="7261410"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000">
                  <a:solidFill>
                    <a:schemeClr val="tx1"/>
                  </a:solidFill>
                  <a:ea typeface="Roboto Condensed Light" charset="0"/>
                  <a:cs typeface="Roboto Condensed Light" charset="0"/>
                </a:rPr>
                <a:t>1/3</a:t>
              </a:r>
              <a:endParaRPr lang="es-ES" sz="3000" baseline="30000">
                <a:solidFill>
                  <a:schemeClr val="tx1"/>
                </a:solidFill>
                <a:ea typeface="Roboto Condensed Light" charset="0"/>
                <a:cs typeface="Roboto Condensed Light" charset="0"/>
              </a:endParaRPr>
            </a:p>
            <a:p>
              <a:pPr algn="ctr">
                <a:defRPr/>
              </a:pPr>
              <a:r>
                <a:rPr lang="es-ES" sz="1400">
                  <a:solidFill>
                    <a:schemeClr val="tx1"/>
                  </a:solidFill>
                  <a:ea typeface="Roboto Condensed Light" charset="0"/>
                  <a:cs typeface="Roboto Condensed Light" charset="0"/>
                </a:rPr>
                <a:t>de los materiales utilizados provenientes del medio natural</a:t>
              </a:r>
            </a:p>
          </p:txBody>
        </p:sp>
        <p:sp>
          <p:nvSpPr>
            <p:cNvPr id="37" name="Block Arc 11">
              <a:extLst>
                <a:ext uri="{FF2B5EF4-FFF2-40B4-BE49-F238E27FC236}">
                  <a16:creationId xmlns:a16="http://schemas.microsoft.com/office/drawing/2014/main" id="{435B1245-43C4-4271-9AD7-8CDACD5F6AF7}"/>
                </a:ext>
              </a:extLst>
            </p:cNvPr>
            <p:cNvSpPr/>
            <p:nvPr/>
          </p:nvSpPr>
          <p:spPr>
            <a:xfrm flipH="1">
              <a:off x="7261411" y="2721685"/>
              <a:ext cx="2441988" cy="2441986"/>
            </a:xfrm>
            <a:prstGeom prst="blockArc">
              <a:avLst>
                <a:gd name="adj1" fmla="val 5451033"/>
                <a:gd name="adj2" fmla="val 13256504"/>
                <a:gd name="adj3" fmla="val 29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solidFill>
                  <a:schemeClr val="tx1"/>
                </a:solidFill>
              </a:endParaRPr>
            </a:p>
          </p:txBody>
        </p:sp>
      </p:grpSp>
      <p:sp>
        <p:nvSpPr>
          <p:cNvPr id="38" name="Rectángulo 2">
            <a:extLst>
              <a:ext uri="{FF2B5EF4-FFF2-40B4-BE49-F238E27FC236}">
                <a16:creationId xmlns:a16="http://schemas.microsoft.com/office/drawing/2014/main" id="{54190F1C-CC19-47C4-8472-ED2472FBC400}"/>
              </a:ext>
            </a:extLst>
          </p:cNvPr>
          <p:cNvSpPr>
            <a:spLocks noChangeArrowheads="1"/>
          </p:cNvSpPr>
          <p:nvPr/>
        </p:nvSpPr>
        <p:spPr bwMode="auto">
          <a:xfrm>
            <a:off x="755664" y="5819362"/>
            <a:ext cx="804452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Clr>
                <a:srgbClr val="C00000"/>
              </a:buClr>
              <a:buNone/>
            </a:pPr>
            <a:r>
              <a:rPr lang="es-ES" sz="1600" dirty="0">
                <a:solidFill>
                  <a:schemeClr val="tx1">
                    <a:lumMod val="95000"/>
                    <a:lumOff val="5000"/>
                  </a:schemeClr>
                </a:solidFill>
                <a:latin typeface="+mn-lt"/>
              </a:rPr>
              <a:t>Se hace necesario </a:t>
            </a:r>
            <a:r>
              <a:rPr lang="es-ES" sz="1600" b="1" dirty="0">
                <a:solidFill>
                  <a:schemeClr val="tx1">
                    <a:lumMod val="95000"/>
                    <a:lumOff val="5000"/>
                  </a:schemeClr>
                </a:solidFill>
                <a:latin typeface="+mn-lt"/>
              </a:rPr>
              <a:t>transformar el modelo actual del sector </a:t>
            </a:r>
            <a:r>
              <a:rPr lang="es-ES" sz="1600" dirty="0">
                <a:solidFill>
                  <a:schemeClr val="tx1">
                    <a:lumMod val="95000"/>
                    <a:lumOff val="5000"/>
                  </a:schemeClr>
                </a:solidFill>
                <a:latin typeface="+mn-lt"/>
              </a:rPr>
              <a:t>de la industria de la construcción, con un nuevo enfoque más </a:t>
            </a:r>
            <a:r>
              <a:rPr lang="es-ES" sz="1600" b="1" dirty="0">
                <a:solidFill>
                  <a:schemeClr val="tx1">
                    <a:lumMod val="95000"/>
                    <a:lumOff val="5000"/>
                  </a:schemeClr>
                </a:solidFill>
                <a:latin typeface="+mn-lt"/>
              </a:rPr>
              <a:t>sostenible y eficiente</a:t>
            </a:r>
          </a:p>
        </p:txBody>
      </p:sp>
    </p:spTree>
    <p:extLst>
      <p:ext uri="{BB962C8B-B14F-4D97-AF65-F5344CB8AC3E}">
        <p14:creationId xmlns:p14="http://schemas.microsoft.com/office/powerpoint/2010/main" val="328566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fill="hold"/>
                                        <p:tgtEl>
                                          <p:spTgt spid="26"/>
                                        </p:tgtEl>
                                        <p:attrNameLst>
                                          <p:attrName>ppt_x</p:attrName>
                                        </p:attrNameLst>
                                      </p:cBhvr>
                                      <p:tavLst>
                                        <p:tav tm="0">
                                          <p:val>
                                            <p:strVal val="#ppt_x"/>
                                          </p:val>
                                        </p:tav>
                                        <p:tav tm="100000">
                                          <p:val>
                                            <p:strVal val="#ppt_x"/>
                                          </p:val>
                                        </p:tav>
                                      </p:tavLst>
                                    </p:anim>
                                    <p:anim calcmode="lin" valueType="num">
                                      <p:cBhvr additive="base">
                                        <p:cTn id="8" dur="10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ppt_x"/>
                                          </p:val>
                                        </p:tav>
                                        <p:tav tm="100000">
                                          <p:val>
                                            <p:strVal val="#ppt_x"/>
                                          </p:val>
                                        </p:tav>
                                      </p:tavLst>
                                    </p:anim>
                                    <p:anim calcmode="lin" valueType="num">
                                      <p:cBhvr additive="base">
                                        <p:cTn id="20" dur="10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n 36" descr="MSD_EconomiaCircual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60294"/>
            <a:ext cx="7344816" cy="5193042"/>
          </a:xfrm>
          <a:prstGeom prst="rect">
            <a:avLst/>
          </a:prstGeom>
        </p:spPr>
      </p:pic>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Conceptos clave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475656" y="6279703"/>
            <a:ext cx="8856587" cy="461665"/>
          </a:xfrm>
          <a:prstGeom prst="rect">
            <a:avLst/>
          </a:prstGeom>
        </p:spPr>
        <p:txBody>
          <a:bodyPr wrap="square">
            <a:spAutoFit/>
          </a:bodyPr>
          <a:lstStyle/>
          <a:p>
            <a:r>
              <a:rPr lang="es-ES" sz="800" dirty="0">
                <a:solidFill>
                  <a:srgbClr val="7F7F7F"/>
                </a:solidFill>
              </a:rPr>
              <a:t>FUENTE: </a:t>
            </a:r>
            <a:r>
              <a:rPr lang="es-ES" sz="800" dirty="0" err="1">
                <a:solidFill>
                  <a:srgbClr val="7F7F7F"/>
                </a:solidFill>
              </a:rPr>
              <a:t>https</a:t>
            </a:r>
            <a:r>
              <a:rPr lang="es-ES" sz="800" dirty="0">
                <a:solidFill>
                  <a:srgbClr val="7F7F7F"/>
                </a:solidFill>
              </a:rPr>
              <a:t>://</a:t>
            </a:r>
            <a:r>
              <a:rPr lang="es-ES" sz="800" dirty="0" err="1">
                <a:solidFill>
                  <a:srgbClr val="7F7F7F"/>
                </a:solidFill>
              </a:rPr>
              <a:t>www.euskadi.eus</a:t>
            </a:r>
            <a:r>
              <a:rPr lang="es-ES" sz="800" dirty="0">
                <a:solidFill>
                  <a:srgbClr val="7F7F7F"/>
                </a:solidFill>
              </a:rPr>
              <a:t>/contenidos/</a:t>
            </a:r>
            <a:r>
              <a:rPr lang="es-ES" sz="800" dirty="0" err="1">
                <a:solidFill>
                  <a:srgbClr val="7F7F7F"/>
                </a:solidFill>
              </a:rPr>
              <a:t>informacion</a:t>
            </a:r>
            <a:r>
              <a:rPr lang="es-ES" sz="800" dirty="0">
                <a:solidFill>
                  <a:srgbClr val="7F7F7F"/>
                </a:solidFill>
              </a:rPr>
              <a:t>/</a:t>
            </a:r>
            <a:r>
              <a:rPr lang="es-ES" sz="800" dirty="0" err="1">
                <a:solidFill>
                  <a:srgbClr val="7F7F7F"/>
                </a:solidFill>
              </a:rPr>
              <a:t>economia_circular</a:t>
            </a:r>
            <a:r>
              <a:rPr lang="es-ES" sz="800" dirty="0">
                <a:solidFill>
                  <a:srgbClr val="7F7F7F"/>
                </a:solidFill>
              </a:rPr>
              <a:t>/</a:t>
            </a:r>
            <a:r>
              <a:rPr lang="es-ES" sz="800" dirty="0" err="1">
                <a:solidFill>
                  <a:srgbClr val="7F7F7F"/>
                </a:solidFill>
              </a:rPr>
              <a:t>eu_def</a:t>
            </a:r>
            <a:r>
              <a:rPr lang="es-ES" sz="800" dirty="0">
                <a:solidFill>
                  <a:srgbClr val="7F7F7F"/>
                </a:solidFill>
              </a:rPr>
              <a:t>/adjuntos/Indicadores_economia_circular_pais_vasco_2018.pdf</a:t>
            </a:r>
          </a:p>
          <a:p>
            <a:r>
              <a:rPr lang="es-ES" sz="800" dirty="0" err="1">
                <a:solidFill>
                  <a:srgbClr val="7F7F7F"/>
                </a:solidFill>
              </a:rPr>
              <a:t>https</a:t>
            </a:r>
            <a:r>
              <a:rPr lang="es-ES" sz="800" dirty="0">
                <a:solidFill>
                  <a:srgbClr val="7F7F7F"/>
                </a:solidFill>
              </a:rPr>
              <a:t>://</a:t>
            </a:r>
            <a:r>
              <a:rPr lang="es-ES" sz="800" dirty="0" err="1">
                <a:solidFill>
                  <a:srgbClr val="7F7F7F"/>
                </a:solidFill>
              </a:rPr>
              <a:t>metasystemdesign.com</a:t>
            </a:r>
            <a:r>
              <a:rPr lang="es-ES" sz="800" dirty="0">
                <a:solidFill>
                  <a:srgbClr val="7F7F7F"/>
                </a:solidFill>
              </a:rPr>
              <a:t>/</a:t>
            </a:r>
            <a:r>
              <a:rPr lang="es-ES" sz="800" dirty="0" err="1">
                <a:solidFill>
                  <a:srgbClr val="7F7F7F"/>
                </a:solidFill>
              </a:rPr>
              <a:t>economia</a:t>
            </a:r>
            <a:r>
              <a:rPr lang="es-ES" sz="800" dirty="0">
                <a:solidFill>
                  <a:srgbClr val="7F7F7F"/>
                </a:solidFill>
              </a:rPr>
              <a:t>-circular/</a:t>
            </a:r>
          </a:p>
          <a:p>
            <a:endParaRPr lang="es-ES" sz="800" dirty="0">
              <a:solidFill>
                <a:srgbClr val="7F7F7F"/>
              </a:solidFill>
            </a:endParaRPr>
          </a:p>
        </p:txBody>
      </p:sp>
      <p:sp>
        <p:nvSpPr>
          <p:cNvPr id="21" name="Rectángulo 20"/>
          <p:cNvSpPr/>
          <p:nvPr/>
        </p:nvSpPr>
        <p:spPr>
          <a:xfrm>
            <a:off x="107504" y="1844824"/>
            <a:ext cx="553998" cy="4104456"/>
          </a:xfrm>
          <a:prstGeom prst="rect">
            <a:avLst/>
          </a:prstGeom>
        </p:spPr>
        <p:txBody>
          <a:bodyPr vert="vert270" wrap="square">
            <a:spAutoFit/>
          </a:bodyPr>
          <a:lstStyle/>
          <a:p>
            <a:pPr algn="just"/>
            <a:r>
              <a:rPr lang="es-ES" sz="1200" dirty="0"/>
              <a:t>Tasas de reciclado y reutilización de material reciclado en productos de construcción y demolición (datos 2016).</a:t>
            </a:r>
          </a:p>
        </p:txBody>
      </p:sp>
      <p:grpSp>
        <p:nvGrpSpPr>
          <p:cNvPr id="25" name="Group 9">
            <a:extLst>
              <a:ext uri="{FF2B5EF4-FFF2-40B4-BE49-F238E27FC236}">
                <a16:creationId xmlns:a16="http://schemas.microsoft.com/office/drawing/2014/main" id="{10F193CB-E998-4C0C-995B-3DD951736424}"/>
              </a:ext>
            </a:extLst>
          </p:cNvPr>
          <p:cNvGrpSpPr>
            <a:grpSpLocks/>
          </p:cNvGrpSpPr>
          <p:nvPr/>
        </p:nvGrpSpPr>
        <p:grpSpPr bwMode="auto">
          <a:xfrm>
            <a:off x="755576" y="1916832"/>
            <a:ext cx="1152128" cy="1152128"/>
            <a:chOff x="7261411" y="2721685"/>
            <a:chExt cx="2441988" cy="2441986"/>
          </a:xfrm>
        </p:grpSpPr>
        <p:sp>
          <p:nvSpPr>
            <p:cNvPr id="26"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Roboto Condensed Light" charset="0"/>
                  <a:ea typeface="Roboto Condensed Light" charset="0"/>
                  <a:cs typeface="Roboto Condensed Light" charset="0"/>
                </a:rPr>
                <a:t>UE</a:t>
              </a:r>
            </a:p>
            <a:p>
              <a:pPr algn="ctr">
                <a:defRPr/>
              </a:pPr>
              <a:r>
                <a:rPr lang="en-US" sz="1400" dirty="0">
                  <a:solidFill>
                    <a:schemeClr val="tx1"/>
                  </a:solidFill>
                  <a:latin typeface="Roboto Condensed Light" charset="0"/>
                  <a:ea typeface="Roboto Condensed Light" charset="0"/>
                  <a:cs typeface="Roboto Condensed Light" charset="0"/>
                </a:rPr>
                <a:t>89%</a:t>
              </a:r>
            </a:p>
          </p:txBody>
        </p:sp>
        <p:sp>
          <p:nvSpPr>
            <p:cNvPr id="27"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18264731"/>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28" name="Group 9">
            <a:extLst>
              <a:ext uri="{FF2B5EF4-FFF2-40B4-BE49-F238E27FC236}">
                <a16:creationId xmlns:a16="http://schemas.microsoft.com/office/drawing/2014/main" id="{10F193CB-E998-4C0C-995B-3DD951736424}"/>
              </a:ext>
            </a:extLst>
          </p:cNvPr>
          <p:cNvGrpSpPr>
            <a:grpSpLocks/>
          </p:cNvGrpSpPr>
          <p:nvPr/>
        </p:nvGrpSpPr>
        <p:grpSpPr bwMode="auto">
          <a:xfrm>
            <a:off x="755576" y="3356992"/>
            <a:ext cx="1152128" cy="1152128"/>
            <a:chOff x="7261411" y="2721685"/>
            <a:chExt cx="2441988" cy="2441986"/>
          </a:xfrm>
        </p:grpSpPr>
        <p:sp>
          <p:nvSpPr>
            <p:cNvPr id="29"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Roboto Condensed Light" charset="0"/>
                  <a:ea typeface="Roboto Condensed Light" charset="0"/>
                  <a:cs typeface="Roboto Condensed Light" charset="0"/>
                </a:rPr>
                <a:t>ESTADO</a:t>
              </a:r>
            </a:p>
            <a:p>
              <a:pPr algn="ctr">
                <a:defRPr/>
              </a:pPr>
              <a:r>
                <a:rPr lang="en-US" sz="1200" dirty="0">
                  <a:solidFill>
                    <a:schemeClr val="tx1"/>
                  </a:solidFill>
                  <a:latin typeface="Roboto Condensed Light" charset="0"/>
                  <a:ea typeface="Roboto Condensed Light" charset="0"/>
                  <a:cs typeface="Roboto Condensed Light" charset="0"/>
                </a:rPr>
                <a:t>70%</a:t>
              </a:r>
            </a:p>
          </p:txBody>
        </p:sp>
        <p:sp>
          <p:nvSpPr>
            <p:cNvPr id="31"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1008102"/>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33" name="Group 9">
            <a:extLst>
              <a:ext uri="{FF2B5EF4-FFF2-40B4-BE49-F238E27FC236}">
                <a16:creationId xmlns:a16="http://schemas.microsoft.com/office/drawing/2014/main" id="{10F193CB-E998-4C0C-995B-3DD951736424}"/>
              </a:ext>
            </a:extLst>
          </p:cNvPr>
          <p:cNvGrpSpPr>
            <a:grpSpLocks/>
          </p:cNvGrpSpPr>
          <p:nvPr/>
        </p:nvGrpSpPr>
        <p:grpSpPr bwMode="auto">
          <a:xfrm>
            <a:off x="755576" y="4797152"/>
            <a:ext cx="1152128" cy="1152128"/>
            <a:chOff x="7261411" y="2721685"/>
            <a:chExt cx="2441988" cy="2441986"/>
          </a:xfrm>
        </p:grpSpPr>
        <p:sp>
          <p:nvSpPr>
            <p:cNvPr id="35"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Roboto Condensed Light" charset="0"/>
                  <a:ea typeface="Roboto Condensed Light" charset="0"/>
                  <a:cs typeface="Roboto Condensed Light" charset="0"/>
                </a:rPr>
                <a:t>CAV</a:t>
              </a:r>
            </a:p>
            <a:p>
              <a:pPr algn="ctr">
                <a:defRPr/>
              </a:pPr>
              <a:r>
                <a:rPr lang="en-US" sz="1400" dirty="0">
                  <a:solidFill>
                    <a:schemeClr val="tx1"/>
                  </a:solidFill>
                  <a:latin typeface="Roboto Condensed Light" charset="0"/>
                  <a:ea typeface="Roboto Condensed Light" charset="0"/>
                  <a:cs typeface="Roboto Condensed Light" charset="0"/>
                </a:rPr>
                <a:t>59%</a:t>
              </a:r>
            </a:p>
          </p:txBody>
        </p:sp>
        <p:sp>
          <p:nvSpPr>
            <p:cNvPr id="36"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4209712"/>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sp>
        <p:nvSpPr>
          <p:cNvPr id="39" name="Rectángulo 38">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La </a:t>
            </a:r>
            <a:r>
              <a:rPr lang="es-ES" sz="1600" b="1" dirty="0"/>
              <a:t>Economía Circular </a:t>
            </a:r>
            <a:r>
              <a:rPr lang="es-ES" sz="1600" dirty="0"/>
              <a:t>tiene como objetivo </a:t>
            </a:r>
            <a:r>
              <a:rPr lang="es-ES" sz="1600" b="1" dirty="0"/>
              <a:t>mantener el valor de los productos</a:t>
            </a:r>
            <a:r>
              <a:rPr lang="es-ES" sz="1600" dirty="0"/>
              <a:t>, </a:t>
            </a:r>
            <a:r>
              <a:rPr lang="es-ES" sz="1600" b="1" dirty="0"/>
              <a:t>materiales</a:t>
            </a:r>
            <a:r>
              <a:rPr lang="es-ES" sz="1600" dirty="0"/>
              <a:t> y </a:t>
            </a:r>
            <a:r>
              <a:rPr lang="es-ES" sz="1600" b="1" dirty="0"/>
              <a:t>recursos</a:t>
            </a:r>
            <a:r>
              <a:rPr lang="es-ES" sz="1600" dirty="0"/>
              <a:t> durante el mayor tiempo posible</a:t>
            </a:r>
            <a:r>
              <a:rPr lang="es-ES" sz="1600" b="1" dirty="0"/>
              <a:t> devolviéndolos al ciclo de productos </a:t>
            </a:r>
            <a:r>
              <a:rPr lang="es-ES" sz="1600" dirty="0"/>
              <a:t>al final de su uso, mientras se </a:t>
            </a:r>
            <a:r>
              <a:rPr lang="es-ES" sz="1600" b="1" dirty="0"/>
              <a:t>minimiza la generación de residuos</a:t>
            </a:r>
            <a:r>
              <a:rPr lang="es-ES" sz="1600" dirty="0"/>
              <a:t>. </a:t>
            </a:r>
          </a:p>
        </p:txBody>
      </p:sp>
    </p:spTree>
    <p:extLst>
      <p:ext uri="{BB962C8B-B14F-4D97-AF65-F5344CB8AC3E}">
        <p14:creationId xmlns:p14="http://schemas.microsoft.com/office/powerpoint/2010/main" val="206669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ppt_x"/>
                                          </p:val>
                                        </p:tav>
                                        <p:tav tm="100000">
                                          <p:val>
                                            <p:strVal val="#ppt_x"/>
                                          </p:val>
                                        </p:tav>
                                      </p:tavLst>
                                    </p:anim>
                                    <p:anim calcmode="lin" valueType="num">
                                      <p:cBhvr additive="base">
                                        <p:cTn id="16"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6</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pic>
        <p:nvPicPr>
          <p:cNvPr id="5" name="Imagen 4" descr="Captura de pantalla 2019-10-21 a las 15.52.46.png"/>
          <p:cNvPicPr>
            <a:picLocks noChangeAspect="1"/>
          </p:cNvPicPr>
          <p:nvPr/>
        </p:nvPicPr>
        <p:blipFill rotWithShape="1">
          <a:blip r:embed="rId4">
            <a:extLst>
              <a:ext uri="{28A0092B-C50C-407E-A947-70E740481C1C}">
                <a14:useLocalDpi xmlns:a14="http://schemas.microsoft.com/office/drawing/2010/main" val="0"/>
              </a:ext>
            </a:extLst>
          </a:blip>
          <a:srcRect b="8499"/>
          <a:stretch/>
        </p:blipFill>
        <p:spPr>
          <a:xfrm>
            <a:off x="611560" y="2060848"/>
            <a:ext cx="6787393" cy="3711885"/>
          </a:xfrm>
          <a:prstGeom prst="rect">
            <a:avLst/>
          </a:prstGeom>
        </p:spPr>
      </p:pic>
      <p:sp>
        <p:nvSpPr>
          <p:cNvPr id="17" name="CuadroTexto 16"/>
          <p:cNvSpPr txBox="1"/>
          <p:nvPr/>
        </p:nvSpPr>
        <p:spPr>
          <a:xfrm>
            <a:off x="107504" y="414993"/>
            <a:ext cx="9036496" cy="276999"/>
          </a:xfrm>
          <a:prstGeom prst="rect">
            <a:avLst/>
          </a:prstGeom>
          <a:noFill/>
        </p:spPr>
        <p:txBody>
          <a:bodyPr wrap="square" rtlCol="0">
            <a:spAutoFit/>
          </a:bodyPr>
          <a:lstStyle/>
          <a:p>
            <a:pPr algn="just"/>
            <a:endParaRPr lang="es-ES" sz="1200" dirty="0"/>
          </a:p>
        </p:txBody>
      </p:sp>
      <p:sp>
        <p:nvSpPr>
          <p:cNvPr id="18" name="Rectángulo 17">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La </a:t>
            </a:r>
            <a:r>
              <a:rPr lang="es-ES" sz="1600" b="1" dirty="0"/>
              <a:t>Economía Circular </a:t>
            </a:r>
            <a:r>
              <a:rPr lang="es-ES" sz="1600" dirty="0"/>
              <a:t>tiene como objetivo </a:t>
            </a:r>
            <a:r>
              <a:rPr lang="es-ES" sz="1600" b="1" dirty="0"/>
              <a:t>mantener el valor de los productos</a:t>
            </a:r>
            <a:r>
              <a:rPr lang="es-ES" sz="1600" dirty="0"/>
              <a:t>, </a:t>
            </a:r>
            <a:r>
              <a:rPr lang="es-ES" sz="1600" b="1" dirty="0"/>
              <a:t>materiales</a:t>
            </a:r>
            <a:r>
              <a:rPr lang="es-ES" sz="1600" dirty="0"/>
              <a:t> y </a:t>
            </a:r>
            <a:r>
              <a:rPr lang="es-ES" sz="1600" b="1" dirty="0"/>
              <a:t>recursos</a:t>
            </a:r>
            <a:r>
              <a:rPr lang="es-ES" sz="1600" dirty="0"/>
              <a:t> durante el mayor tiempo posible</a:t>
            </a:r>
            <a:r>
              <a:rPr lang="es-ES" sz="1600" b="1" dirty="0"/>
              <a:t> devolviéndolos al ciclo de productos </a:t>
            </a:r>
            <a:r>
              <a:rPr lang="es-ES" sz="1600" dirty="0"/>
              <a:t>al final de su uso, mientras se </a:t>
            </a:r>
            <a:r>
              <a:rPr lang="es-ES" sz="1600" b="1" dirty="0"/>
              <a:t>minimiza la generación de residuos</a:t>
            </a:r>
            <a:r>
              <a:rPr lang="es-ES" sz="1600" dirty="0"/>
              <a:t>. </a:t>
            </a:r>
          </a:p>
        </p:txBody>
      </p:sp>
      <p:sp>
        <p:nvSpPr>
          <p:cNvPr id="9" name="Rectángulo 8"/>
          <p:cNvSpPr/>
          <p:nvPr/>
        </p:nvSpPr>
        <p:spPr>
          <a:xfrm>
            <a:off x="1499058" y="6165304"/>
            <a:ext cx="8041494" cy="432048"/>
          </a:xfrm>
          <a:prstGeom prst="rect">
            <a:avLst/>
          </a:prstGeom>
        </p:spPr>
        <p:txBody>
          <a:bodyPr wrap="square">
            <a:spAutoFit/>
          </a:bodyPr>
          <a:lstStyle/>
          <a:p>
            <a:r>
              <a:rPr lang="es-ES" sz="1100" dirty="0" err="1">
                <a:solidFill>
                  <a:schemeClr val="bg1">
                    <a:lumMod val="50000"/>
                  </a:schemeClr>
                </a:solidFill>
              </a:rPr>
              <a:t>https</a:t>
            </a:r>
            <a:r>
              <a:rPr lang="es-ES" sz="1100" dirty="0">
                <a:solidFill>
                  <a:schemeClr val="bg1">
                    <a:lumMod val="50000"/>
                  </a:schemeClr>
                </a:solidFill>
              </a:rPr>
              <a:t>://</a:t>
            </a:r>
            <a:r>
              <a:rPr lang="es-ES" sz="1100" dirty="0" err="1">
                <a:solidFill>
                  <a:schemeClr val="bg1">
                    <a:lumMod val="50000"/>
                  </a:schemeClr>
                </a:solidFill>
              </a:rPr>
              <a:t>www.euskadi.eus</a:t>
            </a:r>
            <a:r>
              <a:rPr lang="es-ES" sz="1100" dirty="0">
                <a:solidFill>
                  <a:schemeClr val="bg1">
                    <a:lumMod val="50000"/>
                  </a:schemeClr>
                </a:solidFill>
              </a:rPr>
              <a:t>/contenidos/</a:t>
            </a:r>
            <a:r>
              <a:rPr lang="es-ES" sz="1100" dirty="0" err="1">
                <a:solidFill>
                  <a:schemeClr val="bg1">
                    <a:lumMod val="50000"/>
                  </a:schemeClr>
                </a:solidFill>
              </a:rPr>
              <a:t>informacion</a:t>
            </a:r>
            <a:r>
              <a:rPr lang="es-ES" sz="1100" dirty="0">
                <a:solidFill>
                  <a:schemeClr val="bg1">
                    <a:lumMod val="50000"/>
                  </a:schemeClr>
                </a:solidFill>
              </a:rPr>
              <a:t>/</a:t>
            </a:r>
            <a:r>
              <a:rPr lang="es-ES" sz="1100" dirty="0" err="1">
                <a:solidFill>
                  <a:schemeClr val="bg1">
                    <a:lumMod val="50000"/>
                  </a:schemeClr>
                </a:solidFill>
              </a:rPr>
              <a:t>economia_circular</a:t>
            </a:r>
            <a:r>
              <a:rPr lang="es-ES" sz="1100" dirty="0">
                <a:solidFill>
                  <a:schemeClr val="bg1">
                    <a:lumMod val="50000"/>
                  </a:schemeClr>
                </a:solidFill>
              </a:rPr>
              <a:t>/</a:t>
            </a:r>
            <a:r>
              <a:rPr lang="es-ES" sz="1100" dirty="0" err="1">
                <a:solidFill>
                  <a:schemeClr val="bg1">
                    <a:lumMod val="50000"/>
                  </a:schemeClr>
                </a:solidFill>
              </a:rPr>
              <a:t>eu_def</a:t>
            </a:r>
            <a:r>
              <a:rPr lang="es-ES" sz="1100" dirty="0">
                <a:solidFill>
                  <a:schemeClr val="bg1">
                    <a:lumMod val="50000"/>
                  </a:schemeClr>
                </a:solidFill>
              </a:rPr>
              <a:t>/adjuntos/Indicadores_economia_circular_pais_vasco_2018.pdf</a:t>
            </a:r>
          </a:p>
        </p:txBody>
      </p:sp>
      <p:sp>
        <p:nvSpPr>
          <p:cNvPr id="20" name="Rectángulo 19"/>
          <p:cNvSpPr/>
          <p:nvPr/>
        </p:nvSpPr>
        <p:spPr>
          <a:xfrm>
            <a:off x="107504" y="1628800"/>
            <a:ext cx="369332" cy="4320480"/>
          </a:xfrm>
          <a:prstGeom prst="rect">
            <a:avLst/>
          </a:prstGeom>
        </p:spPr>
        <p:txBody>
          <a:bodyPr vert="vert270" wrap="square">
            <a:spAutoFit/>
          </a:bodyPr>
          <a:lstStyle/>
          <a:p>
            <a:pPr algn="just"/>
            <a:r>
              <a:rPr lang="es-ES" sz="1200" dirty="0"/>
              <a:t>Tasas de recuperación de residuos de construcción y demolición (%)</a:t>
            </a:r>
          </a:p>
        </p:txBody>
      </p:sp>
      <p:grpSp>
        <p:nvGrpSpPr>
          <p:cNvPr id="21" name="Group 9">
            <a:extLst>
              <a:ext uri="{FF2B5EF4-FFF2-40B4-BE49-F238E27FC236}">
                <a16:creationId xmlns:a16="http://schemas.microsoft.com/office/drawing/2014/main" id="{10F193CB-E998-4C0C-995B-3DD951736424}"/>
              </a:ext>
            </a:extLst>
          </p:cNvPr>
          <p:cNvGrpSpPr>
            <a:grpSpLocks/>
          </p:cNvGrpSpPr>
          <p:nvPr/>
        </p:nvGrpSpPr>
        <p:grpSpPr bwMode="auto">
          <a:xfrm>
            <a:off x="7452320" y="3356992"/>
            <a:ext cx="1152128" cy="1152128"/>
            <a:chOff x="7261411" y="2721685"/>
            <a:chExt cx="2441988" cy="2441986"/>
          </a:xfrm>
        </p:grpSpPr>
        <p:sp>
          <p:nvSpPr>
            <p:cNvPr id="22"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latin typeface="Roboto Condensed Light" charset="0"/>
                  <a:ea typeface="Roboto Condensed Light" charset="0"/>
                  <a:cs typeface="Roboto Condensed Light" charset="0"/>
                </a:rPr>
                <a:t>OBJETIVO 2020</a:t>
              </a:r>
            </a:p>
            <a:p>
              <a:pPr algn="ctr">
                <a:defRPr/>
              </a:pPr>
              <a:r>
                <a:rPr lang="en-US" sz="1000" dirty="0">
                  <a:solidFill>
                    <a:schemeClr val="tx1"/>
                  </a:solidFill>
                  <a:latin typeface="Roboto Condensed Light" charset="0"/>
                  <a:ea typeface="Roboto Condensed Light" charset="0"/>
                  <a:cs typeface="Roboto Condensed Light" charset="0"/>
                </a:rPr>
                <a:t>70%</a:t>
              </a:r>
            </a:p>
          </p:txBody>
        </p:sp>
        <p:sp>
          <p:nvSpPr>
            <p:cNvPr id="23"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1008102"/>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spTree>
    <p:extLst>
      <p:ext uri="{BB962C8B-B14F-4D97-AF65-F5344CB8AC3E}">
        <p14:creationId xmlns:p14="http://schemas.microsoft.com/office/powerpoint/2010/main" val="171626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ppt_x"/>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Conceptos clave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7</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491880" y="6392360"/>
            <a:ext cx="5976664" cy="261610"/>
          </a:xfrm>
          <a:prstGeom prst="rect">
            <a:avLst/>
          </a:prstGeom>
        </p:spPr>
        <p:txBody>
          <a:bodyPr wrap="square">
            <a:spAutoFit/>
          </a:bodyPr>
          <a:lstStyle/>
          <a:p>
            <a:r>
              <a:rPr lang="es-ES" sz="1100" dirty="0">
                <a:solidFill>
                  <a:schemeClr val="bg1">
                    <a:lumMod val="50000"/>
                  </a:schemeClr>
                </a:solidFill>
              </a:rPr>
              <a:t>FUENTE: </a:t>
            </a:r>
            <a:r>
              <a:rPr lang="es-ES" sz="1100" dirty="0" err="1">
                <a:solidFill>
                  <a:schemeClr val="bg1">
                    <a:lumMod val="50000"/>
                  </a:schemeClr>
                </a:solidFill>
              </a:rPr>
              <a:t>Iestrategia</a:t>
            </a:r>
            <a:r>
              <a:rPr lang="es-ES" sz="1100" dirty="0">
                <a:solidFill>
                  <a:schemeClr val="bg1">
                    <a:lumMod val="50000"/>
                  </a:schemeClr>
                </a:solidFill>
              </a:rPr>
              <a:t> </a:t>
            </a:r>
            <a:r>
              <a:rPr lang="es-ES" sz="1100" dirty="0" err="1">
                <a:solidFill>
                  <a:schemeClr val="bg1">
                    <a:lumMod val="50000"/>
                  </a:schemeClr>
                </a:solidFill>
              </a:rPr>
              <a:t>Energibasque</a:t>
            </a:r>
            <a:r>
              <a:rPr lang="es-ES" sz="1100" dirty="0">
                <a:solidFill>
                  <a:schemeClr val="bg1">
                    <a:lumMod val="50000"/>
                  </a:schemeClr>
                </a:solidFill>
              </a:rPr>
              <a:t>. EA </a:t>
            </a:r>
            <a:r>
              <a:rPr lang="es-ES" sz="1100" dirty="0" err="1">
                <a:solidFill>
                  <a:schemeClr val="bg1">
                    <a:lumMod val="50000"/>
                  </a:schemeClr>
                </a:solidFill>
              </a:rPr>
              <a:t>MarketReportSeries</a:t>
            </a:r>
            <a:r>
              <a:rPr lang="es-ES" sz="1100" dirty="0">
                <a:solidFill>
                  <a:schemeClr val="bg1">
                    <a:lumMod val="50000"/>
                  </a:schemeClr>
                </a:solidFill>
              </a:rPr>
              <a:t>: Energy Efficiency2018</a:t>
            </a:r>
          </a:p>
        </p:txBody>
      </p:sp>
      <p:sp>
        <p:nvSpPr>
          <p:cNvPr id="15" name="Rectángulo 14">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El parque de edificios de viviendas de la C.A. del País Vasco es mas antiguo del estado, 63,50% de los edificios de viviendas tienen mas de cuarenta años.</a:t>
            </a:r>
          </a:p>
        </p:txBody>
      </p:sp>
      <p:pic>
        <p:nvPicPr>
          <p:cNvPr id="17" name="Imagen 16" descr="Captura de pantalla 2019-10-21 a las 17.37.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772816"/>
            <a:ext cx="4824536" cy="4282452"/>
          </a:xfrm>
          <a:prstGeom prst="rect">
            <a:avLst/>
          </a:prstGeom>
        </p:spPr>
      </p:pic>
      <p:grpSp>
        <p:nvGrpSpPr>
          <p:cNvPr id="5" name="Agrupar 4"/>
          <p:cNvGrpSpPr/>
          <p:nvPr/>
        </p:nvGrpSpPr>
        <p:grpSpPr>
          <a:xfrm>
            <a:off x="5957685" y="1556793"/>
            <a:ext cx="2646565" cy="4680519"/>
            <a:chOff x="179512" y="1556792"/>
            <a:chExt cx="3136363" cy="5546739"/>
          </a:xfrm>
        </p:grpSpPr>
        <p:pic>
          <p:nvPicPr>
            <p:cNvPr id="3" name="Imagen 2" descr="Captura de pantalla 2019-10-21 a las 17.30.09.png"/>
            <p:cNvPicPr>
              <a:picLocks noChangeAspect="1"/>
            </p:cNvPicPr>
            <p:nvPr/>
          </p:nvPicPr>
          <p:blipFill rotWithShape="1">
            <a:blip r:embed="rId5">
              <a:extLst>
                <a:ext uri="{28A0092B-C50C-407E-A947-70E740481C1C}">
                  <a14:useLocalDpi xmlns:a14="http://schemas.microsoft.com/office/drawing/2010/main" val="0"/>
                </a:ext>
              </a:extLst>
            </a:blip>
            <a:srcRect r="49391"/>
            <a:stretch/>
          </p:blipFill>
          <p:spPr>
            <a:xfrm>
              <a:off x="179513" y="1556792"/>
              <a:ext cx="3106514" cy="2896405"/>
            </a:xfrm>
            <a:prstGeom prst="rect">
              <a:avLst/>
            </a:prstGeom>
          </p:spPr>
        </p:pic>
        <p:pic>
          <p:nvPicPr>
            <p:cNvPr id="18" name="Imagen 17" descr="Captura de pantalla 2019-10-21 a las 17.30.09.png"/>
            <p:cNvPicPr>
              <a:picLocks noChangeAspect="1"/>
            </p:cNvPicPr>
            <p:nvPr/>
          </p:nvPicPr>
          <p:blipFill rotWithShape="1">
            <a:blip r:embed="rId5">
              <a:extLst>
                <a:ext uri="{28A0092B-C50C-407E-A947-70E740481C1C}">
                  <a14:useLocalDpi xmlns:a14="http://schemas.microsoft.com/office/drawing/2010/main" val="0"/>
                </a:ext>
              </a:extLst>
            </a:blip>
            <a:srcRect l="48905" t="7941"/>
            <a:stretch/>
          </p:blipFill>
          <p:spPr>
            <a:xfrm>
              <a:off x="179512" y="4437112"/>
              <a:ext cx="3136363" cy="2666419"/>
            </a:xfrm>
            <a:prstGeom prst="rect">
              <a:avLst/>
            </a:prstGeom>
          </p:spPr>
        </p:pic>
      </p:grpSp>
      <p:sp>
        <p:nvSpPr>
          <p:cNvPr id="9" name="Rectángulo 8"/>
          <p:cNvSpPr/>
          <p:nvPr/>
        </p:nvSpPr>
        <p:spPr>
          <a:xfrm>
            <a:off x="9252520" y="1988840"/>
            <a:ext cx="4572000" cy="2862322"/>
          </a:xfrm>
          <a:prstGeom prst="rect">
            <a:avLst/>
          </a:prstGeom>
        </p:spPr>
        <p:txBody>
          <a:bodyPr>
            <a:spAutoFit/>
          </a:bodyPr>
          <a:lstStyle/>
          <a:p>
            <a:r>
              <a:rPr lang="es-ES" baseline="30000" dirty="0"/>
              <a:t>El parque de edificios de viviendas de la C.A. del País Vasco es mas antiguo del estado, 63,50% de los edificios de viviendas tienen mas de cuarenta años.</a:t>
            </a:r>
          </a:p>
          <a:p>
            <a:r>
              <a:rPr lang="es-ES" baseline="30000" dirty="0"/>
              <a:t>• Aproximadamente el 85% de los edificios de viviendas son principales, salvo en municipios vacacionales.</a:t>
            </a:r>
          </a:p>
          <a:p>
            <a:r>
              <a:rPr lang="es-ES" baseline="30000" dirty="0"/>
              <a:t>• • Las licencias de obra mayor para rehabilitación han subido 37,92 puntos en los últimos 20 años.</a:t>
            </a:r>
          </a:p>
          <a:p>
            <a:r>
              <a:rPr lang="es-ES" baseline="30000" dirty="0"/>
              <a:t>• El territorio histórico donde más ha subido la rehabilitación ha sido </a:t>
            </a:r>
            <a:r>
              <a:rPr lang="es-ES" baseline="30000" dirty="0" err="1"/>
              <a:t>Gipuzkoa</a:t>
            </a:r>
            <a:r>
              <a:rPr lang="es-ES" baseline="30000" dirty="0"/>
              <a:t> con 43,42 puntos en los últimos 20 años.</a:t>
            </a:r>
          </a:p>
          <a:p>
            <a:r>
              <a:rPr lang="es-ES" baseline="30000" dirty="0"/>
              <a:t>• El territorio histórico donde más se rehabilita es </a:t>
            </a:r>
            <a:r>
              <a:rPr lang="es-ES" baseline="30000" dirty="0" err="1"/>
              <a:t>Bizkaia</a:t>
            </a:r>
            <a:r>
              <a:rPr lang="es-ES" baseline="30000" dirty="0"/>
              <a:t> pero cuenta con las rentas medias mas bajas de la Comunidad Autónoma de Euskadi.</a:t>
            </a:r>
          </a:p>
          <a:p>
            <a:r>
              <a:rPr lang="es-ES" baseline="30000" dirty="0"/>
              <a:t>• A su vez, el territorio histórico donde menos se rehabilita es </a:t>
            </a:r>
            <a:r>
              <a:rPr lang="es-ES" baseline="30000" dirty="0" err="1"/>
              <a:t>Gipuzkoa</a:t>
            </a:r>
            <a:r>
              <a:rPr lang="es-ES" baseline="30000" dirty="0"/>
              <a:t> y cuenta con la renta media mas alta de la Comunidad Autónoma de Euskadi.</a:t>
            </a:r>
            <a:endParaRPr lang="es-ES" dirty="0"/>
          </a:p>
        </p:txBody>
      </p:sp>
    </p:spTree>
    <p:extLst>
      <p:ext uri="{BB962C8B-B14F-4D97-AF65-F5344CB8AC3E}">
        <p14:creationId xmlns:p14="http://schemas.microsoft.com/office/powerpoint/2010/main" val="107290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Conceptos clave</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8</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491880" y="6392360"/>
            <a:ext cx="5976664" cy="261610"/>
          </a:xfrm>
          <a:prstGeom prst="rect">
            <a:avLst/>
          </a:prstGeom>
        </p:spPr>
        <p:txBody>
          <a:bodyPr wrap="square">
            <a:spAutoFit/>
          </a:bodyPr>
          <a:lstStyle/>
          <a:p>
            <a:r>
              <a:rPr lang="es-ES" sz="1100" dirty="0">
                <a:solidFill>
                  <a:schemeClr val="bg1">
                    <a:lumMod val="50000"/>
                  </a:schemeClr>
                </a:solidFill>
              </a:rPr>
              <a:t>FUENTE: </a:t>
            </a:r>
            <a:r>
              <a:rPr lang="es-ES" sz="1100" dirty="0" err="1">
                <a:solidFill>
                  <a:schemeClr val="bg1">
                    <a:lumMod val="50000"/>
                  </a:schemeClr>
                </a:solidFill>
              </a:rPr>
              <a:t>Iestrategia</a:t>
            </a:r>
            <a:r>
              <a:rPr lang="es-ES" sz="1100" dirty="0">
                <a:solidFill>
                  <a:schemeClr val="bg1">
                    <a:lumMod val="50000"/>
                  </a:schemeClr>
                </a:solidFill>
              </a:rPr>
              <a:t> </a:t>
            </a:r>
            <a:r>
              <a:rPr lang="es-ES" sz="1100" dirty="0" err="1">
                <a:solidFill>
                  <a:schemeClr val="bg1">
                    <a:lumMod val="50000"/>
                  </a:schemeClr>
                </a:solidFill>
              </a:rPr>
              <a:t>Energibasque</a:t>
            </a:r>
            <a:r>
              <a:rPr lang="es-ES" sz="1100" dirty="0">
                <a:solidFill>
                  <a:schemeClr val="bg1">
                    <a:lumMod val="50000"/>
                  </a:schemeClr>
                </a:solidFill>
              </a:rPr>
              <a:t>. EA </a:t>
            </a:r>
            <a:r>
              <a:rPr lang="es-ES" sz="1100" dirty="0" err="1">
                <a:solidFill>
                  <a:schemeClr val="bg1">
                    <a:lumMod val="50000"/>
                  </a:schemeClr>
                </a:solidFill>
              </a:rPr>
              <a:t>MarketReportSeries</a:t>
            </a:r>
            <a:r>
              <a:rPr lang="es-ES" sz="1100" dirty="0">
                <a:solidFill>
                  <a:schemeClr val="bg1">
                    <a:lumMod val="50000"/>
                  </a:schemeClr>
                </a:solidFill>
              </a:rPr>
              <a:t>: Energy Efficiency2018</a:t>
            </a:r>
          </a:p>
        </p:txBody>
      </p:sp>
      <p:sp>
        <p:nvSpPr>
          <p:cNvPr id="15" name="Rectángulo 14">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El parque de edificios de viviendas de la C.A. del País Vasco es mas antiguo del estado, 63,50% de los edificios de viviendas tienen mas de cuarenta años.</a:t>
            </a:r>
          </a:p>
        </p:txBody>
      </p:sp>
      <p:graphicFrame>
        <p:nvGraphicFramePr>
          <p:cNvPr id="2" name="Diagrama 1">
            <a:extLst>
              <a:ext uri="{FF2B5EF4-FFF2-40B4-BE49-F238E27FC236}">
                <a16:creationId xmlns:a16="http://schemas.microsoft.com/office/drawing/2014/main" id="{79DE9710-D182-4140-805D-7D9A3A572DDC}"/>
              </a:ext>
            </a:extLst>
          </p:cNvPr>
          <p:cNvGraphicFramePr/>
          <p:nvPr>
            <p:extLst>
              <p:ext uri="{D42A27DB-BD31-4B8C-83A1-F6EECF244321}">
                <p14:modId xmlns:p14="http://schemas.microsoft.com/office/powerpoint/2010/main" val="73760872"/>
              </p:ext>
            </p:extLst>
          </p:nvPr>
        </p:nvGraphicFramePr>
        <p:xfrm>
          <a:off x="251520" y="1469014"/>
          <a:ext cx="8568952" cy="48712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603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5 Rectángulo">
            <a:extLst>
              <a:ext uri="{FF2B5EF4-FFF2-40B4-BE49-F238E27FC236}">
                <a16:creationId xmlns:a16="http://schemas.microsoft.com/office/drawing/2014/main" id="{BBACF583-34BA-423B-AB10-2A9167FF67B5}"/>
              </a:ext>
            </a:extLst>
          </p:cNvPr>
          <p:cNvSpPr/>
          <p:nvPr/>
        </p:nvSpPr>
        <p:spPr>
          <a:xfrm>
            <a:off x="0" y="127665"/>
            <a:ext cx="9144000" cy="277000"/>
          </a:xfrm>
          <a:prstGeom prst="rect">
            <a:avLst/>
          </a:prstGeom>
          <a:solidFill>
            <a:srgbClr val="C60C30"/>
          </a:solidFill>
          <a:ln>
            <a:solidFill>
              <a:srgbClr val="C60C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56 CuadroTexto">
            <a:extLst>
              <a:ext uri="{FF2B5EF4-FFF2-40B4-BE49-F238E27FC236}">
                <a16:creationId xmlns:a16="http://schemas.microsoft.com/office/drawing/2014/main" id="{6664E2EC-EB08-49EF-BB94-47E9E86619F2}"/>
              </a:ext>
            </a:extLst>
          </p:cNvPr>
          <p:cNvSpPr txBox="1"/>
          <p:nvPr/>
        </p:nvSpPr>
        <p:spPr>
          <a:xfrm>
            <a:off x="108449" y="127664"/>
            <a:ext cx="8568007" cy="276999"/>
          </a:xfrm>
          <a:prstGeom prst="rect">
            <a:avLst/>
          </a:prstGeom>
          <a:noFill/>
        </p:spPr>
        <p:txBody>
          <a:bodyPr wrap="square" rtlCol="0">
            <a:spAutoFit/>
          </a:bodyPr>
          <a:lstStyle/>
          <a:p>
            <a:pPr lvl="0" algn="just"/>
            <a:r>
              <a:rPr lang="es-ES" sz="1200" b="1" dirty="0">
                <a:solidFill>
                  <a:schemeClr val="bg1"/>
                </a:solidFill>
                <a:latin typeface="Helvetica" panose="020B0604020202020204" pitchFamily="34" charset="0"/>
                <a:cs typeface="Helvetica" panose="020B0604020202020204" pitchFamily="34" charset="0"/>
              </a:rPr>
              <a:t>Sostenibilidad en la construcción: ¿De qué estamos hablando?</a:t>
            </a:r>
          </a:p>
        </p:txBody>
      </p:sp>
      <p:pic>
        <p:nvPicPr>
          <p:cNvPr id="7" name="4 Imagen">
            <a:extLst>
              <a:ext uri="{FF2B5EF4-FFF2-40B4-BE49-F238E27FC236}">
                <a16:creationId xmlns:a16="http://schemas.microsoft.com/office/drawing/2014/main" id="{C3CEAE48-E562-4EA8-A02D-DD8D6ACA7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14"/>
          <a:stretch/>
        </p:blipFill>
        <p:spPr>
          <a:xfrm>
            <a:off x="0" y="6221336"/>
            <a:ext cx="1475656" cy="448024"/>
          </a:xfrm>
          <a:prstGeom prst="rect">
            <a:avLst/>
          </a:prstGeom>
        </p:spPr>
      </p:pic>
      <p:sp>
        <p:nvSpPr>
          <p:cNvPr id="10" name="1 Marcador de número de diapositiva">
            <a:extLst>
              <a:ext uri="{FF2B5EF4-FFF2-40B4-BE49-F238E27FC236}">
                <a16:creationId xmlns:a16="http://schemas.microsoft.com/office/drawing/2014/main" id="{04786D02-1A14-4295-BE35-4EDE2BCC918F}"/>
              </a:ext>
            </a:extLst>
          </p:cNvPr>
          <p:cNvSpPr>
            <a:spLocks noGrp="1"/>
          </p:cNvSpPr>
          <p:nvPr>
            <p:ph type="sldNum" sz="quarter" idx="12"/>
          </p:nvPr>
        </p:nvSpPr>
        <p:spPr>
          <a:xfrm>
            <a:off x="6553200" y="6356350"/>
            <a:ext cx="2133600" cy="365125"/>
          </a:xfrm>
        </p:spPr>
        <p:txBody>
          <a:bodyPr/>
          <a:lstStyle/>
          <a:p>
            <a:fld id="{8647B4A5-F542-4221-B4F3-EF1D4CCB98AD}" type="slidenum">
              <a:rPr lang="es-ES" smtClean="0"/>
              <a:t>9</a:t>
            </a:fld>
            <a:endParaRPr lang="es-ES"/>
          </a:p>
        </p:txBody>
      </p:sp>
      <p:cxnSp>
        <p:nvCxnSpPr>
          <p:cNvPr id="11" name="Conector recto 10">
            <a:extLst>
              <a:ext uri="{FF2B5EF4-FFF2-40B4-BE49-F238E27FC236}">
                <a16:creationId xmlns:a16="http://schemas.microsoft.com/office/drawing/2014/main" id="{82920BB7-8B36-4C7A-8206-0BAA4BEE0DB6}"/>
              </a:ext>
            </a:extLst>
          </p:cNvPr>
          <p:cNvCxnSpPr>
            <a:cxnSpLocks/>
          </p:cNvCxnSpPr>
          <p:nvPr/>
        </p:nvCxnSpPr>
        <p:spPr>
          <a:xfrm>
            <a:off x="1475656" y="6669360"/>
            <a:ext cx="7344816" cy="0"/>
          </a:xfrm>
          <a:prstGeom prst="line">
            <a:avLst/>
          </a:prstGeom>
          <a:ln w="12700">
            <a:solidFill>
              <a:srgbClr val="C60C30"/>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BD29D0-1152-4212-AE34-EDF640F73706}"/>
              </a:ext>
            </a:extLst>
          </p:cNvPr>
          <p:cNvSpPr/>
          <p:nvPr/>
        </p:nvSpPr>
        <p:spPr>
          <a:xfrm>
            <a:off x="0" y="692696"/>
            <a:ext cx="9144000" cy="792071"/>
          </a:xfrm>
          <a:prstGeom prst="rect">
            <a:avLst/>
          </a:prstGeom>
          <a:solidFill>
            <a:schemeClr val="bg2"/>
          </a:solid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s-ES" sz="1600" dirty="0"/>
              <a:t>El </a:t>
            </a:r>
            <a:r>
              <a:rPr lang="es-ES" sz="1600" b="1" dirty="0"/>
              <a:t>60% de la inversión en eficiencia energética </a:t>
            </a:r>
            <a:r>
              <a:rPr lang="es-ES" sz="1600" dirty="0"/>
              <a:t>se realización en el entorno de la </a:t>
            </a:r>
            <a:r>
              <a:rPr lang="es-ES" sz="1600" b="1" dirty="0"/>
              <a:t>edificación</a:t>
            </a:r>
          </a:p>
        </p:txBody>
      </p:sp>
      <p:sp>
        <p:nvSpPr>
          <p:cNvPr id="17" name="Rectángulo 16"/>
          <p:cNvSpPr/>
          <p:nvPr/>
        </p:nvSpPr>
        <p:spPr>
          <a:xfrm>
            <a:off x="5004048" y="6309320"/>
            <a:ext cx="3456384" cy="261610"/>
          </a:xfrm>
          <a:prstGeom prst="rect">
            <a:avLst/>
          </a:prstGeom>
        </p:spPr>
        <p:txBody>
          <a:bodyPr wrap="square">
            <a:spAutoFit/>
          </a:bodyPr>
          <a:lstStyle/>
          <a:p>
            <a:r>
              <a:rPr lang="es-ES" sz="1100" dirty="0">
                <a:solidFill>
                  <a:schemeClr val="bg1">
                    <a:lumMod val="50000"/>
                  </a:schemeClr>
                </a:solidFill>
              </a:rPr>
              <a:t>FUENTE: IEA </a:t>
            </a:r>
            <a:r>
              <a:rPr lang="es-ES" sz="1100" dirty="0" err="1">
                <a:solidFill>
                  <a:schemeClr val="bg1">
                    <a:lumMod val="50000"/>
                  </a:schemeClr>
                </a:solidFill>
              </a:rPr>
              <a:t>MarketReportSeries</a:t>
            </a:r>
            <a:r>
              <a:rPr lang="es-ES" sz="1100" dirty="0">
                <a:solidFill>
                  <a:schemeClr val="bg1">
                    <a:lumMod val="50000"/>
                  </a:schemeClr>
                </a:solidFill>
              </a:rPr>
              <a:t>: </a:t>
            </a:r>
            <a:r>
              <a:rPr lang="es-ES" sz="1100" dirty="0" err="1">
                <a:solidFill>
                  <a:schemeClr val="bg1">
                    <a:lumMod val="50000"/>
                  </a:schemeClr>
                </a:solidFill>
              </a:rPr>
              <a:t>Energy</a:t>
            </a:r>
            <a:r>
              <a:rPr lang="es-ES" sz="1100" dirty="0">
                <a:solidFill>
                  <a:schemeClr val="bg1">
                    <a:lumMod val="50000"/>
                  </a:schemeClr>
                </a:solidFill>
              </a:rPr>
              <a:t> Efficiency2018</a:t>
            </a:r>
          </a:p>
        </p:txBody>
      </p:sp>
      <p:pic>
        <p:nvPicPr>
          <p:cNvPr id="18" name="Imagen 17" descr="Captura de pantalla 2019-10-21 a las 17.48.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916832"/>
            <a:ext cx="4939260" cy="4104456"/>
          </a:xfrm>
          <a:prstGeom prst="rect">
            <a:avLst/>
          </a:prstGeom>
        </p:spPr>
      </p:pic>
      <p:sp>
        <p:nvSpPr>
          <p:cNvPr id="19" name="Rectángulo 18"/>
          <p:cNvSpPr/>
          <p:nvPr/>
        </p:nvSpPr>
        <p:spPr>
          <a:xfrm>
            <a:off x="107504" y="1628800"/>
            <a:ext cx="369332" cy="4104456"/>
          </a:xfrm>
          <a:prstGeom prst="rect">
            <a:avLst/>
          </a:prstGeom>
        </p:spPr>
        <p:txBody>
          <a:bodyPr vert="vert270" wrap="square">
            <a:spAutoFit/>
          </a:bodyPr>
          <a:lstStyle/>
          <a:p>
            <a:pPr algn="just"/>
            <a:r>
              <a:rPr lang="es-ES" sz="1200" dirty="0"/>
              <a:t>Datos del parque de viviendas de la C.A. Del País Vasco</a:t>
            </a:r>
          </a:p>
        </p:txBody>
      </p:sp>
      <p:grpSp>
        <p:nvGrpSpPr>
          <p:cNvPr id="20" name="Group 9">
            <a:extLst>
              <a:ext uri="{FF2B5EF4-FFF2-40B4-BE49-F238E27FC236}">
                <a16:creationId xmlns:a16="http://schemas.microsoft.com/office/drawing/2014/main" id="{10F193CB-E998-4C0C-995B-3DD951736424}"/>
              </a:ext>
            </a:extLst>
          </p:cNvPr>
          <p:cNvGrpSpPr>
            <a:grpSpLocks/>
          </p:cNvGrpSpPr>
          <p:nvPr/>
        </p:nvGrpSpPr>
        <p:grpSpPr bwMode="auto">
          <a:xfrm>
            <a:off x="611560" y="2276872"/>
            <a:ext cx="1441524" cy="1441524"/>
            <a:chOff x="7261411" y="2721685"/>
            <a:chExt cx="2441988" cy="2441986"/>
          </a:xfrm>
        </p:grpSpPr>
        <p:sp>
          <p:nvSpPr>
            <p:cNvPr id="21"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latin typeface="Roboto Condensed Light" charset="0"/>
                  <a:ea typeface="Roboto Condensed Light" charset="0"/>
                  <a:cs typeface="Roboto Condensed Light" charset="0"/>
                </a:rPr>
                <a:t>EDIFICACIÓN RESIDENCIAL</a:t>
              </a:r>
            </a:p>
            <a:p>
              <a:pPr algn="ctr">
                <a:defRPr/>
              </a:pPr>
              <a:r>
                <a:rPr lang="en-US" sz="1400" dirty="0">
                  <a:solidFill>
                    <a:schemeClr val="tx1"/>
                  </a:solidFill>
                  <a:latin typeface="Roboto Condensed Light" charset="0"/>
                  <a:ea typeface="Roboto Condensed Light" charset="0"/>
                  <a:cs typeface="Roboto Condensed Light" charset="0"/>
                </a:rPr>
                <a:t>63,50%</a:t>
              </a:r>
            </a:p>
            <a:p>
              <a:pPr algn="ctr">
                <a:defRPr/>
              </a:pPr>
              <a:r>
                <a:rPr lang="en-US" sz="1200" dirty="0">
                  <a:solidFill>
                    <a:schemeClr val="tx1"/>
                  </a:solidFill>
                  <a:latin typeface="Roboto Condensed Light" charset="0"/>
                  <a:ea typeface="Roboto Condensed Light" charset="0"/>
                  <a:cs typeface="Roboto Condensed Light" charset="0"/>
                </a:rPr>
                <a:t>+40años</a:t>
              </a:r>
            </a:p>
          </p:txBody>
        </p:sp>
        <p:sp>
          <p:nvSpPr>
            <p:cNvPr id="22"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2529706"/>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grpSp>
        <p:nvGrpSpPr>
          <p:cNvPr id="23" name="Group 9">
            <a:extLst>
              <a:ext uri="{FF2B5EF4-FFF2-40B4-BE49-F238E27FC236}">
                <a16:creationId xmlns:a16="http://schemas.microsoft.com/office/drawing/2014/main" id="{10F193CB-E998-4C0C-995B-3DD951736424}"/>
              </a:ext>
            </a:extLst>
          </p:cNvPr>
          <p:cNvGrpSpPr>
            <a:grpSpLocks/>
          </p:cNvGrpSpPr>
          <p:nvPr/>
        </p:nvGrpSpPr>
        <p:grpSpPr bwMode="auto">
          <a:xfrm>
            <a:off x="611560" y="4077110"/>
            <a:ext cx="1441524" cy="1441524"/>
            <a:chOff x="7261411" y="2721685"/>
            <a:chExt cx="2441988" cy="2441986"/>
          </a:xfrm>
        </p:grpSpPr>
        <p:sp>
          <p:nvSpPr>
            <p:cNvPr id="24" name="Donut 10">
              <a:extLst>
                <a:ext uri="{FF2B5EF4-FFF2-40B4-BE49-F238E27FC236}">
                  <a16:creationId xmlns:a16="http://schemas.microsoft.com/office/drawing/2014/main" id="{4E0F63B3-2143-4D7B-AD08-867EEEDCC200}"/>
                </a:ext>
              </a:extLst>
            </p:cNvPr>
            <p:cNvSpPr/>
            <p:nvPr/>
          </p:nvSpPr>
          <p:spPr>
            <a:xfrm>
              <a:off x="7261411" y="2721685"/>
              <a:ext cx="2441988" cy="2441986"/>
            </a:xfrm>
            <a:prstGeom prst="donut">
              <a:avLst>
                <a:gd name="adj" fmla="val 2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latin typeface="Roboto Condensed Light" charset="0"/>
                  <a:ea typeface="Roboto Condensed Light" charset="0"/>
                  <a:cs typeface="Roboto Condensed Light" charset="0"/>
                </a:rPr>
                <a:t>LICENCIAS</a:t>
              </a:r>
            </a:p>
            <a:p>
              <a:pPr algn="ctr">
                <a:defRPr/>
              </a:pPr>
              <a:r>
                <a:rPr lang="en-US" sz="600" dirty="0">
                  <a:solidFill>
                    <a:schemeClr val="tx1"/>
                  </a:solidFill>
                  <a:latin typeface="Roboto Condensed Light" charset="0"/>
                  <a:ea typeface="Roboto Condensed Light" charset="0"/>
                  <a:cs typeface="Roboto Condensed Light" charset="0"/>
                </a:rPr>
                <a:t>REHABILITACIÓN</a:t>
              </a:r>
              <a:r>
                <a:rPr lang="en-US" sz="900" dirty="0">
                  <a:solidFill>
                    <a:schemeClr val="tx1"/>
                  </a:solidFill>
                  <a:latin typeface="Roboto Condensed Light" charset="0"/>
                  <a:ea typeface="Roboto Condensed Light" charset="0"/>
                  <a:cs typeface="Roboto Condensed Light" charset="0"/>
                </a:rPr>
                <a:t> </a:t>
              </a:r>
            </a:p>
            <a:p>
              <a:pPr algn="ctr">
                <a:defRPr/>
              </a:pPr>
              <a:r>
                <a:rPr lang="en-US" sz="1200" dirty="0">
                  <a:solidFill>
                    <a:schemeClr val="tx1"/>
                  </a:solidFill>
                  <a:latin typeface="Roboto Condensed Light" charset="0"/>
                  <a:ea typeface="Roboto Condensed Light" charset="0"/>
                  <a:cs typeface="Roboto Condensed Light" charset="0"/>
                </a:rPr>
                <a:t>37,92%</a:t>
              </a:r>
            </a:p>
          </p:txBody>
        </p:sp>
        <p:sp>
          <p:nvSpPr>
            <p:cNvPr id="25" name="Block Arc 11">
              <a:extLst>
                <a:ext uri="{FF2B5EF4-FFF2-40B4-BE49-F238E27FC236}">
                  <a16:creationId xmlns:a16="http://schemas.microsoft.com/office/drawing/2014/main" id="{67C70BCD-DDF9-445C-B31C-14413578F701}"/>
                </a:ext>
              </a:extLst>
            </p:cNvPr>
            <p:cNvSpPr/>
            <p:nvPr/>
          </p:nvSpPr>
          <p:spPr>
            <a:xfrm flipH="1">
              <a:off x="7261411" y="2721685"/>
              <a:ext cx="2441988" cy="2441986"/>
            </a:xfrm>
            <a:prstGeom prst="blockArc">
              <a:avLst>
                <a:gd name="adj1" fmla="val 8490546"/>
                <a:gd name="adj2" fmla="val 16250531"/>
                <a:gd name="adj3" fmla="val 27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chemeClr val="tx1"/>
                </a:solidFill>
                <a:latin typeface="Roboto Condensed Light" charset="0"/>
              </a:endParaRPr>
            </a:p>
          </p:txBody>
        </p:sp>
      </p:grpSp>
      <p:sp>
        <p:nvSpPr>
          <p:cNvPr id="26" name="Rectángulo 25"/>
          <p:cNvSpPr/>
          <p:nvPr/>
        </p:nvSpPr>
        <p:spPr>
          <a:xfrm>
            <a:off x="179512" y="6021288"/>
            <a:ext cx="3456384" cy="261610"/>
          </a:xfrm>
          <a:prstGeom prst="rect">
            <a:avLst/>
          </a:prstGeom>
        </p:spPr>
        <p:txBody>
          <a:bodyPr wrap="square">
            <a:spAutoFit/>
          </a:bodyPr>
          <a:lstStyle/>
          <a:p>
            <a:r>
              <a:rPr lang="es-ES" sz="1100" dirty="0">
                <a:solidFill>
                  <a:schemeClr val="bg1">
                    <a:lumMod val="50000"/>
                  </a:schemeClr>
                </a:solidFill>
              </a:rPr>
              <a:t>FUENTE: </a:t>
            </a:r>
            <a:r>
              <a:rPr lang="es-ES" sz="1100" dirty="0" err="1">
                <a:solidFill>
                  <a:schemeClr val="bg1">
                    <a:lumMod val="50000"/>
                  </a:schemeClr>
                </a:solidFill>
              </a:rPr>
              <a:t>Eustat</a:t>
            </a:r>
            <a:endParaRPr lang="es-ES" sz="1100" dirty="0">
              <a:solidFill>
                <a:schemeClr val="bg1">
                  <a:lumMod val="50000"/>
                </a:schemeClr>
              </a:solidFill>
            </a:endParaRPr>
          </a:p>
        </p:txBody>
      </p:sp>
    </p:spTree>
    <p:extLst>
      <p:ext uri="{BB962C8B-B14F-4D97-AF65-F5344CB8AC3E}">
        <p14:creationId xmlns:p14="http://schemas.microsoft.com/office/powerpoint/2010/main" val="11331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ppt_x"/>
                                          </p:val>
                                        </p:tav>
                                        <p:tav tm="100000">
                                          <p:val>
                                            <p:strVal val="#ppt_x"/>
                                          </p:val>
                                        </p:tav>
                                      </p:tavLst>
                                    </p:anim>
                                    <p:anim calcmode="lin" valueType="num">
                                      <p:cBhvr additive="base">
                                        <p:cTn id="12"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18848</TotalTime>
  <Words>3899</Words>
  <Application>Microsoft Office PowerPoint</Application>
  <PresentationFormat>Presentación en pantalla (4:3)</PresentationFormat>
  <Paragraphs>366</Paragraphs>
  <Slides>34</Slides>
  <Notes>13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Helvetica</vt:lpstr>
      <vt:lpstr>Roboto Condensed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ERAIKUNE</dc:creator>
  <cp:lastModifiedBy>Jon Ansoleaga Ugarte</cp:lastModifiedBy>
  <cp:revision>472</cp:revision>
  <cp:lastPrinted>2019-04-25T11:16:28Z</cp:lastPrinted>
  <dcterms:created xsi:type="dcterms:W3CDTF">2017-07-10T08:22:29Z</dcterms:created>
  <dcterms:modified xsi:type="dcterms:W3CDTF">2019-10-21T18:39:36Z</dcterms:modified>
</cp:coreProperties>
</file>