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70" r:id="rId3"/>
    <p:sldId id="285" r:id="rId4"/>
    <p:sldId id="263" r:id="rId5"/>
    <p:sldId id="269" r:id="rId6"/>
    <p:sldId id="280" r:id="rId7"/>
    <p:sldId id="284" r:id="rId8"/>
    <p:sldId id="257" r:id="rId9"/>
    <p:sldId id="259" r:id="rId10"/>
    <p:sldId id="282" r:id="rId11"/>
    <p:sldId id="261" r:id="rId12"/>
    <p:sldId id="281" r:id="rId13"/>
    <p:sldId id="279" r:id="rId14"/>
    <p:sldId id="273" r:id="rId15"/>
  </p:sldIdLst>
  <p:sldSz cx="9144000" cy="5143500" type="screen16x9"/>
  <p:notesSz cx="6799263" cy="9929813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5FF"/>
    <a:srgbClr val="53C7E7"/>
    <a:srgbClr val="00C08B"/>
    <a:srgbClr val="424990"/>
    <a:srgbClr val="81C7E7"/>
    <a:srgbClr val="E2EEE8"/>
    <a:srgbClr val="045153"/>
    <a:srgbClr val="00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38" autoAdjust="0"/>
    <p:restoredTop sz="96196" autoAdjust="0"/>
  </p:normalViewPr>
  <p:slideViewPr>
    <p:cSldViewPr snapToGrid="0" snapToObjects="1">
      <p:cViewPr varScale="1">
        <p:scale>
          <a:sx n="140" d="100"/>
          <a:sy n="140" d="100"/>
        </p:scale>
        <p:origin x="29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D4D13-1F8F-274D-8402-54B8B8CE6B57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84E62-2EDB-5445-BF5C-FE8E792AF3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333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84E62-2EDB-5445-BF5C-FE8E792AF3E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11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224900" y="487894"/>
            <a:ext cx="8652031" cy="4439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1161" y="140805"/>
            <a:ext cx="715099" cy="189049"/>
          </a:xfrm>
          <a:prstGeom prst="rect">
            <a:avLst/>
          </a:prstGeom>
        </p:spPr>
      </p:pic>
      <p:sp>
        <p:nvSpPr>
          <p:cNvPr id="14" name="Rectángulo 13"/>
          <p:cNvSpPr/>
          <p:nvPr userDrawn="1"/>
        </p:nvSpPr>
        <p:spPr>
          <a:xfrm>
            <a:off x="224900" y="4861562"/>
            <a:ext cx="7623967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8450195" y="119553"/>
            <a:ext cx="0" cy="27251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 userDrawn="1"/>
        </p:nvSpPr>
        <p:spPr>
          <a:xfrm>
            <a:off x="8077878" y="4861562"/>
            <a:ext cx="79905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 userDrawn="1"/>
        </p:nvSpPr>
        <p:spPr>
          <a:xfrm>
            <a:off x="7848866" y="4861562"/>
            <a:ext cx="79905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17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19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593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24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64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224900" y="487894"/>
            <a:ext cx="8652031" cy="4439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1161" y="140805"/>
            <a:ext cx="715099" cy="189049"/>
          </a:xfrm>
          <a:prstGeom prst="rect">
            <a:avLst/>
          </a:prstGeom>
        </p:spPr>
      </p:pic>
      <p:cxnSp>
        <p:nvCxnSpPr>
          <p:cNvPr id="15" name="Conector recto 14"/>
          <p:cNvCxnSpPr/>
          <p:nvPr userDrawn="1"/>
        </p:nvCxnSpPr>
        <p:spPr>
          <a:xfrm>
            <a:off x="8450195" y="119553"/>
            <a:ext cx="0" cy="27251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31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1"/>
            <a:ext cx="9144000" cy="483788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8450195" y="119553"/>
            <a:ext cx="0" cy="272519"/>
          </a:xfrm>
          <a:prstGeom prst="line">
            <a:avLst/>
          </a:prstGeom>
          <a:ln w="9525" cmpd="sng">
            <a:solidFill>
              <a:srgbClr val="04515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 userDrawn="1"/>
        </p:nvSpPr>
        <p:spPr>
          <a:xfrm>
            <a:off x="0" y="483789"/>
            <a:ext cx="9144000" cy="4659711"/>
          </a:xfrm>
          <a:prstGeom prst="rect">
            <a:avLst/>
          </a:prstGeom>
          <a:solidFill>
            <a:srgbClr val="E2E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 userDrawn="1"/>
        </p:nvSpPr>
        <p:spPr>
          <a:xfrm>
            <a:off x="224900" y="115073"/>
            <a:ext cx="455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Mapa Estratégico </a:t>
            </a:r>
            <a:r>
              <a:rPr lang="es-ES" sz="1200" b="1" dirty="0" err="1">
                <a:solidFill>
                  <a:schemeClr val="bg1"/>
                </a:solidFill>
              </a:rPr>
              <a:t>Aclima</a:t>
            </a:r>
            <a:r>
              <a:rPr lang="es-ES" sz="1200" b="1" dirty="0">
                <a:solidFill>
                  <a:schemeClr val="bg1"/>
                </a:solidFill>
              </a:rPr>
              <a:t> 2019-2022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8804" y="140805"/>
            <a:ext cx="727456" cy="193543"/>
          </a:xfrm>
          <a:prstGeom prst="rect">
            <a:avLst/>
          </a:prstGeom>
        </p:spPr>
      </p:pic>
      <p:sp>
        <p:nvSpPr>
          <p:cNvPr id="14" name="Marcador de número de diapositiva 5"/>
          <p:cNvSpPr txBox="1">
            <a:spLocks/>
          </p:cNvSpPr>
          <p:nvPr userDrawn="1"/>
        </p:nvSpPr>
        <p:spPr>
          <a:xfrm>
            <a:off x="8452627" y="150071"/>
            <a:ext cx="42430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35E05C7-35BA-564B-A921-BDA038BD952C}" type="slidenum">
              <a:rPr lang="es-ES" sz="800" smtClean="0">
                <a:solidFill>
                  <a:srgbClr val="045153"/>
                </a:solidFill>
              </a:rPr>
              <a:pPr algn="ctr"/>
              <a:t>‹Nº›</a:t>
            </a:fld>
            <a:endParaRPr lang="es-ES" sz="800" dirty="0">
              <a:solidFill>
                <a:srgbClr val="0451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73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06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4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840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51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5C7-35BA-564B-A921-BDA038BD95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42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9683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AE859-B907-E14B-8FC8-66FFC3AEE3DA}" type="datetimeFigureOut">
              <a:rPr lang="es-ES" smtClean="0"/>
              <a:t>21/10/19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05C7-35BA-564B-A921-BDA038BD952C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Marcador de número de diapositiva 5"/>
          <p:cNvSpPr txBox="1">
            <a:spLocks/>
          </p:cNvSpPr>
          <p:nvPr userDrawn="1"/>
        </p:nvSpPr>
        <p:spPr>
          <a:xfrm>
            <a:off x="8452627" y="150071"/>
            <a:ext cx="42430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35E05C7-35BA-564B-A921-BDA038BD952C}" type="slidenum">
              <a:rPr lang="es-ES" sz="800" smtClean="0">
                <a:solidFill>
                  <a:srgbClr val="045153"/>
                </a:solidFill>
              </a:rPr>
              <a:pPr algn="ctr"/>
              <a:t>‹Nº›</a:t>
            </a:fld>
            <a:endParaRPr lang="es-ES" sz="800" dirty="0">
              <a:solidFill>
                <a:srgbClr val="0451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9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4900" y="676276"/>
            <a:ext cx="8652031" cy="4251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3" y="1037784"/>
            <a:ext cx="8312727" cy="3931452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5621901" y="839598"/>
            <a:ext cx="1202333" cy="115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00C08B"/>
                </a:solidFill>
              </a:ln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08" y="168516"/>
            <a:ext cx="1544523" cy="40008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24900" y="4861562"/>
            <a:ext cx="865203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8" name="Agrupar 17"/>
          <p:cNvGrpSpPr/>
          <p:nvPr/>
        </p:nvGrpSpPr>
        <p:grpSpPr>
          <a:xfrm>
            <a:off x="426776" y="839598"/>
            <a:ext cx="2759769" cy="1323439"/>
            <a:chOff x="174647" y="58674"/>
            <a:chExt cx="4624721" cy="1323439"/>
          </a:xfrm>
        </p:grpSpPr>
        <p:sp>
          <p:nvSpPr>
            <p:cNvPr id="5" name="CuadroTexto 4"/>
            <p:cNvSpPr txBox="1"/>
            <p:nvPr/>
          </p:nvSpPr>
          <p:spPr>
            <a:xfrm>
              <a:off x="239754" y="58674"/>
              <a:ext cx="4559614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C08B"/>
                  </a:solidFill>
                </a:rPr>
                <a:t>Nuevos instrumentos de competitividad en el sector forestal </a:t>
              </a:r>
              <a:r>
                <a:rPr lang="es-ES" sz="1400" b="1">
                  <a:solidFill>
                    <a:srgbClr val="00C08B"/>
                  </a:solidFill>
                </a:rPr>
                <a:t>de la madera</a:t>
              </a:r>
              <a:endParaRPr lang="es-ES" sz="1400" b="1" dirty="0">
                <a:solidFill>
                  <a:srgbClr val="00C08B"/>
                </a:solidFill>
              </a:endParaRPr>
            </a:p>
            <a:p>
              <a:endParaRPr lang="es-ES" sz="1000" dirty="0">
                <a:solidFill>
                  <a:srgbClr val="00C08B"/>
                </a:solidFill>
              </a:endParaRPr>
            </a:p>
            <a:p>
              <a:r>
                <a:rPr lang="es-ES" sz="1000" dirty="0">
                  <a:solidFill>
                    <a:srgbClr val="00C08B"/>
                  </a:solidFill>
                </a:rPr>
                <a:t>Bilbao, 22/10/2019</a:t>
              </a:r>
              <a:endParaRPr lang="es-ES" sz="1000" dirty="0"/>
            </a:p>
          </p:txBody>
        </p:sp>
        <p:cxnSp>
          <p:nvCxnSpPr>
            <p:cNvPr id="10" name="Conector recto 9"/>
            <p:cNvCxnSpPr>
              <a:cxnSpLocks/>
            </p:cNvCxnSpPr>
            <p:nvPr/>
          </p:nvCxnSpPr>
          <p:spPr>
            <a:xfrm>
              <a:off x="174647" y="134490"/>
              <a:ext cx="0" cy="1247623"/>
            </a:xfrm>
            <a:prstGeom prst="line">
              <a:avLst/>
            </a:prstGeom>
            <a:ln w="9525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2"/>
          <p:cNvGrpSpPr/>
          <p:nvPr/>
        </p:nvGrpSpPr>
        <p:grpSpPr>
          <a:xfrm>
            <a:off x="6908218" y="1048139"/>
            <a:ext cx="1771372" cy="830997"/>
            <a:chOff x="6908218" y="1048139"/>
            <a:chExt cx="1771372" cy="830997"/>
          </a:xfrm>
        </p:grpSpPr>
        <p:sp>
          <p:nvSpPr>
            <p:cNvPr id="7" name="CuadroTexto 6"/>
            <p:cNvSpPr txBox="1"/>
            <p:nvPr/>
          </p:nvSpPr>
          <p:spPr>
            <a:xfrm>
              <a:off x="6965086" y="1048139"/>
              <a:ext cx="1714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rgbClr val="045153"/>
                  </a:solidFill>
                </a:rPr>
                <a:t>Un plus para la competitividad de las Empresas Vascas</a:t>
              </a:r>
            </a:p>
          </p:txBody>
        </p:sp>
        <p:cxnSp>
          <p:nvCxnSpPr>
            <p:cNvPr id="11" name="Conector recto 10"/>
            <p:cNvCxnSpPr/>
            <p:nvPr/>
          </p:nvCxnSpPr>
          <p:spPr>
            <a:xfrm>
              <a:off x="6908218" y="1125969"/>
              <a:ext cx="0" cy="684089"/>
            </a:xfrm>
            <a:prstGeom prst="line">
              <a:avLst/>
            </a:prstGeom>
            <a:ln w="9525" cmpd="sng">
              <a:solidFill>
                <a:srgbClr val="59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79" y="918299"/>
            <a:ext cx="1880885" cy="230601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274" y="1037784"/>
            <a:ext cx="807745" cy="9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8">
            <a:extLst>
              <a:ext uri="{FF2B5EF4-FFF2-40B4-BE49-F238E27FC236}">
                <a16:creationId xmlns:a16="http://schemas.microsoft.com/office/drawing/2014/main" id="{9008EBB7-D42C-4A0F-87E8-77F3C4DE0346}"/>
              </a:ext>
            </a:extLst>
          </p:cNvPr>
          <p:cNvGrpSpPr/>
          <p:nvPr/>
        </p:nvGrpSpPr>
        <p:grpSpPr>
          <a:xfrm>
            <a:off x="2982181" y="1662972"/>
            <a:ext cx="3049800" cy="855821"/>
            <a:chOff x="2989322" y="3490194"/>
            <a:chExt cx="3049800" cy="855821"/>
          </a:xfrm>
        </p:grpSpPr>
        <p:sp>
          <p:nvSpPr>
            <p:cNvPr id="3" name="Forma libre 33">
              <a:extLst>
                <a:ext uri="{FF2B5EF4-FFF2-40B4-BE49-F238E27FC236}">
                  <a16:creationId xmlns:a16="http://schemas.microsoft.com/office/drawing/2014/main" id="{B0E6172A-4304-4063-BDBF-1BA198B8201D}"/>
                </a:ext>
              </a:extLst>
            </p:cNvPr>
            <p:cNvSpPr/>
            <p:nvPr/>
          </p:nvSpPr>
          <p:spPr>
            <a:xfrm>
              <a:off x="2989322" y="3490194"/>
              <a:ext cx="3049800" cy="751601"/>
            </a:xfrm>
            <a:custGeom>
              <a:avLst/>
              <a:gdLst>
                <a:gd name="connsiteX0" fmla="*/ 691173 w 3049800"/>
                <a:gd name="connsiteY0" fmla="*/ 0 h 751601"/>
                <a:gd name="connsiteX1" fmla="*/ 0 w 3049800"/>
                <a:gd name="connsiteY1" fmla="*/ 751601 h 751601"/>
                <a:gd name="connsiteX2" fmla="*/ 3049800 w 3049800"/>
                <a:gd name="connsiteY2" fmla="*/ 751601 h 751601"/>
                <a:gd name="connsiteX3" fmla="*/ 2358627 w 3049800"/>
                <a:gd name="connsiteY3" fmla="*/ 0 h 751601"/>
                <a:gd name="connsiteX4" fmla="*/ 691173 w 3049800"/>
                <a:gd name="connsiteY4" fmla="*/ 0 h 75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00" h="751601">
                  <a:moveTo>
                    <a:pt x="691173" y="0"/>
                  </a:moveTo>
                  <a:lnTo>
                    <a:pt x="0" y="751601"/>
                  </a:lnTo>
                  <a:lnTo>
                    <a:pt x="3049800" y="751601"/>
                  </a:lnTo>
                  <a:lnTo>
                    <a:pt x="2358627" y="0"/>
                  </a:lnTo>
                  <a:lnTo>
                    <a:pt x="691173" y="0"/>
                  </a:lnTo>
                  <a:close/>
                </a:path>
              </a:pathLst>
            </a:custGeom>
            <a:solidFill>
              <a:srgbClr val="53C7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6962118-59D3-4C03-AA85-5EA04D1A7344}"/>
                </a:ext>
              </a:extLst>
            </p:cNvPr>
            <p:cNvSpPr txBox="1"/>
            <p:nvPr/>
          </p:nvSpPr>
          <p:spPr>
            <a:xfrm>
              <a:off x="3456785" y="3638129"/>
              <a:ext cx="2182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_tradnl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es-ES_tradnl" sz="1000" b="1" dirty="0">
                  <a:solidFill>
                    <a:schemeClr val="bg1"/>
                  </a:solidFill>
                </a:rPr>
                <a:t>DAP</a:t>
              </a:r>
            </a:p>
            <a:p>
              <a:pPr algn="ctr"/>
              <a:r>
                <a:rPr lang="es-ES_tradnl" sz="1000" b="1" dirty="0">
                  <a:solidFill>
                    <a:schemeClr val="bg1"/>
                  </a:solidFill>
                </a:rPr>
                <a:t>HUELLA AMBIENTAL</a:t>
              </a:r>
            </a:p>
            <a:p>
              <a:pPr algn="ctr"/>
              <a:endParaRPr lang="es-ES_tradnl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Agrupar 47">
            <a:extLst>
              <a:ext uri="{FF2B5EF4-FFF2-40B4-BE49-F238E27FC236}">
                <a16:creationId xmlns:a16="http://schemas.microsoft.com/office/drawing/2014/main" id="{1FB7DD3F-EE3B-480B-AFE0-2E70860841B3}"/>
              </a:ext>
            </a:extLst>
          </p:cNvPr>
          <p:cNvGrpSpPr/>
          <p:nvPr/>
        </p:nvGrpSpPr>
        <p:grpSpPr>
          <a:xfrm>
            <a:off x="2170053" y="2449129"/>
            <a:ext cx="4674056" cy="872548"/>
            <a:chOff x="2177194" y="4276351"/>
            <a:chExt cx="4674056" cy="872548"/>
          </a:xfrm>
        </p:grpSpPr>
        <p:sp>
          <p:nvSpPr>
            <p:cNvPr id="6" name="Forma libre 34">
              <a:extLst>
                <a:ext uri="{FF2B5EF4-FFF2-40B4-BE49-F238E27FC236}">
                  <a16:creationId xmlns:a16="http://schemas.microsoft.com/office/drawing/2014/main" id="{D22ACA17-86B0-43C6-AF39-7F777EBD0F7B}"/>
                </a:ext>
              </a:extLst>
            </p:cNvPr>
            <p:cNvSpPr/>
            <p:nvPr/>
          </p:nvSpPr>
          <p:spPr>
            <a:xfrm>
              <a:off x="2177194" y="4276351"/>
              <a:ext cx="4674056" cy="872548"/>
            </a:xfrm>
            <a:custGeom>
              <a:avLst/>
              <a:gdLst>
                <a:gd name="connsiteX0" fmla="*/ 0 w 4674056"/>
                <a:gd name="connsiteY0" fmla="*/ 855270 h 872548"/>
                <a:gd name="connsiteX1" fmla="*/ 777570 w 4674056"/>
                <a:gd name="connsiteY1" fmla="*/ 0 h 872548"/>
                <a:gd name="connsiteX2" fmla="*/ 3896487 w 4674056"/>
                <a:gd name="connsiteY2" fmla="*/ 0 h 872548"/>
                <a:gd name="connsiteX3" fmla="*/ 4674056 w 4674056"/>
                <a:gd name="connsiteY3" fmla="*/ 872548 h 872548"/>
                <a:gd name="connsiteX4" fmla="*/ 0 w 4674056"/>
                <a:gd name="connsiteY4" fmla="*/ 855270 h 87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056" h="872548">
                  <a:moveTo>
                    <a:pt x="0" y="855270"/>
                  </a:moveTo>
                  <a:lnTo>
                    <a:pt x="777570" y="0"/>
                  </a:lnTo>
                  <a:lnTo>
                    <a:pt x="3896487" y="0"/>
                  </a:lnTo>
                  <a:lnTo>
                    <a:pt x="4674056" y="872548"/>
                  </a:lnTo>
                  <a:lnTo>
                    <a:pt x="0" y="855270"/>
                  </a:lnTo>
                  <a:close/>
                </a:path>
              </a:pathLst>
            </a:custGeom>
            <a:solidFill>
              <a:srgbClr val="53C7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F55851E-BC1C-4460-9617-4E15D1AAB0EF}"/>
                </a:ext>
              </a:extLst>
            </p:cNvPr>
            <p:cNvSpPr txBox="1"/>
            <p:nvPr/>
          </p:nvSpPr>
          <p:spPr>
            <a:xfrm>
              <a:off x="3360306" y="4495230"/>
              <a:ext cx="2437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 b="1" dirty="0">
                  <a:solidFill>
                    <a:schemeClr val="bg1"/>
                  </a:solidFill>
                </a:rPr>
                <a:t>HUELLA DE CARBONO (ISO 14.064)</a:t>
              </a:r>
            </a:p>
            <a:p>
              <a:pPr algn="ctr"/>
              <a:r>
                <a:rPr lang="es-ES_tradnl" sz="1000" b="1" dirty="0">
                  <a:solidFill>
                    <a:schemeClr val="bg1"/>
                  </a:solidFill>
                </a:rPr>
                <a:t>ISO 50.001</a:t>
              </a:r>
            </a:p>
            <a:p>
              <a:pPr algn="ctr"/>
              <a:r>
                <a:rPr lang="es-ES_tradnl" sz="1000" b="1" dirty="0">
                  <a:solidFill>
                    <a:schemeClr val="bg1"/>
                  </a:solidFill>
                </a:rPr>
                <a:t>EMAS</a:t>
              </a:r>
            </a:p>
          </p:txBody>
        </p:sp>
      </p:grpSp>
      <p:grpSp>
        <p:nvGrpSpPr>
          <p:cNvPr id="8" name="Agrupar 49">
            <a:extLst>
              <a:ext uri="{FF2B5EF4-FFF2-40B4-BE49-F238E27FC236}">
                <a16:creationId xmlns:a16="http://schemas.microsoft.com/office/drawing/2014/main" id="{0130A18B-EAFB-44DF-8AEE-044DE5D52312}"/>
              </a:ext>
            </a:extLst>
          </p:cNvPr>
          <p:cNvGrpSpPr/>
          <p:nvPr/>
        </p:nvGrpSpPr>
        <p:grpSpPr>
          <a:xfrm>
            <a:off x="3422803" y="780359"/>
            <a:ext cx="2182839" cy="863909"/>
            <a:chOff x="3429944" y="2583089"/>
            <a:chExt cx="2182839" cy="863909"/>
          </a:xfrm>
        </p:grpSpPr>
        <p:sp>
          <p:nvSpPr>
            <p:cNvPr id="9" name="Forma libre 32">
              <a:extLst>
                <a:ext uri="{FF2B5EF4-FFF2-40B4-BE49-F238E27FC236}">
                  <a16:creationId xmlns:a16="http://schemas.microsoft.com/office/drawing/2014/main" id="{784F1AAC-4D89-43E9-80B9-60BA30B62E63}"/>
                </a:ext>
              </a:extLst>
            </p:cNvPr>
            <p:cNvSpPr/>
            <p:nvPr/>
          </p:nvSpPr>
          <p:spPr>
            <a:xfrm>
              <a:off x="3689133" y="2583089"/>
              <a:ext cx="1624257" cy="863909"/>
            </a:xfrm>
            <a:custGeom>
              <a:avLst/>
              <a:gdLst>
                <a:gd name="connsiteX0" fmla="*/ 812128 w 1667455"/>
                <a:gd name="connsiteY0" fmla="*/ 0 h 915743"/>
                <a:gd name="connsiteX1" fmla="*/ 0 w 1667455"/>
                <a:gd name="connsiteY1" fmla="*/ 915743 h 915743"/>
                <a:gd name="connsiteX2" fmla="*/ 1667455 w 1667455"/>
                <a:gd name="connsiteY2" fmla="*/ 898465 h 915743"/>
                <a:gd name="connsiteX3" fmla="*/ 812128 w 1667455"/>
                <a:gd name="connsiteY3" fmla="*/ 0 h 915743"/>
                <a:gd name="connsiteX0" fmla="*/ 794849 w 1650176"/>
                <a:gd name="connsiteY0" fmla="*/ 0 h 898465"/>
                <a:gd name="connsiteX1" fmla="*/ 0 w 1650176"/>
                <a:gd name="connsiteY1" fmla="*/ 881187 h 898465"/>
                <a:gd name="connsiteX2" fmla="*/ 1650176 w 1650176"/>
                <a:gd name="connsiteY2" fmla="*/ 898465 h 898465"/>
                <a:gd name="connsiteX3" fmla="*/ 794849 w 1650176"/>
                <a:gd name="connsiteY3" fmla="*/ 0 h 898465"/>
                <a:gd name="connsiteX0" fmla="*/ 794849 w 1624257"/>
                <a:gd name="connsiteY0" fmla="*/ 0 h 881187"/>
                <a:gd name="connsiteX1" fmla="*/ 0 w 1624257"/>
                <a:gd name="connsiteY1" fmla="*/ 881187 h 881187"/>
                <a:gd name="connsiteX2" fmla="*/ 1624257 w 1624257"/>
                <a:gd name="connsiteY2" fmla="*/ 872548 h 881187"/>
                <a:gd name="connsiteX3" fmla="*/ 794849 w 1624257"/>
                <a:gd name="connsiteY3" fmla="*/ 0 h 881187"/>
                <a:gd name="connsiteX0" fmla="*/ 803489 w 1624257"/>
                <a:gd name="connsiteY0" fmla="*/ 0 h 863909"/>
                <a:gd name="connsiteX1" fmla="*/ 0 w 1624257"/>
                <a:gd name="connsiteY1" fmla="*/ 863909 h 863909"/>
                <a:gd name="connsiteX2" fmla="*/ 1624257 w 1624257"/>
                <a:gd name="connsiteY2" fmla="*/ 855270 h 863909"/>
                <a:gd name="connsiteX3" fmla="*/ 803489 w 1624257"/>
                <a:gd name="connsiteY3" fmla="*/ 0 h 86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257" h="863909">
                  <a:moveTo>
                    <a:pt x="803489" y="0"/>
                  </a:moveTo>
                  <a:lnTo>
                    <a:pt x="0" y="863909"/>
                  </a:lnTo>
                  <a:lnTo>
                    <a:pt x="1624257" y="855270"/>
                  </a:lnTo>
                  <a:lnTo>
                    <a:pt x="803489" y="0"/>
                  </a:lnTo>
                  <a:close/>
                </a:path>
              </a:pathLst>
            </a:custGeom>
            <a:solidFill>
              <a:srgbClr val="53C7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744BE92-355F-483B-B796-3AD97B16FE96}"/>
                </a:ext>
              </a:extLst>
            </p:cNvPr>
            <p:cNvSpPr txBox="1"/>
            <p:nvPr/>
          </p:nvSpPr>
          <p:spPr>
            <a:xfrm>
              <a:off x="3429944" y="3023129"/>
              <a:ext cx="2182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 b="1" dirty="0">
                  <a:solidFill>
                    <a:schemeClr val="bg1"/>
                  </a:solidFill>
                </a:rPr>
                <a:t>ODS</a:t>
              </a:r>
            </a:p>
          </p:txBody>
        </p:sp>
      </p:grpSp>
      <p:grpSp>
        <p:nvGrpSpPr>
          <p:cNvPr id="11" name="Agrupar 47">
            <a:extLst>
              <a:ext uri="{FF2B5EF4-FFF2-40B4-BE49-F238E27FC236}">
                <a16:creationId xmlns:a16="http://schemas.microsoft.com/office/drawing/2014/main" id="{931CFBBE-E8C2-4EAC-82FB-612047903B0E}"/>
              </a:ext>
            </a:extLst>
          </p:cNvPr>
          <p:cNvGrpSpPr/>
          <p:nvPr/>
        </p:nvGrpSpPr>
        <p:grpSpPr>
          <a:xfrm>
            <a:off x="976746" y="3348069"/>
            <a:ext cx="7031182" cy="1222694"/>
            <a:chOff x="2125984" y="4276351"/>
            <a:chExt cx="4725266" cy="1222694"/>
          </a:xfrm>
        </p:grpSpPr>
        <p:sp>
          <p:nvSpPr>
            <p:cNvPr id="12" name="Forma libre 34">
              <a:extLst>
                <a:ext uri="{FF2B5EF4-FFF2-40B4-BE49-F238E27FC236}">
                  <a16:creationId xmlns:a16="http://schemas.microsoft.com/office/drawing/2014/main" id="{78789DEF-AC66-4896-B91C-64D57CFA53FC}"/>
                </a:ext>
              </a:extLst>
            </p:cNvPr>
            <p:cNvSpPr/>
            <p:nvPr/>
          </p:nvSpPr>
          <p:spPr>
            <a:xfrm>
              <a:off x="2125984" y="4276351"/>
              <a:ext cx="4725266" cy="1222694"/>
            </a:xfrm>
            <a:custGeom>
              <a:avLst/>
              <a:gdLst>
                <a:gd name="connsiteX0" fmla="*/ 0 w 4674056"/>
                <a:gd name="connsiteY0" fmla="*/ 855270 h 872548"/>
                <a:gd name="connsiteX1" fmla="*/ 777570 w 4674056"/>
                <a:gd name="connsiteY1" fmla="*/ 0 h 872548"/>
                <a:gd name="connsiteX2" fmla="*/ 3896487 w 4674056"/>
                <a:gd name="connsiteY2" fmla="*/ 0 h 872548"/>
                <a:gd name="connsiteX3" fmla="*/ 4674056 w 4674056"/>
                <a:gd name="connsiteY3" fmla="*/ 872548 h 872548"/>
                <a:gd name="connsiteX4" fmla="*/ 0 w 4674056"/>
                <a:gd name="connsiteY4" fmla="*/ 855270 h 87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056" h="872548">
                  <a:moveTo>
                    <a:pt x="0" y="855270"/>
                  </a:moveTo>
                  <a:lnTo>
                    <a:pt x="777570" y="0"/>
                  </a:lnTo>
                  <a:lnTo>
                    <a:pt x="3896487" y="0"/>
                  </a:lnTo>
                  <a:lnTo>
                    <a:pt x="4674056" y="872548"/>
                  </a:lnTo>
                  <a:lnTo>
                    <a:pt x="0" y="855270"/>
                  </a:lnTo>
                  <a:close/>
                </a:path>
              </a:pathLst>
            </a:custGeom>
            <a:solidFill>
              <a:srgbClr val="53C7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1766988-4741-4257-B5B5-BC4AC273AD43}"/>
                </a:ext>
              </a:extLst>
            </p:cNvPr>
            <p:cNvSpPr txBox="1"/>
            <p:nvPr/>
          </p:nvSpPr>
          <p:spPr>
            <a:xfrm>
              <a:off x="3429944" y="4609223"/>
              <a:ext cx="2182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 b="1" dirty="0">
                  <a:solidFill>
                    <a:schemeClr val="bg1"/>
                  </a:solidFill>
                </a:rPr>
                <a:t>ISO 14.001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93C64ED-EB41-4341-B00D-451FE12DF722}"/>
              </a:ext>
            </a:extLst>
          </p:cNvPr>
          <p:cNvSpPr/>
          <p:nvPr/>
        </p:nvSpPr>
        <p:spPr>
          <a:xfrm>
            <a:off x="389228" y="727964"/>
            <a:ext cx="4369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b="1" dirty="0">
                <a:solidFill>
                  <a:srgbClr val="00C08B"/>
                </a:solidFill>
              </a:rPr>
              <a:t>UN SECTOR FORESTAL</a:t>
            </a:r>
          </a:p>
          <a:p>
            <a:pPr lvl="0"/>
            <a:r>
              <a:rPr lang="es-ES" sz="1400" b="1" dirty="0">
                <a:solidFill>
                  <a:srgbClr val="00C08B"/>
                </a:solidFill>
              </a:rPr>
              <a:t>MÁS COMPETITIVO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ED4E121-5FE0-4CDC-BA39-68DA1BB3E586}"/>
              </a:ext>
            </a:extLst>
          </p:cNvPr>
          <p:cNvSpPr/>
          <p:nvPr/>
        </p:nvSpPr>
        <p:spPr>
          <a:xfrm>
            <a:off x="224900" y="4861562"/>
            <a:ext cx="865203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0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580" y="1634015"/>
            <a:ext cx="4132503" cy="3040341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6064035" y="2633761"/>
            <a:ext cx="22473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E2EEE8"/>
                </a:solidFill>
              </a:rPr>
              <a:t>EUSKADI</a:t>
            </a: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60" y="586438"/>
            <a:ext cx="4664990" cy="466499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2087097" y="2034014"/>
            <a:ext cx="1550158" cy="1573931"/>
            <a:chOff x="5546561" y="1779583"/>
            <a:chExt cx="2365462" cy="2401738"/>
          </a:xfrm>
        </p:grpSpPr>
        <p:grpSp>
          <p:nvGrpSpPr>
            <p:cNvPr id="3" name="Agrupar 2"/>
            <p:cNvGrpSpPr/>
            <p:nvPr/>
          </p:nvGrpSpPr>
          <p:grpSpPr>
            <a:xfrm>
              <a:off x="5546561" y="1779583"/>
              <a:ext cx="2355918" cy="2401738"/>
              <a:chOff x="5624419" y="2030159"/>
              <a:chExt cx="1923721" cy="1961136"/>
            </a:xfrm>
          </p:grpSpPr>
          <p:sp>
            <p:nvSpPr>
              <p:cNvPr id="4" name="Elipse 3"/>
              <p:cNvSpPr/>
              <p:nvPr/>
            </p:nvSpPr>
            <p:spPr>
              <a:xfrm>
                <a:off x="5624419" y="2937257"/>
                <a:ext cx="1054038" cy="1054038"/>
              </a:xfrm>
              <a:prstGeom prst="ellipse">
                <a:avLst/>
              </a:prstGeom>
              <a:noFill/>
              <a:ln>
                <a:solidFill>
                  <a:srgbClr val="00C08B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rgbClr val="00C08B"/>
                    </a:solidFill>
                  </a:ln>
                </a:endParaRPr>
              </a:p>
            </p:txBody>
          </p:sp>
          <p:sp>
            <p:nvSpPr>
              <p:cNvPr id="5" name="Elipse 4"/>
              <p:cNvSpPr/>
              <p:nvPr/>
            </p:nvSpPr>
            <p:spPr>
              <a:xfrm>
                <a:off x="6494102" y="2626250"/>
                <a:ext cx="1054038" cy="1054038"/>
              </a:xfrm>
              <a:prstGeom prst="ellipse">
                <a:avLst/>
              </a:prstGeom>
              <a:noFill/>
              <a:ln>
                <a:solidFill>
                  <a:srgbClr val="00C08B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rgbClr val="00C08B"/>
                    </a:solidFill>
                  </a:ln>
                </a:endParaRPr>
              </a:p>
            </p:txBody>
          </p:sp>
          <p:sp>
            <p:nvSpPr>
              <p:cNvPr id="6" name="Elipse 5"/>
              <p:cNvSpPr/>
              <p:nvPr/>
            </p:nvSpPr>
            <p:spPr>
              <a:xfrm>
                <a:off x="5802931" y="2030159"/>
                <a:ext cx="1054038" cy="1054038"/>
              </a:xfrm>
              <a:prstGeom prst="ellipse">
                <a:avLst/>
              </a:prstGeom>
              <a:noFill/>
              <a:ln>
                <a:solidFill>
                  <a:srgbClr val="00C08B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rgbClr val="00C08B"/>
                    </a:solidFill>
                  </a:ln>
                </a:endParaRPr>
              </a:p>
            </p:txBody>
          </p:sp>
        </p:grpSp>
        <p:sp>
          <p:nvSpPr>
            <p:cNvPr id="7" name="CuadroTexto 6"/>
            <p:cNvSpPr txBox="1"/>
            <p:nvPr/>
          </p:nvSpPr>
          <p:spPr>
            <a:xfrm>
              <a:off x="5765179" y="2178150"/>
              <a:ext cx="1287205" cy="51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rgbClr val="00C08B"/>
                  </a:solidFill>
                </a:rPr>
                <a:t>ECONOMÍA CIRCULAR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5546561" y="3313966"/>
              <a:ext cx="1287205" cy="51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 b="1" dirty="0">
                  <a:solidFill>
                    <a:srgbClr val="00C08B"/>
                  </a:solidFill>
                </a:rPr>
                <a:t>CALIDAD</a:t>
              </a:r>
            </a:p>
            <a:p>
              <a:pPr algn="ctr"/>
              <a:r>
                <a:rPr lang="es-ES_tradnl" sz="800" b="1" dirty="0">
                  <a:solidFill>
                    <a:srgbClr val="00C08B"/>
                  </a:solidFill>
                </a:rPr>
                <a:t>AMBIENTAL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624818" y="2895843"/>
              <a:ext cx="1287205" cy="51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rgbClr val="00C08B"/>
                  </a:solidFill>
                </a:rPr>
                <a:t>CAMBIO CLIMÁTICO</a:t>
              </a:r>
            </a:p>
          </p:txBody>
        </p:sp>
      </p:grpSp>
      <p:sp>
        <p:nvSpPr>
          <p:cNvPr id="36" name="Hexágono 35">
            <a:hlinkClick r:id="rId4" action="ppaction://hlinksldjump" highlightClick="1"/>
          </p:cNvPr>
          <p:cNvSpPr/>
          <p:nvPr/>
        </p:nvSpPr>
        <p:spPr>
          <a:xfrm>
            <a:off x="-500257" y="1329783"/>
            <a:ext cx="1484637" cy="1279859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00C08B"/>
                </a:solidFill>
              </a:ln>
              <a:solidFill>
                <a:schemeClr val="dk1"/>
              </a:solidFill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242062" y="700093"/>
            <a:ext cx="1442670" cy="671611"/>
            <a:chOff x="242062" y="586438"/>
            <a:chExt cx="1442670" cy="671611"/>
          </a:xfrm>
        </p:grpSpPr>
        <p:sp>
          <p:nvSpPr>
            <p:cNvPr id="34" name="CuadroTexto 33"/>
            <p:cNvSpPr txBox="1"/>
            <p:nvPr/>
          </p:nvSpPr>
          <p:spPr>
            <a:xfrm>
              <a:off x="242062" y="611718"/>
              <a:ext cx="1442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err="1">
                  <a:solidFill>
                    <a:srgbClr val="00C08B"/>
                  </a:solidFill>
                </a:rPr>
                <a:t>Aclima</a:t>
              </a:r>
              <a:r>
                <a:rPr lang="es-ES_tradnl" sz="1200" b="1" dirty="0">
                  <a:solidFill>
                    <a:srgbClr val="00C08B"/>
                  </a:solidFill>
                </a:rPr>
                <a:t> alinea </a:t>
              </a:r>
              <a:br>
                <a:rPr lang="es-ES_tradnl" sz="1200" b="1" dirty="0">
                  <a:solidFill>
                    <a:srgbClr val="00C08B"/>
                  </a:solidFill>
                </a:rPr>
              </a:br>
              <a:r>
                <a:rPr lang="es-ES_tradnl" sz="1200" b="1" dirty="0">
                  <a:solidFill>
                    <a:srgbClr val="00C08B"/>
                  </a:solidFill>
                </a:rPr>
                <a:t>su estrategia en </a:t>
              </a:r>
              <a:br>
                <a:rPr lang="es-ES_tradnl" sz="1200" b="1" dirty="0">
                  <a:solidFill>
                    <a:srgbClr val="00C08B"/>
                  </a:solidFill>
                </a:rPr>
              </a:br>
              <a:r>
                <a:rPr lang="es-ES_tradnl" sz="1200" b="1" dirty="0">
                  <a:solidFill>
                    <a:srgbClr val="00C08B"/>
                  </a:solidFill>
                </a:rPr>
                <a:t>los ODS</a:t>
              </a:r>
            </a:p>
          </p:txBody>
        </p:sp>
        <p:cxnSp>
          <p:nvCxnSpPr>
            <p:cNvPr id="38" name="Conector recto 37"/>
            <p:cNvCxnSpPr/>
            <p:nvPr/>
          </p:nvCxnSpPr>
          <p:spPr>
            <a:xfrm flipH="1">
              <a:off x="328308" y="586438"/>
              <a:ext cx="578856" cy="0"/>
            </a:xfrm>
            <a:prstGeom prst="line">
              <a:avLst/>
            </a:prstGeom>
            <a:ln w="38100" cmpd="sng">
              <a:solidFill>
                <a:srgbClr val="00C0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23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0CDFC45-97A2-4C09-91A5-F844224614E3}"/>
              </a:ext>
            </a:extLst>
          </p:cNvPr>
          <p:cNvSpPr/>
          <p:nvPr/>
        </p:nvSpPr>
        <p:spPr>
          <a:xfrm>
            <a:off x="4196507" y="727964"/>
            <a:ext cx="4843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b="1" dirty="0">
                <a:solidFill>
                  <a:srgbClr val="00C08B"/>
                </a:solidFill>
              </a:rPr>
              <a:t>CONTRIBUCIÓN SECTOR FORESTAL A LOS ODS</a:t>
            </a:r>
          </a:p>
        </p:txBody>
      </p:sp>
      <p:pic>
        <p:nvPicPr>
          <p:cNvPr id="1026" name="Picture 2" descr="portada del documento Agenda 2030">
            <a:extLst>
              <a:ext uri="{FF2B5EF4-FFF2-40B4-BE49-F238E27FC236}">
                <a16:creationId xmlns:a16="http://schemas.microsoft.com/office/drawing/2014/main" id="{6015BA77-EC4F-47D1-9403-B5335251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5" y="600090"/>
            <a:ext cx="3009892" cy="411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076ED7-40EB-4AE3-A1D2-C1003DEBB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81" y="1542910"/>
            <a:ext cx="1095642" cy="10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1961F3-7944-4E80-970F-37914A14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83" y="1542910"/>
            <a:ext cx="1095642" cy="10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522D800-991D-4041-AB52-F17A052C8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5" y="1542798"/>
            <a:ext cx="1095642" cy="10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97574CF-A146-43D0-A81D-C59AE47A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81" y="2659222"/>
            <a:ext cx="1095642" cy="10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8B46804-666A-426C-986F-23740750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84" y="2659222"/>
            <a:ext cx="1095642" cy="10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962A13C-B3EF-4E31-B657-33999CE1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5" y="2659222"/>
            <a:ext cx="1095642" cy="10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21CB43D-B77E-4484-8A7F-52C6920E674C}"/>
              </a:ext>
            </a:extLst>
          </p:cNvPr>
          <p:cNvSpPr/>
          <p:nvPr/>
        </p:nvSpPr>
        <p:spPr>
          <a:xfrm>
            <a:off x="224900" y="4861562"/>
            <a:ext cx="865203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71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4900" y="4861562"/>
            <a:ext cx="865203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35186AB-ECAC-4B75-A443-C7F1A3BE4EDE}"/>
              </a:ext>
            </a:extLst>
          </p:cNvPr>
          <p:cNvSpPr txBox="1"/>
          <p:nvPr/>
        </p:nvSpPr>
        <p:spPr>
          <a:xfrm>
            <a:off x="465628" y="839598"/>
            <a:ext cx="5221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C08B"/>
                </a:solidFill>
              </a:rPr>
              <a:t>Los ODS abren oportunidades para el sector forestal</a:t>
            </a:r>
            <a:endParaRPr lang="es-ES" sz="1000" dirty="0"/>
          </a:p>
        </p:txBody>
      </p:sp>
      <p:grpSp>
        <p:nvGrpSpPr>
          <p:cNvPr id="6" name="Agrupar 35">
            <a:extLst>
              <a:ext uri="{FF2B5EF4-FFF2-40B4-BE49-F238E27FC236}">
                <a16:creationId xmlns:a16="http://schemas.microsoft.com/office/drawing/2014/main" id="{D8D921EF-2A4D-4FA0-92F9-603D8204768C}"/>
              </a:ext>
            </a:extLst>
          </p:cNvPr>
          <p:cNvGrpSpPr/>
          <p:nvPr/>
        </p:nvGrpSpPr>
        <p:grpSpPr>
          <a:xfrm>
            <a:off x="612947" y="1585239"/>
            <a:ext cx="4124234" cy="2708434"/>
            <a:chOff x="3272477" y="1154793"/>
            <a:chExt cx="4124234" cy="2708434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ABD2C88-4AAC-439B-B3B9-E3712A522ADF}"/>
                </a:ext>
              </a:extLst>
            </p:cNvPr>
            <p:cNvSpPr txBox="1"/>
            <p:nvPr/>
          </p:nvSpPr>
          <p:spPr>
            <a:xfrm>
              <a:off x="3427137" y="1154793"/>
              <a:ext cx="396957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rgbClr val="045153"/>
                  </a:solidFill>
                </a:rPr>
                <a:t>Oportunidades para la colaboración (incide en varios ODS)</a:t>
              </a:r>
            </a:p>
            <a:p>
              <a:endParaRPr lang="es-ES" sz="1400" b="1" dirty="0">
                <a:solidFill>
                  <a:srgbClr val="045153"/>
                </a:solidFill>
              </a:endParaRPr>
            </a:p>
            <a:p>
              <a:r>
                <a:rPr lang="es-ES" sz="1200" b="1" dirty="0">
                  <a:solidFill>
                    <a:srgbClr val="045153"/>
                  </a:solidFill>
                </a:rPr>
                <a:t>Permiten posicionar la gestión forestal para maximizar su contribución al desarrollo sostenible</a:t>
              </a:r>
            </a:p>
            <a:p>
              <a:endParaRPr lang="es-ES" sz="1200" b="1" dirty="0">
                <a:solidFill>
                  <a:srgbClr val="045153"/>
                </a:solidFill>
              </a:endParaRPr>
            </a:p>
            <a:p>
              <a:r>
                <a:rPr lang="es-ES" sz="1200" b="1" dirty="0">
                  <a:solidFill>
                    <a:srgbClr val="045153"/>
                  </a:solidFill>
                </a:rPr>
                <a:t>Acceso a nuevos mercados y oportunidades de negocio con grandes empresas que exigen mayor sostenibilidad</a:t>
              </a:r>
            </a:p>
            <a:p>
              <a:endParaRPr lang="es-ES" sz="1200" b="1" dirty="0">
                <a:solidFill>
                  <a:srgbClr val="045153"/>
                </a:solidFill>
              </a:endParaRPr>
            </a:p>
            <a:p>
              <a:r>
                <a:rPr lang="es-ES" sz="1200" b="1" dirty="0">
                  <a:solidFill>
                    <a:srgbClr val="045153"/>
                  </a:solidFill>
                </a:rPr>
                <a:t>Innovación en productos más ambiental y socialmente responsables</a:t>
              </a:r>
            </a:p>
            <a:p>
              <a:endParaRPr lang="es-ES" sz="1200" b="1" dirty="0">
                <a:solidFill>
                  <a:srgbClr val="045153"/>
                </a:solidFill>
              </a:endParaRPr>
            </a:p>
            <a:p>
              <a:r>
                <a:rPr lang="es-ES" sz="1200" b="1" dirty="0">
                  <a:solidFill>
                    <a:srgbClr val="045153"/>
                  </a:solidFill>
                </a:rPr>
                <a:t>Imagen y confianza en la marca</a:t>
              </a:r>
            </a:p>
          </p:txBody>
        </p:sp>
        <p:grpSp>
          <p:nvGrpSpPr>
            <p:cNvPr id="8" name="Agrupar 22">
              <a:extLst>
                <a:ext uri="{FF2B5EF4-FFF2-40B4-BE49-F238E27FC236}">
                  <a16:creationId xmlns:a16="http://schemas.microsoft.com/office/drawing/2014/main" id="{7BB0E5B0-87A3-4A4A-8B10-64584F6F7FA4}"/>
                </a:ext>
              </a:extLst>
            </p:cNvPr>
            <p:cNvGrpSpPr/>
            <p:nvPr/>
          </p:nvGrpSpPr>
          <p:grpSpPr>
            <a:xfrm>
              <a:off x="3272477" y="1813792"/>
              <a:ext cx="144000" cy="144000"/>
              <a:chOff x="495974" y="-7819780"/>
              <a:chExt cx="2099306" cy="2099307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E0465714-6B81-43FD-84A1-F2BF17B08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68431" y="-7819780"/>
                <a:ext cx="555106" cy="2099307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10AB516-C809-4F24-812B-75C63EB5E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974" y="-7042628"/>
                <a:ext cx="2099306" cy="555106"/>
              </a:xfrm>
              <a:prstGeom prst="rect">
                <a:avLst/>
              </a:prstGeom>
            </p:spPr>
          </p:pic>
        </p:grpSp>
        <p:grpSp>
          <p:nvGrpSpPr>
            <p:cNvPr id="9" name="Agrupar 32">
              <a:extLst>
                <a:ext uri="{FF2B5EF4-FFF2-40B4-BE49-F238E27FC236}">
                  <a16:creationId xmlns:a16="http://schemas.microsoft.com/office/drawing/2014/main" id="{3E81DEAC-3164-41E1-A18B-1684BCD0CF05}"/>
                </a:ext>
              </a:extLst>
            </p:cNvPr>
            <p:cNvGrpSpPr/>
            <p:nvPr/>
          </p:nvGrpSpPr>
          <p:grpSpPr>
            <a:xfrm>
              <a:off x="3276725" y="1236521"/>
              <a:ext cx="144000" cy="144000"/>
              <a:chOff x="557904" y="1573847"/>
              <a:chExt cx="2099306" cy="2099307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D9F58A49-E3C3-47ED-9AF1-ECA9B5BDE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0357" y="1573847"/>
                <a:ext cx="555105" cy="2099307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42BC3A06-0004-41B6-94D0-FF18EF7C3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904" y="2350994"/>
                <a:ext cx="2099306" cy="555105"/>
              </a:xfrm>
              <a:prstGeom prst="rect">
                <a:avLst/>
              </a:prstGeom>
            </p:spPr>
          </p:pic>
        </p:grp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1A87FD-5799-4F30-BFF7-532960A7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66" y="1385014"/>
            <a:ext cx="4082565" cy="23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82245C9-0067-46EA-A31D-FE7986AC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7" y="2786487"/>
            <a:ext cx="38077" cy="144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FB15CD1-27E2-4961-9AB5-618CBAD0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81" y="2839795"/>
            <a:ext cx="144000" cy="3807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AFE529F-6A1C-46E7-B74B-12749685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50" y="3506860"/>
            <a:ext cx="38077" cy="144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12CF0AA-D20D-4DD4-8915-F1EBF65FF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64" y="3560168"/>
            <a:ext cx="144000" cy="3807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1808478-ED03-417E-B602-E139E76C1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19" y="4073377"/>
            <a:ext cx="38077" cy="144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418501E-C69C-454E-B26D-429018AE4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3" y="4126685"/>
            <a:ext cx="144000" cy="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4900" y="676276"/>
            <a:ext cx="8652031" cy="4251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3" y="1037784"/>
            <a:ext cx="8312727" cy="3931452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5621901" y="839598"/>
            <a:ext cx="1202333" cy="115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00C08B"/>
                </a:solidFill>
              </a:ln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08" y="168516"/>
            <a:ext cx="1544523" cy="40008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24900" y="4861562"/>
            <a:ext cx="865203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274" y="1037784"/>
            <a:ext cx="807745" cy="9508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B4CEFF2-4900-4AA0-95CB-3634C7D407D2}"/>
              </a:ext>
            </a:extLst>
          </p:cNvPr>
          <p:cNvSpPr txBox="1"/>
          <p:nvPr/>
        </p:nvSpPr>
        <p:spPr>
          <a:xfrm>
            <a:off x="1245870" y="738023"/>
            <a:ext cx="4600488" cy="148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es-ES" sz="3600" b="1" dirty="0">
                <a:solidFill>
                  <a:srgbClr val="53C7E7"/>
                </a:solidFill>
                <a:latin typeface="Arial Black" panose="020B0A04020102020204" pitchFamily="34" charset="0"/>
              </a:rPr>
              <a:t>ESKERRIK ASKO</a:t>
            </a:r>
          </a:p>
          <a:p>
            <a:pPr algn="r">
              <a:lnSpc>
                <a:spcPts val="3600"/>
              </a:lnSpc>
            </a:pPr>
            <a:r>
              <a:rPr lang="es-ES" sz="3600" b="1" dirty="0">
                <a:solidFill>
                  <a:srgbClr val="00C08B"/>
                </a:solidFill>
                <a:latin typeface="Arial Black" panose="020B0A04020102020204" pitchFamily="34" charset="0"/>
              </a:rPr>
              <a:t>GRACIAS</a:t>
            </a:r>
          </a:p>
          <a:p>
            <a:pPr algn="r">
              <a:lnSpc>
                <a:spcPts val="3600"/>
              </a:lnSpc>
            </a:pPr>
            <a:r>
              <a:rPr lang="es-ES" sz="3600" b="1" dirty="0">
                <a:solidFill>
                  <a:srgbClr val="424990"/>
                </a:solidFill>
                <a:latin typeface="Arial Black" panose="020B0A040201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717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53075" cy="5143500"/>
          </a:xfrm>
          <a:prstGeom prst="rect">
            <a:avLst/>
          </a:prstGeom>
        </p:spPr>
      </p:pic>
      <p:grpSp>
        <p:nvGrpSpPr>
          <p:cNvPr id="28" name="Agrupar 27"/>
          <p:cNvGrpSpPr/>
          <p:nvPr/>
        </p:nvGrpSpPr>
        <p:grpSpPr>
          <a:xfrm>
            <a:off x="2074896" y="445808"/>
            <a:ext cx="7075065" cy="4697691"/>
            <a:chOff x="2074896" y="445808"/>
            <a:chExt cx="7075065" cy="469769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4896" y="445808"/>
              <a:ext cx="7075065" cy="4697691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2565183" y="572579"/>
              <a:ext cx="4559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Estrategias EUSKADI</a:t>
              </a: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4447453" y="1351631"/>
            <a:ext cx="4248201" cy="3437594"/>
            <a:chOff x="4447453" y="1351631"/>
            <a:chExt cx="4248201" cy="3437594"/>
          </a:xfrm>
        </p:grpSpPr>
        <p:sp>
          <p:nvSpPr>
            <p:cNvPr id="4" name="Hexágono 3"/>
            <p:cNvSpPr/>
            <p:nvPr/>
          </p:nvSpPr>
          <p:spPr>
            <a:xfrm rot="20834065">
              <a:off x="4617828" y="1351631"/>
              <a:ext cx="3987610" cy="3437594"/>
            </a:xfrm>
            <a:prstGeom prst="hexagon">
              <a:avLst/>
            </a:prstGeom>
            <a:gradFill flip="none" rotWithShape="1">
              <a:gsLst>
                <a:gs pos="100000">
                  <a:srgbClr val="00C08B"/>
                </a:gs>
                <a:gs pos="57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6298758" y="1429750"/>
              <a:ext cx="129989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dirty="0">
                  <a:solidFill>
                    <a:schemeClr val="bg2"/>
                  </a:solidFill>
                </a:rPr>
                <a:t>Alimentación</a:t>
              </a: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4805622" y="1787743"/>
              <a:ext cx="1299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dirty="0">
                  <a:solidFill>
                    <a:schemeClr val="bg2"/>
                  </a:solidFill>
                </a:rPr>
                <a:t>Fabricación </a:t>
              </a:r>
              <a:br>
                <a:rPr lang="es-ES" sz="700" dirty="0">
                  <a:solidFill>
                    <a:schemeClr val="bg2"/>
                  </a:solidFill>
                </a:rPr>
              </a:br>
              <a:r>
                <a:rPr lang="es-ES" sz="700" dirty="0">
                  <a:solidFill>
                    <a:schemeClr val="bg2"/>
                  </a:solidFill>
                </a:rPr>
                <a:t>avanzada</a:t>
              </a: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7395762" y="2503652"/>
              <a:ext cx="129989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dirty="0">
                  <a:solidFill>
                    <a:schemeClr val="bg2"/>
                  </a:solidFill>
                </a:rPr>
                <a:t>Energía</a:t>
              </a: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6979359" y="4098160"/>
              <a:ext cx="1299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dirty="0" err="1">
                  <a:solidFill>
                    <a:schemeClr val="bg2"/>
                  </a:solidFill>
                </a:rPr>
                <a:t>Habitat</a:t>
              </a:r>
              <a:r>
                <a:rPr lang="es-ES" sz="700" dirty="0">
                  <a:solidFill>
                    <a:schemeClr val="bg2"/>
                  </a:solidFill>
                </a:rPr>
                <a:t> </a:t>
              </a:r>
              <a:br>
                <a:rPr lang="es-ES" sz="700" dirty="0">
                  <a:solidFill>
                    <a:schemeClr val="bg2"/>
                  </a:solidFill>
                </a:rPr>
              </a:br>
              <a:r>
                <a:rPr lang="es-ES" sz="700" dirty="0">
                  <a:solidFill>
                    <a:schemeClr val="bg2"/>
                  </a:solidFill>
                </a:rPr>
                <a:t>Urbano</a:t>
              </a:r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5599263" y="4589170"/>
              <a:ext cx="129989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dirty="0">
                  <a:solidFill>
                    <a:schemeClr val="bg2"/>
                  </a:solidFill>
                </a:rPr>
                <a:t>Ecosistemas</a:t>
              </a: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4447453" y="3385374"/>
              <a:ext cx="1299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00" dirty="0" err="1">
                  <a:solidFill>
                    <a:schemeClr val="bg2"/>
                  </a:solidFill>
                </a:rPr>
                <a:t>Biociencias</a:t>
              </a:r>
              <a:r>
                <a:rPr lang="es-ES" sz="700" dirty="0">
                  <a:solidFill>
                    <a:schemeClr val="bg2"/>
                  </a:solidFill>
                </a:rPr>
                <a:t> </a:t>
              </a:r>
              <a:br>
                <a:rPr lang="es-ES" sz="700" dirty="0">
                  <a:solidFill>
                    <a:schemeClr val="bg2"/>
                  </a:solidFill>
                </a:rPr>
              </a:br>
              <a:r>
                <a:rPr lang="es-ES" sz="700" dirty="0">
                  <a:solidFill>
                    <a:schemeClr val="bg2"/>
                  </a:solidFill>
                </a:rPr>
                <a:t>Salud</a:t>
              </a:r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224900" y="62599"/>
            <a:ext cx="455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Tendencias Mundiales</a:t>
            </a:r>
          </a:p>
        </p:txBody>
      </p:sp>
      <p:sp>
        <p:nvSpPr>
          <p:cNvPr id="11" name="Elipse 10"/>
          <p:cNvSpPr/>
          <p:nvPr/>
        </p:nvSpPr>
        <p:spPr>
          <a:xfrm>
            <a:off x="4069280" y="4328183"/>
            <a:ext cx="86396" cy="86396"/>
          </a:xfrm>
          <a:prstGeom prst="ellipse">
            <a:avLst/>
          </a:prstGeom>
          <a:solidFill>
            <a:srgbClr val="00C08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" name="Agrupar 11"/>
          <p:cNvGrpSpPr/>
          <p:nvPr/>
        </p:nvGrpSpPr>
        <p:grpSpPr>
          <a:xfrm>
            <a:off x="4155676" y="1779583"/>
            <a:ext cx="1609503" cy="3187898"/>
            <a:chOff x="4155676" y="1779583"/>
            <a:chExt cx="1609503" cy="3187898"/>
          </a:xfrm>
        </p:grpSpPr>
        <p:cxnSp>
          <p:nvCxnSpPr>
            <p:cNvPr id="13" name="Conector recto 12"/>
            <p:cNvCxnSpPr/>
            <p:nvPr/>
          </p:nvCxnSpPr>
          <p:spPr>
            <a:xfrm flipV="1">
              <a:off x="4155676" y="1779583"/>
              <a:ext cx="872606" cy="2453575"/>
            </a:xfrm>
            <a:prstGeom prst="line">
              <a:avLst/>
            </a:prstGeom>
            <a:ln w="12700" cmpd="sng">
              <a:solidFill>
                <a:srgbClr val="00C0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4233433" y="4414579"/>
              <a:ext cx="1531746" cy="552902"/>
            </a:xfrm>
            <a:prstGeom prst="line">
              <a:avLst/>
            </a:prstGeom>
            <a:ln w="12700" cmpd="sng">
              <a:solidFill>
                <a:srgbClr val="00C0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uadroTexto 17"/>
          <p:cNvSpPr txBox="1"/>
          <p:nvPr/>
        </p:nvSpPr>
        <p:spPr>
          <a:xfrm>
            <a:off x="4155676" y="1068261"/>
            <a:ext cx="1299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C08B"/>
                </a:solidFill>
              </a:rPr>
              <a:t>Interrelación </a:t>
            </a:r>
            <a:br>
              <a:rPr lang="es-ES" sz="1000" b="1" dirty="0">
                <a:solidFill>
                  <a:srgbClr val="00C08B"/>
                </a:solidFill>
              </a:rPr>
            </a:br>
            <a:r>
              <a:rPr lang="es-ES" sz="1000" b="1" dirty="0">
                <a:solidFill>
                  <a:srgbClr val="00C08B"/>
                </a:solidFill>
              </a:rPr>
              <a:t>con RIS3 Euskadi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5546561" y="1779583"/>
            <a:ext cx="2355918" cy="2401738"/>
            <a:chOff x="5546561" y="1779583"/>
            <a:chExt cx="2355918" cy="2401738"/>
          </a:xfrm>
        </p:grpSpPr>
        <p:grpSp>
          <p:nvGrpSpPr>
            <p:cNvPr id="24" name="Agrupar 23"/>
            <p:cNvGrpSpPr/>
            <p:nvPr/>
          </p:nvGrpSpPr>
          <p:grpSpPr>
            <a:xfrm>
              <a:off x="5546561" y="1779583"/>
              <a:ext cx="2355918" cy="2401738"/>
              <a:chOff x="5624419" y="2030159"/>
              <a:chExt cx="1923721" cy="1961136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5624419" y="2937257"/>
                <a:ext cx="1054038" cy="1054038"/>
              </a:xfrm>
              <a:prstGeom prst="ellipse">
                <a:avLst/>
              </a:prstGeom>
              <a:noFill/>
              <a:ln>
                <a:solidFill>
                  <a:srgbClr val="00C08B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rgbClr val="00C08B"/>
                    </a:solidFill>
                  </a:ln>
                </a:endParaRPr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6494102" y="2626250"/>
                <a:ext cx="1054038" cy="1054038"/>
              </a:xfrm>
              <a:prstGeom prst="ellipse">
                <a:avLst/>
              </a:prstGeom>
              <a:noFill/>
              <a:ln>
                <a:solidFill>
                  <a:srgbClr val="00C08B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rgbClr val="00C08B"/>
                    </a:solidFill>
                  </a:ln>
                </a:endParaRPr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5802931" y="2030159"/>
                <a:ext cx="1054038" cy="1054038"/>
              </a:xfrm>
              <a:prstGeom prst="ellipse">
                <a:avLst/>
              </a:prstGeom>
              <a:noFill/>
              <a:ln>
                <a:solidFill>
                  <a:srgbClr val="00C08B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rgbClr val="00C08B"/>
                    </a:solidFill>
                  </a:ln>
                </a:endParaRPr>
              </a:p>
            </p:txBody>
          </p:sp>
        </p:grpSp>
        <p:sp>
          <p:nvSpPr>
            <p:cNvPr id="25" name="CuadroTexto 24"/>
            <p:cNvSpPr txBox="1"/>
            <p:nvPr/>
          </p:nvSpPr>
          <p:spPr>
            <a:xfrm>
              <a:off x="5765179" y="2204515"/>
              <a:ext cx="1287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solidFill>
                    <a:schemeClr val="bg1"/>
                  </a:solidFill>
                </a:rPr>
                <a:t>ECONOMÍA CIRCULAR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5546561" y="3353514"/>
              <a:ext cx="1287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900" b="1" dirty="0">
                  <a:solidFill>
                    <a:schemeClr val="bg1"/>
                  </a:solidFill>
                </a:rPr>
                <a:t>CALIDAD</a:t>
              </a:r>
            </a:p>
            <a:p>
              <a:pPr algn="ctr"/>
              <a:r>
                <a:rPr lang="es-ES_tradnl" sz="900" b="1" dirty="0">
                  <a:solidFill>
                    <a:schemeClr val="bg1"/>
                  </a:solidFill>
                </a:rPr>
                <a:t>AMBIENTAL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6611633" y="2974940"/>
              <a:ext cx="1287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solidFill>
                    <a:schemeClr val="bg1"/>
                  </a:solidFill>
                </a:rPr>
                <a:t>CAMBIO CLIMÁTICO</a:t>
              </a:r>
            </a:p>
          </p:txBody>
        </p:sp>
      </p:grpSp>
      <p:sp>
        <p:nvSpPr>
          <p:cNvPr id="39" name="Rectángulo 38"/>
          <p:cNvSpPr/>
          <p:nvPr/>
        </p:nvSpPr>
        <p:spPr>
          <a:xfrm>
            <a:off x="0" y="125261"/>
            <a:ext cx="164154" cy="1641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13" y="1053805"/>
            <a:ext cx="1765770" cy="5760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73" y="1721340"/>
            <a:ext cx="2115148" cy="5760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54" y="2388875"/>
            <a:ext cx="1897967" cy="57600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10" y="3056272"/>
            <a:ext cx="2049049" cy="576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111" y="3723945"/>
            <a:ext cx="2115148" cy="576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357" y="4405937"/>
            <a:ext cx="1661902" cy="576000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2565183" y="1193917"/>
            <a:ext cx="1299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>
                <a:solidFill>
                  <a:srgbClr val="00C08B"/>
                </a:solidFill>
              </a:rPr>
              <a:t>CIRCULAR </a:t>
            </a:r>
            <a:br>
              <a:rPr lang="es-ES" sz="700" b="1" dirty="0">
                <a:solidFill>
                  <a:srgbClr val="00C08B"/>
                </a:solidFill>
              </a:rPr>
            </a:br>
            <a:r>
              <a:rPr lang="es-ES" sz="700" b="1" dirty="0">
                <a:solidFill>
                  <a:srgbClr val="00C08B"/>
                </a:solidFill>
              </a:rPr>
              <a:t>THINKING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2565183" y="1792448"/>
            <a:ext cx="1299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>
                <a:solidFill>
                  <a:srgbClr val="00C08B"/>
                </a:solidFill>
              </a:rPr>
              <a:t>HOJA DE RUTA BIOECONOMÍA EN EUSKADI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2565183" y="2573847"/>
            <a:ext cx="1299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>
                <a:solidFill>
                  <a:srgbClr val="00C08B"/>
                </a:solidFill>
              </a:rPr>
              <a:t>ESTRATEGIA KLIMA 2050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2565183" y="3081445"/>
            <a:ext cx="1299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>
                <a:solidFill>
                  <a:srgbClr val="00C08B"/>
                </a:solidFill>
              </a:rPr>
              <a:t>POLÍTICA DE GOBIERNO VASCO Y DIPUTACIONES DE PROTECCIÓN DEL MEDIO AMBIENTE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2565183" y="3862327"/>
            <a:ext cx="1299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>
                <a:solidFill>
                  <a:srgbClr val="00C08B"/>
                </a:solidFill>
              </a:rPr>
              <a:t>AGENDA 2030</a:t>
            </a:r>
          </a:p>
          <a:p>
            <a:r>
              <a:rPr lang="es-ES" sz="700" b="1" dirty="0">
                <a:solidFill>
                  <a:srgbClr val="00C08B"/>
                </a:solidFill>
              </a:rPr>
              <a:t>GOBIERNO VASCO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2565183" y="4591014"/>
            <a:ext cx="1299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>
                <a:solidFill>
                  <a:srgbClr val="00C08B"/>
                </a:solidFill>
              </a:rPr>
              <a:t>BASQUE INDUSTRY 4.0</a:t>
            </a:r>
          </a:p>
        </p:txBody>
      </p:sp>
    </p:spTree>
    <p:extLst>
      <p:ext uri="{BB962C8B-B14F-4D97-AF65-F5344CB8AC3E}">
        <p14:creationId xmlns:p14="http://schemas.microsoft.com/office/powerpoint/2010/main" val="31382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560CD0-5259-4AFF-87C4-F5FEC3592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8" y="-1258136"/>
            <a:ext cx="8694964" cy="61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D74A2E1-96EA-4A92-9073-6538922A75E5}"/>
              </a:ext>
            </a:extLst>
          </p:cNvPr>
          <p:cNvSpPr/>
          <p:nvPr/>
        </p:nvSpPr>
        <p:spPr>
          <a:xfrm>
            <a:off x="1174397" y="1322905"/>
            <a:ext cx="48998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b="1" dirty="0" err="1">
                <a:solidFill>
                  <a:srgbClr val="00C08B"/>
                </a:solidFill>
              </a:rPr>
              <a:t>Aclima</a:t>
            </a:r>
            <a:r>
              <a:rPr lang="es-ES" sz="3200" b="1" dirty="0">
                <a:solidFill>
                  <a:srgbClr val="00C08B"/>
                </a:solidFill>
              </a:rPr>
              <a:t> </a:t>
            </a:r>
          </a:p>
          <a:p>
            <a:pPr lvl="0"/>
            <a:r>
              <a:rPr lang="es-ES" b="1" dirty="0" err="1">
                <a:solidFill>
                  <a:srgbClr val="00C08B"/>
                </a:solidFill>
              </a:rPr>
              <a:t>Basque</a:t>
            </a:r>
            <a:r>
              <a:rPr lang="es-ES" b="1" dirty="0">
                <a:solidFill>
                  <a:srgbClr val="00C08B"/>
                </a:solidFill>
              </a:rPr>
              <a:t> </a:t>
            </a:r>
            <a:r>
              <a:rPr lang="es-ES" b="1" dirty="0" err="1">
                <a:solidFill>
                  <a:srgbClr val="00C08B"/>
                </a:solidFill>
              </a:rPr>
              <a:t>Environment</a:t>
            </a:r>
            <a:r>
              <a:rPr lang="es-ES" b="1" dirty="0">
                <a:solidFill>
                  <a:srgbClr val="00C08B"/>
                </a:solidFill>
              </a:rPr>
              <a:t> </a:t>
            </a:r>
            <a:r>
              <a:rPr lang="es-ES" b="1" dirty="0" err="1">
                <a:solidFill>
                  <a:srgbClr val="00C08B"/>
                </a:solidFill>
              </a:rPr>
              <a:t>Cluster</a:t>
            </a:r>
            <a:endParaRPr lang="es-ES" b="1" dirty="0">
              <a:solidFill>
                <a:srgbClr val="00C0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762" y="2235200"/>
            <a:ext cx="2006600" cy="29083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35" y="4336824"/>
            <a:ext cx="594687" cy="5946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1335" y="492428"/>
            <a:ext cx="594687" cy="5946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16366" y="631158"/>
            <a:ext cx="4930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solidFill>
                  <a:schemeClr val="bg1">
                    <a:lumMod val="50000"/>
                  </a:schemeClr>
                </a:solidFill>
              </a:rPr>
              <a:t>MARCO REGULATORIO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9" name="Agrupar 38"/>
          <p:cNvGrpSpPr/>
          <p:nvPr/>
        </p:nvGrpSpPr>
        <p:grpSpPr>
          <a:xfrm>
            <a:off x="2005174" y="989413"/>
            <a:ext cx="4714324" cy="427695"/>
            <a:chOff x="2005174" y="1024941"/>
            <a:chExt cx="4714324" cy="427695"/>
          </a:xfrm>
        </p:grpSpPr>
        <p:sp>
          <p:nvSpPr>
            <p:cNvPr id="3" name="Rectángulo 2"/>
            <p:cNvSpPr/>
            <p:nvPr/>
          </p:nvSpPr>
          <p:spPr>
            <a:xfrm>
              <a:off x="2005174" y="1024941"/>
              <a:ext cx="4714324" cy="427695"/>
            </a:xfrm>
            <a:prstGeom prst="rect">
              <a:avLst/>
            </a:prstGeom>
            <a:ln>
              <a:solidFill>
                <a:srgbClr val="00C08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00C08B"/>
                  </a:solidFill>
                </a:ln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11152" y="1100973"/>
              <a:ext cx="434104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200" b="1" dirty="0">
                  <a:solidFill>
                    <a:srgbClr val="00C08B"/>
                  </a:solidFill>
                </a:rPr>
                <a:t>CLIENTE</a:t>
              </a:r>
              <a:endParaRPr lang="es-ES" b="1" dirty="0">
                <a:solidFill>
                  <a:srgbClr val="00C08B"/>
                </a:solidFill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1916366" y="4285261"/>
            <a:ext cx="4803132" cy="427695"/>
            <a:chOff x="2264630" y="4223105"/>
            <a:chExt cx="4301511" cy="427695"/>
          </a:xfrm>
        </p:grpSpPr>
        <p:sp>
          <p:nvSpPr>
            <p:cNvPr id="14" name="Rectángulo 13"/>
            <p:cNvSpPr/>
            <p:nvPr/>
          </p:nvSpPr>
          <p:spPr>
            <a:xfrm>
              <a:off x="2344163" y="4223105"/>
              <a:ext cx="4221978" cy="427695"/>
            </a:xfrm>
            <a:prstGeom prst="rect">
              <a:avLst/>
            </a:prstGeom>
            <a:ln>
              <a:solidFill>
                <a:srgbClr val="00C08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00C08B"/>
                  </a:solidFill>
                </a:ln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264630" y="4301992"/>
              <a:ext cx="4301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200" b="1" dirty="0">
                  <a:solidFill>
                    <a:srgbClr val="00C08B"/>
                  </a:solidFill>
                </a:rPr>
                <a:t>SERVICIOS AVANZADOS</a:t>
              </a:r>
              <a:endParaRPr lang="es-ES" b="1" dirty="0">
                <a:solidFill>
                  <a:srgbClr val="00C08B"/>
                </a:solidFill>
              </a:endParaRPr>
            </a:p>
          </p:txBody>
        </p:sp>
      </p:grpSp>
      <p:grpSp>
        <p:nvGrpSpPr>
          <p:cNvPr id="49" name="Agrupar 48"/>
          <p:cNvGrpSpPr/>
          <p:nvPr/>
        </p:nvGrpSpPr>
        <p:grpSpPr>
          <a:xfrm>
            <a:off x="5664919" y="1606871"/>
            <a:ext cx="875084" cy="2678391"/>
            <a:chOff x="5664919" y="1606871"/>
            <a:chExt cx="875084" cy="2678391"/>
          </a:xfrm>
        </p:grpSpPr>
        <p:cxnSp>
          <p:nvCxnSpPr>
            <p:cNvPr id="19" name="Conector recto de flecha 18"/>
            <p:cNvCxnSpPr/>
            <p:nvPr/>
          </p:nvCxnSpPr>
          <p:spPr>
            <a:xfrm flipV="1">
              <a:off x="5664919" y="3982622"/>
              <a:ext cx="0" cy="302640"/>
            </a:xfrm>
            <a:prstGeom prst="straightConnector1">
              <a:avLst/>
            </a:prstGeom>
            <a:ln w="28575" cmpd="sng">
              <a:solidFill>
                <a:srgbClr val="00C08B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/>
            <p:nvPr/>
          </p:nvCxnSpPr>
          <p:spPr>
            <a:xfrm flipV="1">
              <a:off x="6540003" y="1606871"/>
              <a:ext cx="0" cy="2678391"/>
            </a:xfrm>
            <a:prstGeom prst="straightConnector1">
              <a:avLst/>
            </a:prstGeom>
            <a:ln w="28575" cmpd="sng">
              <a:solidFill>
                <a:srgbClr val="00C08B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Agrupar 45"/>
          <p:cNvGrpSpPr/>
          <p:nvPr/>
        </p:nvGrpSpPr>
        <p:grpSpPr>
          <a:xfrm>
            <a:off x="2006535" y="1452636"/>
            <a:ext cx="1255367" cy="2748315"/>
            <a:chOff x="2006535" y="1452636"/>
            <a:chExt cx="1255367" cy="2748315"/>
          </a:xfrm>
        </p:grpSpPr>
        <p:sp>
          <p:nvSpPr>
            <p:cNvPr id="15" name="Rectángulo 14"/>
            <p:cNvSpPr/>
            <p:nvPr/>
          </p:nvSpPr>
          <p:spPr>
            <a:xfrm>
              <a:off x="2006535" y="1909240"/>
              <a:ext cx="1030736" cy="20042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2499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00C08B"/>
                  </a:solidFill>
                </a:ln>
              </a:endParaRPr>
            </a:p>
          </p:txBody>
        </p:sp>
        <p:cxnSp>
          <p:nvCxnSpPr>
            <p:cNvPr id="17" name="Conector recto de flecha 16"/>
            <p:cNvCxnSpPr/>
            <p:nvPr/>
          </p:nvCxnSpPr>
          <p:spPr>
            <a:xfrm flipV="1">
              <a:off x="3037271" y="2911374"/>
              <a:ext cx="224631" cy="1"/>
            </a:xfrm>
            <a:prstGeom prst="straightConnector1">
              <a:avLst/>
            </a:prstGeom>
            <a:ln w="28575" cmpd="sng">
              <a:solidFill>
                <a:srgbClr val="42499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ángulo 25"/>
            <p:cNvSpPr/>
            <p:nvPr/>
          </p:nvSpPr>
          <p:spPr>
            <a:xfrm>
              <a:off x="2040698" y="2698368"/>
              <a:ext cx="9699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200" b="1" dirty="0" err="1">
                  <a:solidFill>
                    <a:srgbClr val="424990"/>
                  </a:solidFill>
                </a:rPr>
                <a:t>I+D+i</a:t>
              </a:r>
              <a:r>
                <a:rPr lang="es-ES_tradnl" sz="1200" b="1" dirty="0">
                  <a:solidFill>
                    <a:srgbClr val="424990"/>
                  </a:solidFill>
                </a:rPr>
                <a:t> </a:t>
              </a:r>
            </a:p>
            <a:p>
              <a:pPr algn="ctr"/>
              <a:r>
                <a:rPr lang="es-ES_tradnl" sz="1200" b="1" dirty="0">
                  <a:solidFill>
                    <a:srgbClr val="424990"/>
                  </a:solidFill>
                </a:rPr>
                <a:t>Formación</a:t>
              </a:r>
              <a:endParaRPr lang="es-ES" b="1" dirty="0">
                <a:solidFill>
                  <a:srgbClr val="424990"/>
                </a:solidFill>
              </a:endParaRPr>
            </a:p>
          </p:txBody>
        </p:sp>
        <p:cxnSp>
          <p:nvCxnSpPr>
            <p:cNvPr id="27" name="Conector recto de flecha 26"/>
            <p:cNvCxnSpPr/>
            <p:nvPr/>
          </p:nvCxnSpPr>
          <p:spPr>
            <a:xfrm>
              <a:off x="2475853" y="3909130"/>
              <a:ext cx="0" cy="291821"/>
            </a:xfrm>
            <a:prstGeom prst="straightConnector1">
              <a:avLst/>
            </a:prstGeom>
            <a:ln w="28575" cmpd="sng">
              <a:solidFill>
                <a:srgbClr val="42499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 flipV="1">
              <a:off x="2475853" y="1452636"/>
              <a:ext cx="0" cy="455525"/>
            </a:xfrm>
            <a:prstGeom prst="straightConnector1">
              <a:avLst/>
            </a:prstGeom>
            <a:ln w="28575" cmpd="sng">
              <a:solidFill>
                <a:srgbClr val="42499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Agrupar 46"/>
          <p:cNvGrpSpPr/>
          <p:nvPr/>
        </p:nvGrpSpPr>
        <p:grpSpPr>
          <a:xfrm>
            <a:off x="3428029" y="1452636"/>
            <a:ext cx="1320451" cy="2748315"/>
            <a:chOff x="3428029" y="1452636"/>
            <a:chExt cx="1320451" cy="2748315"/>
          </a:xfrm>
        </p:grpSpPr>
        <p:sp>
          <p:nvSpPr>
            <p:cNvPr id="16" name="Rectángulo 15"/>
            <p:cNvSpPr/>
            <p:nvPr/>
          </p:nvSpPr>
          <p:spPr>
            <a:xfrm>
              <a:off x="3436910" y="1909240"/>
              <a:ext cx="1086939" cy="20042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2499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00C08B"/>
                  </a:solidFill>
                </a:ln>
              </a:endParaRPr>
            </a:p>
          </p:txBody>
        </p:sp>
        <p:cxnSp>
          <p:nvCxnSpPr>
            <p:cNvPr id="18" name="Conector recto de flecha 17"/>
            <p:cNvCxnSpPr/>
            <p:nvPr/>
          </p:nvCxnSpPr>
          <p:spPr>
            <a:xfrm flipV="1">
              <a:off x="4523849" y="2911374"/>
              <a:ext cx="224631" cy="1"/>
            </a:xfrm>
            <a:prstGeom prst="straightConnector1">
              <a:avLst/>
            </a:prstGeom>
            <a:ln w="28575" cmpd="sng">
              <a:solidFill>
                <a:srgbClr val="42499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ángulo 24"/>
            <p:cNvSpPr/>
            <p:nvPr/>
          </p:nvSpPr>
          <p:spPr>
            <a:xfrm>
              <a:off x="3428029" y="2698368"/>
              <a:ext cx="10869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200" b="1" dirty="0">
                  <a:solidFill>
                    <a:srgbClr val="424990"/>
                  </a:solidFill>
                </a:rPr>
                <a:t>Equipos y tecnologías</a:t>
              </a:r>
              <a:endParaRPr lang="es-ES" b="1" dirty="0">
                <a:solidFill>
                  <a:srgbClr val="424990"/>
                </a:solidFill>
              </a:endParaRPr>
            </a:p>
          </p:txBody>
        </p:sp>
        <p:cxnSp>
          <p:nvCxnSpPr>
            <p:cNvPr id="30" name="Conector recto de flecha 29"/>
            <p:cNvCxnSpPr/>
            <p:nvPr/>
          </p:nvCxnSpPr>
          <p:spPr>
            <a:xfrm>
              <a:off x="3951454" y="3909130"/>
              <a:ext cx="0" cy="291821"/>
            </a:xfrm>
            <a:prstGeom prst="straightConnector1">
              <a:avLst/>
            </a:prstGeom>
            <a:ln w="28575" cmpd="sng">
              <a:solidFill>
                <a:srgbClr val="42499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recto de flecha 32"/>
            <p:cNvCxnSpPr/>
            <p:nvPr/>
          </p:nvCxnSpPr>
          <p:spPr>
            <a:xfrm flipV="1">
              <a:off x="3951454" y="1452636"/>
              <a:ext cx="0" cy="455525"/>
            </a:xfrm>
            <a:prstGeom prst="straightConnector1">
              <a:avLst/>
            </a:prstGeom>
            <a:ln w="28575" cmpd="sng">
              <a:solidFill>
                <a:srgbClr val="424990"/>
              </a:solidFill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Agrupar 47"/>
          <p:cNvGrpSpPr/>
          <p:nvPr/>
        </p:nvGrpSpPr>
        <p:grpSpPr>
          <a:xfrm>
            <a:off x="4852374" y="1452636"/>
            <a:ext cx="1416904" cy="2460873"/>
            <a:chOff x="4852374" y="1452636"/>
            <a:chExt cx="1416904" cy="2460873"/>
          </a:xfrm>
        </p:grpSpPr>
        <p:sp>
          <p:nvSpPr>
            <p:cNvPr id="13" name="Rectángulo 12"/>
            <p:cNvSpPr/>
            <p:nvPr/>
          </p:nvSpPr>
          <p:spPr>
            <a:xfrm>
              <a:off x="4852374" y="1909240"/>
              <a:ext cx="1416904" cy="20042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2499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00C08B"/>
                  </a:solidFill>
                </a:ln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4852374" y="2790701"/>
              <a:ext cx="141690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200" b="1" dirty="0" err="1">
                  <a:solidFill>
                    <a:srgbClr val="424990"/>
                  </a:solidFill>
                </a:rPr>
                <a:t>Ecoindustria</a:t>
              </a:r>
              <a:endParaRPr lang="es-ES" b="1" dirty="0">
                <a:solidFill>
                  <a:srgbClr val="424990"/>
                </a:solidFill>
              </a:endParaRPr>
            </a:p>
          </p:txBody>
        </p:sp>
        <p:cxnSp>
          <p:nvCxnSpPr>
            <p:cNvPr id="34" name="Conector recto de flecha 33"/>
            <p:cNvCxnSpPr/>
            <p:nvPr/>
          </p:nvCxnSpPr>
          <p:spPr>
            <a:xfrm flipV="1">
              <a:off x="5647706" y="1452636"/>
              <a:ext cx="0" cy="456606"/>
            </a:xfrm>
            <a:prstGeom prst="straightConnector1">
              <a:avLst/>
            </a:prstGeom>
            <a:ln w="28575" cmpd="sng">
              <a:solidFill>
                <a:srgbClr val="42499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Forma libre 35"/>
          <p:cNvSpPr/>
          <p:nvPr/>
        </p:nvSpPr>
        <p:spPr>
          <a:xfrm>
            <a:off x="2584343" y="1687485"/>
            <a:ext cx="2841889" cy="213156"/>
          </a:xfrm>
          <a:custGeom>
            <a:avLst/>
            <a:gdLst>
              <a:gd name="connsiteX0" fmla="*/ 0 w 2841889"/>
              <a:gd name="connsiteY0" fmla="*/ 213156 h 213156"/>
              <a:gd name="connsiteX1" fmla="*/ 0 w 2841889"/>
              <a:gd name="connsiteY1" fmla="*/ 0 h 213156"/>
              <a:gd name="connsiteX2" fmla="*/ 2841889 w 2841889"/>
              <a:gd name="connsiteY2" fmla="*/ 8882 h 213156"/>
              <a:gd name="connsiteX3" fmla="*/ 2841889 w 2841889"/>
              <a:gd name="connsiteY3" fmla="*/ 168749 h 213156"/>
              <a:gd name="connsiteX4" fmla="*/ 2841889 w 2841889"/>
              <a:gd name="connsiteY4" fmla="*/ 168749 h 213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1889" h="213156">
                <a:moveTo>
                  <a:pt x="0" y="213156"/>
                </a:moveTo>
                <a:lnTo>
                  <a:pt x="0" y="0"/>
                </a:lnTo>
                <a:lnTo>
                  <a:pt x="2841889" y="8882"/>
                </a:lnTo>
                <a:lnTo>
                  <a:pt x="2841889" y="168749"/>
                </a:lnTo>
                <a:lnTo>
                  <a:pt x="2841889" y="168749"/>
                </a:lnTo>
              </a:path>
            </a:pathLst>
          </a:custGeom>
          <a:ln w="28575" cmpd="sng">
            <a:solidFill>
              <a:srgbClr val="42499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267433" y="492428"/>
            <a:ext cx="594687" cy="5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35" y="4336824"/>
            <a:ext cx="594687" cy="5946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335" y="492428"/>
            <a:ext cx="594687" cy="594687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67433" y="492428"/>
            <a:ext cx="594687" cy="594687"/>
          </a:xfrm>
          <a:prstGeom prst="rect">
            <a:avLst/>
          </a:prstGeom>
        </p:spPr>
      </p:pic>
      <p:sp>
        <p:nvSpPr>
          <p:cNvPr id="35" name="Subtítulo 23">
            <a:extLst>
              <a:ext uri="{FF2B5EF4-FFF2-40B4-BE49-F238E27FC236}">
                <a16:creationId xmlns:a16="http://schemas.microsoft.com/office/drawing/2014/main" id="{571BCBF7-21B3-44FB-B6F6-7ADD7AC3D7A1}"/>
              </a:ext>
            </a:extLst>
          </p:cNvPr>
          <p:cNvSpPr txBox="1">
            <a:spLocks/>
          </p:cNvSpPr>
          <p:nvPr/>
        </p:nvSpPr>
        <p:spPr bwMode="auto">
          <a:xfrm>
            <a:off x="442914" y="1578505"/>
            <a:ext cx="2924402" cy="267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s-ES" altLang="es-ES" sz="2400" b="1" dirty="0">
                <a:solidFill>
                  <a:srgbClr val="045153"/>
                </a:solidFill>
                <a:latin typeface="+mn-lt"/>
                <a:ea typeface="+mn-ea"/>
              </a:rPr>
              <a:t>80 </a:t>
            </a:r>
            <a:r>
              <a:rPr lang="es-ES" altLang="es-ES" sz="2000" dirty="0">
                <a:solidFill>
                  <a:srgbClr val="045153"/>
                </a:solidFill>
                <a:latin typeface="+mn-lt"/>
                <a:ea typeface="+mn-ea"/>
              </a:rPr>
              <a:t>empresas</a:t>
            </a:r>
          </a:p>
          <a:p>
            <a:pPr algn="r">
              <a:buNone/>
            </a:pPr>
            <a:r>
              <a:rPr lang="es-ES" altLang="es-ES" sz="2400" b="1" dirty="0">
                <a:solidFill>
                  <a:srgbClr val="045153"/>
                </a:solidFill>
                <a:latin typeface="+mn-lt"/>
                <a:ea typeface="+mn-ea"/>
              </a:rPr>
              <a:t>17 </a:t>
            </a:r>
            <a:r>
              <a:rPr lang="es-ES" altLang="es-ES" sz="2000" dirty="0">
                <a:solidFill>
                  <a:srgbClr val="045153"/>
                </a:solidFill>
                <a:latin typeface="+mn-lt"/>
                <a:ea typeface="+mn-ea"/>
              </a:rPr>
              <a:t>entidades públicas</a:t>
            </a:r>
          </a:p>
          <a:p>
            <a:pPr algn="r">
              <a:buNone/>
            </a:pPr>
            <a:r>
              <a:rPr lang="es-ES" altLang="es-ES" sz="2400" b="1" dirty="0">
                <a:solidFill>
                  <a:srgbClr val="045153"/>
                </a:solidFill>
                <a:latin typeface="+mn-lt"/>
                <a:ea typeface="+mn-ea"/>
              </a:rPr>
              <a:t>5 </a:t>
            </a:r>
            <a:r>
              <a:rPr lang="es-ES" altLang="es-ES" sz="2000" dirty="0">
                <a:solidFill>
                  <a:srgbClr val="045153"/>
                </a:solidFill>
                <a:latin typeface="+mn-lt"/>
                <a:ea typeface="+mn-ea"/>
              </a:rPr>
              <a:t>Centros tecnológicos y centros de empresas</a:t>
            </a:r>
          </a:p>
          <a:p>
            <a:pPr algn="r">
              <a:buNone/>
            </a:pPr>
            <a:r>
              <a:rPr lang="es-ES" altLang="es-ES" sz="2400" b="1" dirty="0">
                <a:solidFill>
                  <a:srgbClr val="045153"/>
                </a:solidFill>
                <a:latin typeface="+mn-lt"/>
                <a:ea typeface="+mn-ea"/>
              </a:rPr>
              <a:t>4 </a:t>
            </a:r>
            <a:r>
              <a:rPr lang="es-ES" altLang="es-ES" sz="2000" dirty="0">
                <a:solidFill>
                  <a:srgbClr val="045153"/>
                </a:solidFill>
                <a:latin typeface="+mn-lt"/>
                <a:ea typeface="+mn-ea"/>
              </a:rPr>
              <a:t>Universidades</a:t>
            </a:r>
          </a:p>
          <a:p>
            <a:pPr algn="r">
              <a:buNone/>
            </a:pPr>
            <a:r>
              <a:rPr lang="es-ES" altLang="es-ES" sz="2400" b="1" dirty="0">
                <a:solidFill>
                  <a:srgbClr val="045153"/>
                </a:solidFill>
                <a:latin typeface="+mn-lt"/>
                <a:ea typeface="+mn-ea"/>
              </a:rPr>
              <a:t>2 </a:t>
            </a:r>
            <a:r>
              <a:rPr lang="es-ES" altLang="es-ES" sz="2000" dirty="0">
                <a:solidFill>
                  <a:srgbClr val="045153"/>
                </a:solidFill>
                <a:latin typeface="+mn-lt"/>
                <a:ea typeface="+mn-ea"/>
              </a:rPr>
              <a:t>Asociaciones</a:t>
            </a:r>
          </a:p>
        </p:txBody>
      </p:sp>
      <p:sp>
        <p:nvSpPr>
          <p:cNvPr id="37" name="Título 22">
            <a:extLst>
              <a:ext uri="{FF2B5EF4-FFF2-40B4-BE49-F238E27FC236}">
                <a16:creationId xmlns:a16="http://schemas.microsoft.com/office/drawing/2014/main" id="{60CF7491-D880-448E-A9C2-9AAF860E0DA1}"/>
              </a:ext>
            </a:extLst>
          </p:cNvPr>
          <p:cNvSpPr txBox="1">
            <a:spLocks/>
          </p:cNvSpPr>
          <p:nvPr/>
        </p:nvSpPr>
        <p:spPr>
          <a:xfrm>
            <a:off x="1213192" y="1093422"/>
            <a:ext cx="2787368" cy="684076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ES_tradnl" sz="3000" b="1" dirty="0">
                <a:solidFill>
                  <a:srgbClr val="045153"/>
                </a:solidFill>
              </a:rPr>
              <a:t>108 Socios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22EA766-7095-4D83-967D-C8BE50A2B54F}"/>
              </a:ext>
            </a:extLst>
          </p:cNvPr>
          <p:cNvCxnSpPr/>
          <p:nvPr/>
        </p:nvCxnSpPr>
        <p:spPr>
          <a:xfrm>
            <a:off x="3715058" y="643181"/>
            <a:ext cx="0" cy="4110683"/>
          </a:xfrm>
          <a:prstGeom prst="line">
            <a:avLst/>
          </a:prstGeom>
          <a:ln w="9525" cmpd="sng">
            <a:solidFill>
              <a:srgbClr val="00C0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4F24C44-C7ED-455F-9A30-5EA043B1DD45}"/>
              </a:ext>
            </a:extLst>
          </p:cNvPr>
          <p:cNvCxnSpPr/>
          <p:nvPr/>
        </p:nvCxnSpPr>
        <p:spPr>
          <a:xfrm flipH="1">
            <a:off x="3715058" y="2709769"/>
            <a:ext cx="2813447" cy="0"/>
          </a:xfrm>
          <a:prstGeom prst="line">
            <a:avLst/>
          </a:prstGeom>
          <a:ln w="9525" cmpd="sng">
            <a:solidFill>
              <a:srgbClr val="00C0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6BF169E2-CFA4-4930-B294-72B2DCBCD9A1}"/>
              </a:ext>
            </a:extLst>
          </p:cNvPr>
          <p:cNvSpPr/>
          <p:nvPr/>
        </p:nvSpPr>
        <p:spPr>
          <a:xfrm>
            <a:off x="3914679" y="1294958"/>
            <a:ext cx="33400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45153"/>
                </a:solidFill>
              </a:rPr>
              <a:t>Las empresas socias de </a:t>
            </a:r>
            <a:r>
              <a:rPr lang="es-ES" sz="1200" dirty="0" err="1">
                <a:solidFill>
                  <a:srgbClr val="045153"/>
                </a:solidFill>
              </a:rPr>
              <a:t>Aclima</a:t>
            </a:r>
            <a:r>
              <a:rPr lang="es-ES" sz="1200" dirty="0">
                <a:solidFill>
                  <a:srgbClr val="045153"/>
                </a:solidFill>
              </a:rPr>
              <a:t> </a:t>
            </a:r>
          </a:p>
          <a:p>
            <a:r>
              <a:rPr lang="es-ES" sz="1200" dirty="0">
                <a:solidFill>
                  <a:srgbClr val="045153"/>
                </a:solidFill>
              </a:rPr>
              <a:t>facturaron en 2018 </a:t>
            </a:r>
          </a:p>
          <a:p>
            <a:r>
              <a:rPr lang="es-ES_tradnl" sz="3200" b="1" dirty="0">
                <a:solidFill>
                  <a:srgbClr val="045153"/>
                </a:solidFill>
              </a:rPr>
              <a:t>1.940 M€ </a:t>
            </a:r>
          </a:p>
          <a:p>
            <a:r>
              <a:rPr lang="es-ES" sz="1200" dirty="0">
                <a:solidFill>
                  <a:srgbClr val="045153"/>
                </a:solidFill>
              </a:rPr>
              <a:t>en el Euskadi en ámbitos medioambientales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1A944ED-53BF-4920-85EF-2E9D3904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762" y="2235200"/>
            <a:ext cx="2006600" cy="290830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CD08C47A-CCCC-447F-A35E-9839A21D9858}"/>
              </a:ext>
            </a:extLst>
          </p:cNvPr>
          <p:cNvSpPr/>
          <p:nvPr/>
        </p:nvSpPr>
        <p:spPr>
          <a:xfrm>
            <a:off x="3936393" y="2935297"/>
            <a:ext cx="23707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45153"/>
                </a:solidFill>
              </a:rPr>
              <a:t>El sector ambiental vasco, que representa ya algo más</a:t>
            </a:r>
            <a:r>
              <a:rPr lang="es-ES_tradnl" sz="1200" b="1" dirty="0">
                <a:solidFill>
                  <a:srgbClr val="045153"/>
                </a:solidFill>
              </a:rPr>
              <a:t> </a:t>
            </a:r>
            <a:r>
              <a:rPr lang="es-ES_tradnl" sz="3200" b="1" dirty="0">
                <a:solidFill>
                  <a:srgbClr val="045153"/>
                </a:solidFill>
              </a:rPr>
              <a:t>5% del PIB</a:t>
            </a:r>
            <a:r>
              <a:rPr lang="es-ES_tradnl" sz="1200" dirty="0">
                <a:solidFill>
                  <a:srgbClr val="045153"/>
                </a:solidFill>
              </a:rPr>
              <a:t> de Euskadi</a:t>
            </a:r>
          </a:p>
        </p:txBody>
      </p:sp>
    </p:spTree>
    <p:extLst>
      <p:ext uri="{BB962C8B-B14F-4D97-AF65-F5344CB8AC3E}">
        <p14:creationId xmlns:p14="http://schemas.microsoft.com/office/powerpoint/2010/main" val="401961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35" y="4336824"/>
            <a:ext cx="594687" cy="5946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335" y="492428"/>
            <a:ext cx="594687" cy="594687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67433" y="492428"/>
            <a:ext cx="594687" cy="594687"/>
          </a:xfrm>
          <a:prstGeom prst="rect">
            <a:avLst/>
          </a:prstGeom>
        </p:spPr>
      </p:pic>
      <p:pic>
        <p:nvPicPr>
          <p:cNvPr id="8" name="Imagen 8" descr="Imagen que contiene persona, grupo, personas, suelo&#10;&#10;Descripción generada con confianza muy alta">
            <a:extLst>
              <a:ext uri="{FF2B5EF4-FFF2-40B4-BE49-F238E27FC236}">
                <a16:creationId xmlns:a16="http://schemas.microsoft.com/office/drawing/2014/main" id="{BF59FE27-6CEB-47D3-B303-0D11D24AD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1450" r="5562" b="13697"/>
          <a:stretch/>
        </p:blipFill>
        <p:spPr bwMode="auto">
          <a:xfrm>
            <a:off x="-1" y="-1"/>
            <a:ext cx="9161403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93A013A-D33E-4111-9AD5-6399A5B1C69D}"/>
              </a:ext>
            </a:extLst>
          </p:cNvPr>
          <p:cNvSpPr/>
          <p:nvPr/>
        </p:nvSpPr>
        <p:spPr>
          <a:xfrm>
            <a:off x="2002102" y="3459661"/>
            <a:ext cx="43492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045153"/>
                </a:solidFill>
              </a:rPr>
              <a:t>Las empresas vascas asociadas a </a:t>
            </a:r>
            <a:r>
              <a:rPr lang="es-ES_tradnl" sz="2000" dirty="0" err="1">
                <a:solidFill>
                  <a:srgbClr val="045153"/>
                </a:solidFill>
              </a:rPr>
              <a:t>Aclima</a:t>
            </a:r>
            <a:r>
              <a:rPr lang="es-ES_tradnl" sz="2000" dirty="0">
                <a:solidFill>
                  <a:srgbClr val="045153"/>
                </a:solidFill>
              </a:rPr>
              <a:t> cuentan ya con </a:t>
            </a:r>
            <a:br>
              <a:rPr lang="es-ES_tradnl" sz="1200" dirty="0">
                <a:solidFill>
                  <a:srgbClr val="045153"/>
                </a:solidFill>
              </a:rPr>
            </a:br>
            <a:r>
              <a:rPr lang="es-ES_tradnl" sz="3200" b="1" dirty="0">
                <a:solidFill>
                  <a:srgbClr val="045153"/>
                </a:solidFill>
              </a:rPr>
              <a:t>5.450 profesionales </a:t>
            </a:r>
            <a:br>
              <a:rPr lang="es-ES_tradnl" sz="2000" b="1" dirty="0">
                <a:solidFill>
                  <a:srgbClr val="045153"/>
                </a:solidFill>
              </a:rPr>
            </a:br>
            <a:r>
              <a:rPr lang="es-ES_tradnl" sz="2000" dirty="0">
                <a:solidFill>
                  <a:srgbClr val="045153"/>
                </a:solidFill>
              </a:rPr>
              <a:t>dedicados al medio ambiente.</a:t>
            </a:r>
          </a:p>
        </p:txBody>
      </p:sp>
    </p:spTree>
    <p:extLst>
      <p:ext uri="{BB962C8B-B14F-4D97-AF65-F5344CB8AC3E}">
        <p14:creationId xmlns:p14="http://schemas.microsoft.com/office/powerpoint/2010/main" val="22457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5572679-10C2-434E-8B08-E173AEB8547A}"/>
              </a:ext>
            </a:extLst>
          </p:cNvPr>
          <p:cNvGrpSpPr/>
          <p:nvPr/>
        </p:nvGrpSpPr>
        <p:grpSpPr>
          <a:xfrm>
            <a:off x="913050" y="750406"/>
            <a:ext cx="6939734" cy="3882490"/>
            <a:chOff x="3289264" y="750406"/>
            <a:chExt cx="6326506" cy="3882490"/>
          </a:xfrm>
        </p:grpSpPr>
        <p:sp>
          <p:nvSpPr>
            <p:cNvPr id="3" name="4 CuadroTexto">
              <a:extLst>
                <a:ext uri="{FF2B5EF4-FFF2-40B4-BE49-F238E27FC236}">
                  <a16:creationId xmlns:a16="http://schemas.microsoft.com/office/drawing/2014/main" id="{16DEB1C7-FF3D-436A-856C-9096D3111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264" y="750406"/>
              <a:ext cx="18091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dirty="0" err="1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Residuos</a:t>
              </a:r>
              <a:endParaRPr lang="en-US" altLang="es-ES" sz="1800" b="1" dirty="0">
                <a:solidFill>
                  <a:srgbClr val="00C3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4 CuadroTexto">
              <a:extLst>
                <a:ext uri="{FF2B5EF4-FFF2-40B4-BE49-F238E27FC236}">
                  <a16:creationId xmlns:a16="http://schemas.microsoft.com/office/drawing/2014/main" id="{DA2ED022-04EB-42C6-A9B7-BB1396CE8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6005" y="750406"/>
              <a:ext cx="12052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dirty="0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Agua</a:t>
              </a:r>
              <a:endParaRPr lang="en-US" altLang="es-ES" sz="18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id="{AC3D5844-8F3A-4A2A-BE54-519682C0B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1543" y="2947823"/>
              <a:ext cx="12045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dirty="0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Aire</a:t>
              </a:r>
            </a:p>
          </p:txBody>
        </p:sp>
        <p:sp>
          <p:nvSpPr>
            <p:cNvPr id="6" name="4 CuadroTexto">
              <a:extLst>
                <a:ext uri="{FF2B5EF4-FFF2-40B4-BE49-F238E27FC236}">
                  <a16:creationId xmlns:a16="http://schemas.microsoft.com/office/drawing/2014/main" id="{A597C5B8-D76E-4670-B5FE-3FF15AFEA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832" y="2927888"/>
              <a:ext cx="23615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dirty="0" err="1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Ecosistemas</a:t>
              </a:r>
              <a:endParaRPr lang="en-US" altLang="es-ES" sz="1800" b="1" dirty="0">
                <a:solidFill>
                  <a:srgbClr val="00C3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4 CuadroTexto">
              <a:extLst>
                <a:ext uri="{FF2B5EF4-FFF2-40B4-BE49-F238E27FC236}">
                  <a16:creationId xmlns:a16="http://schemas.microsoft.com/office/drawing/2014/main" id="{257BC62E-F7C0-4DC4-873D-6606B8904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1310" y="787761"/>
              <a:ext cx="15205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dirty="0" err="1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Suelos</a:t>
              </a:r>
              <a:r>
                <a:rPr lang="en-US" altLang="es-ES" sz="1800" b="1" dirty="0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" name="4 CuadroTexto">
              <a:extLst>
                <a:ext uri="{FF2B5EF4-FFF2-40B4-BE49-F238E27FC236}">
                  <a16:creationId xmlns:a16="http://schemas.microsoft.com/office/drawing/2014/main" id="{EB57E20E-2FD8-4F05-AE95-D3E6B3F9A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7252" y="2776965"/>
              <a:ext cx="29585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dirty="0" err="1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Ecodiseño</a:t>
              </a:r>
              <a:r>
                <a:rPr lang="en-US" altLang="es-ES" sz="1800" b="1" dirty="0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dirty="0" err="1">
                  <a:solidFill>
                    <a:srgbClr val="00C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Ecoeficiencia</a:t>
              </a:r>
              <a:endParaRPr lang="en-US" altLang="es-ES" sz="1800" b="1" dirty="0">
                <a:solidFill>
                  <a:srgbClr val="00C3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Imagen 4">
              <a:extLst>
                <a:ext uri="{FF2B5EF4-FFF2-40B4-BE49-F238E27FC236}">
                  <a16:creationId xmlns:a16="http://schemas.microsoft.com/office/drawing/2014/main" id="{3E249B76-9477-48FC-A408-2A428E89A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840" y="1222351"/>
              <a:ext cx="756001" cy="1208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6">
              <a:extLst>
                <a:ext uri="{FF2B5EF4-FFF2-40B4-BE49-F238E27FC236}">
                  <a16:creationId xmlns:a16="http://schemas.microsoft.com/office/drawing/2014/main" id="{F1485575-589D-442D-8612-BEF4BE4F8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057" y="1207070"/>
              <a:ext cx="681118" cy="12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8" descr="Imagen que contiene sala, casa de apuestas, escena&#10;&#10;Descripción generada con confianza muy alta">
              <a:extLst>
                <a:ext uri="{FF2B5EF4-FFF2-40B4-BE49-F238E27FC236}">
                  <a16:creationId xmlns:a16="http://schemas.microsoft.com/office/drawing/2014/main" id="{75FE5844-3B86-4119-A748-66D93BE81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564" y="1223046"/>
              <a:ext cx="757172" cy="12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10">
              <a:extLst>
                <a:ext uri="{FF2B5EF4-FFF2-40B4-BE49-F238E27FC236}">
                  <a16:creationId xmlns:a16="http://schemas.microsoft.com/office/drawing/2014/main" id="{446ECD91-09B5-432F-B873-10393F4EC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840" y="3421991"/>
              <a:ext cx="756001" cy="12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6045C666-87F2-44AD-B2F1-975CC51AB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784" y="3423296"/>
              <a:ext cx="756001" cy="1208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16" descr="Imagen que contiene gráficos vectoriales&#10;&#10;Descripción generada con confianza alta">
              <a:extLst>
                <a:ext uri="{FF2B5EF4-FFF2-40B4-BE49-F238E27FC236}">
                  <a16:creationId xmlns:a16="http://schemas.microsoft.com/office/drawing/2014/main" id="{761599A5-986E-4149-BC2A-26470DAB2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565" y="3423296"/>
              <a:ext cx="756001" cy="12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5C8E988-1B16-4AC5-B3F2-EE2BD904628E}"/>
              </a:ext>
            </a:extLst>
          </p:cNvPr>
          <p:cNvCxnSpPr>
            <a:cxnSpLocks/>
          </p:cNvCxnSpPr>
          <p:nvPr/>
        </p:nvCxnSpPr>
        <p:spPr>
          <a:xfrm>
            <a:off x="5111151" y="516408"/>
            <a:ext cx="0" cy="3778006"/>
          </a:xfrm>
          <a:prstGeom prst="line">
            <a:avLst/>
          </a:prstGeom>
          <a:ln w="9525" cmpd="sng">
            <a:solidFill>
              <a:srgbClr val="00C0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478DF2B-A25F-4243-AB1B-B82C39DDB4C8}"/>
              </a:ext>
            </a:extLst>
          </p:cNvPr>
          <p:cNvCxnSpPr>
            <a:cxnSpLocks/>
          </p:cNvCxnSpPr>
          <p:nvPr/>
        </p:nvCxnSpPr>
        <p:spPr>
          <a:xfrm>
            <a:off x="2897565" y="1223046"/>
            <a:ext cx="0" cy="3609260"/>
          </a:xfrm>
          <a:prstGeom prst="line">
            <a:avLst/>
          </a:prstGeom>
          <a:ln w="9525" cmpd="sng">
            <a:solidFill>
              <a:srgbClr val="00C0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A379975-986F-4060-84BF-ABBB11771F20}"/>
              </a:ext>
            </a:extLst>
          </p:cNvPr>
          <p:cNvCxnSpPr>
            <a:cxnSpLocks/>
          </p:cNvCxnSpPr>
          <p:nvPr/>
        </p:nvCxnSpPr>
        <p:spPr>
          <a:xfrm flipH="1">
            <a:off x="1159330" y="2709769"/>
            <a:ext cx="6384470" cy="0"/>
          </a:xfrm>
          <a:prstGeom prst="line">
            <a:avLst/>
          </a:prstGeom>
          <a:ln w="9525" cmpd="sng">
            <a:solidFill>
              <a:srgbClr val="00C0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76F9AC6-D948-4271-BCE6-E7BCC7FB7206}"/>
              </a:ext>
            </a:extLst>
          </p:cNvPr>
          <p:cNvSpPr/>
          <p:nvPr/>
        </p:nvSpPr>
        <p:spPr>
          <a:xfrm>
            <a:off x="333477" y="163576"/>
            <a:ext cx="3476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b="1" dirty="0">
                <a:solidFill>
                  <a:srgbClr val="00C08B"/>
                </a:solidFill>
              </a:rPr>
              <a:t>CADENAS DE VALOR</a:t>
            </a:r>
          </a:p>
        </p:txBody>
      </p:sp>
    </p:spTree>
    <p:extLst>
      <p:ext uri="{BB962C8B-B14F-4D97-AF65-F5344CB8AC3E}">
        <p14:creationId xmlns:p14="http://schemas.microsoft.com/office/powerpoint/2010/main" val="249145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4900" y="4861562"/>
            <a:ext cx="8652031" cy="61376"/>
          </a:xfrm>
          <a:prstGeom prst="rect">
            <a:avLst/>
          </a:prstGeom>
          <a:solidFill>
            <a:srgbClr val="00C0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5946107" y="1401774"/>
            <a:ext cx="22948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C08B"/>
                </a:solidFill>
              </a:rPr>
              <a:t>La competitividad no será duradera si no es sostenible.</a:t>
            </a:r>
            <a:br>
              <a:rPr lang="es-ES" sz="1400" b="1" dirty="0">
                <a:solidFill>
                  <a:srgbClr val="00C08B"/>
                </a:solidFill>
              </a:rPr>
            </a:br>
            <a:endParaRPr lang="es-ES" sz="1400" b="1" dirty="0">
              <a:solidFill>
                <a:srgbClr val="045153"/>
              </a:solidFill>
            </a:endParaRPr>
          </a:p>
          <a:p>
            <a:r>
              <a:rPr lang="es-ES" sz="1000" b="1" dirty="0">
                <a:solidFill>
                  <a:srgbClr val="045153"/>
                </a:solidFill>
              </a:rPr>
              <a:t>Para que el desarrollo de los sectores económicos sea sostenible, es decir, compatible con los impactos sobre el medio ambiente y el cambio climático, y coherente con los principios de la economía circular, es necesario contar con un sector ambiental competitivo, capaz de encontrar nuevas soluciones para afrontar los retos ambientales del planeta.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57" y="1573847"/>
            <a:ext cx="555105" cy="209930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04" y="2350994"/>
            <a:ext cx="2099306" cy="5551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27" y="3184646"/>
            <a:ext cx="2270884" cy="10799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737" y="2058303"/>
            <a:ext cx="2169956" cy="113039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749" y="1106543"/>
            <a:ext cx="2129585" cy="9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99" y="1158089"/>
            <a:ext cx="8058351" cy="3811146"/>
          </a:xfrm>
          <a:prstGeom prst="rect">
            <a:avLst/>
          </a:prstGeom>
        </p:spPr>
      </p:pic>
      <p:sp>
        <p:nvSpPr>
          <p:cNvPr id="8" name="Forma libre 7"/>
          <p:cNvSpPr/>
          <p:nvPr/>
        </p:nvSpPr>
        <p:spPr>
          <a:xfrm>
            <a:off x="3204538" y="639294"/>
            <a:ext cx="2453914" cy="3291494"/>
          </a:xfrm>
          <a:custGeom>
            <a:avLst/>
            <a:gdLst>
              <a:gd name="connsiteX0" fmla="*/ 8639 w 2462303"/>
              <a:gd name="connsiteY0" fmla="*/ 17278 h 3248299"/>
              <a:gd name="connsiteX1" fmla="*/ 0 w 2462303"/>
              <a:gd name="connsiteY1" fmla="*/ 3239660 h 3248299"/>
              <a:gd name="connsiteX2" fmla="*/ 1745211 w 2462303"/>
              <a:gd name="connsiteY2" fmla="*/ 3248299 h 3248299"/>
              <a:gd name="connsiteX3" fmla="*/ 1745211 w 2462303"/>
              <a:gd name="connsiteY3" fmla="*/ 2505337 h 3248299"/>
              <a:gd name="connsiteX4" fmla="*/ 1969842 w 2462303"/>
              <a:gd name="connsiteY4" fmla="*/ 2505337 h 3248299"/>
              <a:gd name="connsiteX5" fmla="*/ 1969842 w 2462303"/>
              <a:gd name="connsiteY5" fmla="*/ 2194329 h 3248299"/>
              <a:gd name="connsiteX6" fmla="*/ 2462303 w 2462303"/>
              <a:gd name="connsiteY6" fmla="*/ 2194329 h 3248299"/>
              <a:gd name="connsiteX7" fmla="*/ 2453663 w 2462303"/>
              <a:gd name="connsiteY7" fmla="*/ 0 h 3248299"/>
              <a:gd name="connsiteX8" fmla="*/ 8639 w 2462303"/>
              <a:gd name="connsiteY8" fmla="*/ 17278 h 3248299"/>
              <a:gd name="connsiteX0" fmla="*/ 250 w 2453914"/>
              <a:gd name="connsiteY0" fmla="*/ 17278 h 3282855"/>
              <a:gd name="connsiteX1" fmla="*/ 17530 w 2453914"/>
              <a:gd name="connsiteY1" fmla="*/ 3282855 h 3282855"/>
              <a:gd name="connsiteX2" fmla="*/ 1736822 w 2453914"/>
              <a:gd name="connsiteY2" fmla="*/ 3248299 h 3282855"/>
              <a:gd name="connsiteX3" fmla="*/ 1736822 w 2453914"/>
              <a:gd name="connsiteY3" fmla="*/ 2505337 h 3282855"/>
              <a:gd name="connsiteX4" fmla="*/ 1961453 w 2453914"/>
              <a:gd name="connsiteY4" fmla="*/ 2505337 h 3282855"/>
              <a:gd name="connsiteX5" fmla="*/ 1961453 w 2453914"/>
              <a:gd name="connsiteY5" fmla="*/ 2194329 h 3282855"/>
              <a:gd name="connsiteX6" fmla="*/ 2453914 w 2453914"/>
              <a:gd name="connsiteY6" fmla="*/ 2194329 h 3282855"/>
              <a:gd name="connsiteX7" fmla="*/ 2445274 w 2453914"/>
              <a:gd name="connsiteY7" fmla="*/ 0 h 3282855"/>
              <a:gd name="connsiteX8" fmla="*/ 250 w 2453914"/>
              <a:gd name="connsiteY8" fmla="*/ 17278 h 3282855"/>
              <a:gd name="connsiteX0" fmla="*/ 250 w 2453914"/>
              <a:gd name="connsiteY0" fmla="*/ 17278 h 3291494"/>
              <a:gd name="connsiteX1" fmla="*/ 17530 w 2453914"/>
              <a:gd name="connsiteY1" fmla="*/ 3282855 h 3291494"/>
              <a:gd name="connsiteX2" fmla="*/ 1728183 w 2453914"/>
              <a:gd name="connsiteY2" fmla="*/ 3291494 h 3291494"/>
              <a:gd name="connsiteX3" fmla="*/ 1736822 w 2453914"/>
              <a:gd name="connsiteY3" fmla="*/ 2505337 h 3291494"/>
              <a:gd name="connsiteX4" fmla="*/ 1961453 w 2453914"/>
              <a:gd name="connsiteY4" fmla="*/ 2505337 h 3291494"/>
              <a:gd name="connsiteX5" fmla="*/ 1961453 w 2453914"/>
              <a:gd name="connsiteY5" fmla="*/ 2194329 h 3291494"/>
              <a:gd name="connsiteX6" fmla="*/ 2453914 w 2453914"/>
              <a:gd name="connsiteY6" fmla="*/ 2194329 h 3291494"/>
              <a:gd name="connsiteX7" fmla="*/ 2445274 w 2453914"/>
              <a:gd name="connsiteY7" fmla="*/ 0 h 3291494"/>
              <a:gd name="connsiteX8" fmla="*/ 250 w 2453914"/>
              <a:gd name="connsiteY8" fmla="*/ 17278 h 329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3914" h="3291494">
                <a:moveTo>
                  <a:pt x="250" y="17278"/>
                </a:moveTo>
                <a:cubicBezTo>
                  <a:pt x="-2630" y="1091405"/>
                  <a:pt x="20410" y="2208728"/>
                  <a:pt x="17530" y="3282855"/>
                </a:cubicBezTo>
                <a:lnTo>
                  <a:pt x="1728183" y="3291494"/>
                </a:lnTo>
                <a:cubicBezTo>
                  <a:pt x="1731063" y="3029442"/>
                  <a:pt x="1733942" y="2767389"/>
                  <a:pt x="1736822" y="2505337"/>
                </a:cubicBezTo>
                <a:lnTo>
                  <a:pt x="1961453" y="2505337"/>
                </a:lnTo>
                <a:lnTo>
                  <a:pt x="1961453" y="2194329"/>
                </a:lnTo>
                <a:lnTo>
                  <a:pt x="2453914" y="2194329"/>
                </a:lnTo>
                <a:lnTo>
                  <a:pt x="2445274" y="0"/>
                </a:lnTo>
                <a:lnTo>
                  <a:pt x="250" y="172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6" name="Agrupar 35"/>
          <p:cNvGrpSpPr/>
          <p:nvPr/>
        </p:nvGrpSpPr>
        <p:grpSpPr>
          <a:xfrm>
            <a:off x="3436908" y="1269378"/>
            <a:ext cx="2408738" cy="2031326"/>
            <a:chOff x="3276725" y="1164236"/>
            <a:chExt cx="2408738" cy="2031326"/>
          </a:xfrm>
        </p:grpSpPr>
        <p:sp>
          <p:nvSpPr>
            <p:cNvPr id="7" name="CuadroTexto 6"/>
            <p:cNvSpPr txBox="1"/>
            <p:nvPr/>
          </p:nvSpPr>
          <p:spPr>
            <a:xfrm>
              <a:off x="3473711" y="1164236"/>
              <a:ext cx="2211752" cy="203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>
                  <a:solidFill>
                    <a:srgbClr val="045153"/>
                  </a:solidFill>
                </a:rPr>
                <a:t>EFICIENTES, en el uso </a:t>
              </a:r>
              <a:br>
                <a:rPr lang="es-ES" sz="900" b="1" dirty="0">
                  <a:solidFill>
                    <a:srgbClr val="045153"/>
                  </a:solidFill>
                </a:rPr>
              </a:br>
              <a:r>
                <a:rPr lang="es-ES" sz="900" b="1" dirty="0">
                  <a:solidFill>
                    <a:srgbClr val="045153"/>
                  </a:solidFill>
                </a:rPr>
                <a:t>de los recursos.</a:t>
              </a:r>
              <a:br>
                <a:rPr lang="es-ES" sz="900" b="1" dirty="0">
                  <a:solidFill>
                    <a:srgbClr val="045153"/>
                  </a:solidFill>
                </a:rPr>
              </a:br>
              <a:endParaRPr lang="es-ES" sz="900" b="1" dirty="0">
                <a:solidFill>
                  <a:srgbClr val="045153"/>
                </a:solidFill>
              </a:endParaRPr>
            </a:p>
            <a:p>
              <a:r>
                <a:rPr lang="es-ES" sz="900" b="1" dirty="0">
                  <a:solidFill>
                    <a:srgbClr val="045153"/>
                  </a:solidFill>
                </a:rPr>
                <a:t>RESILIENTES, ante el </a:t>
              </a:r>
              <a:br>
                <a:rPr lang="es-ES" sz="900" b="1" dirty="0">
                  <a:solidFill>
                    <a:srgbClr val="045153"/>
                  </a:solidFill>
                </a:rPr>
              </a:br>
              <a:r>
                <a:rPr lang="es-ES" sz="900" b="1" dirty="0">
                  <a:solidFill>
                    <a:srgbClr val="045153"/>
                  </a:solidFill>
                </a:rPr>
                <a:t>Cambio Climático.</a:t>
              </a:r>
              <a:br>
                <a:rPr lang="es-ES" sz="900" b="1" dirty="0">
                  <a:solidFill>
                    <a:srgbClr val="045153"/>
                  </a:solidFill>
                </a:rPr>
              </a:br>
              <a:endParaRPr lang="es-ES" sz="900" b="1" dirty="0">
                <a:solidFill>
                  <a:srgbClr val="045153"/>
                </a:solidFill>
              </a:endParaRPr>
            </a:p>
            <a:p>
              <a:r>
                <a:rPr lang="es-ES" sz="900" b="1" dirty="0">
                  <a:solidFill>
                    <a:srgbClr val="045153"/>
                  </a:solidFill>
                </a:rPr>
                <a:t>ATRACTIVOS, para los talentos más comprometidos.</a:t>
              </a:r>
              <a:br>
                <a:rPr lang="es-ES" sz="900" b="1" dirty="0">
                  <a:solidFill>
                    <a:srgbClr val="045153"/>
                  </a:solidFill>
                </a:rPr>
              </a:br>
              <a:endParaRPr lang="es-ES" sz="900" b="1" dirty="0">
                <a:solidFill>
                  <a:srgbClr val="045153"/>
                </a:solidFill>
              </a:endParaRPr>
            </a:p>
            <a:p>
              <a:r>
                <a:rPr lang="es-ES" sz="900" b="1" dirty="0">
                  <a:solidFill>
                    <a:srgbClr val="045153"/>
                  </a:solidFill>
                </a:rPr>
                <a:t>DIFERENCIALES, para </a:t>
              </a:r>
              <a:br>
                <a:rPr lang="es-ES" sz="900" b="1" dirty="0">
                  <a:solidFill>
                    <a:srgbClr val="045153"/>
                  </a:solidFill>
                </a:rPr>
              </a:br>
              <a:r>
                <a:rPr lang="es-ES" sz="900" b="1" dirty="0">
                  <a:solidFill>
                    <a:srgbClr val="045153"/>
                  </a:solidFill>
                </a:rPr>
                <a:t>clientes más responsables.</a:t>
              </a:r>
              <a:br>
                <a:rPr lang="es-ES" sz="900" b="1" dirty="0">
                  <a:solidFill>
                    <a:srgbClr val="045153"/>
                  </a:solidFill>
                </a:rPr>
              </a:br>
              <a:endParaRPr lang="es-ES" sz="900" b="1" dirty="0">
                <a:solidFill>
                  <a:srgbClr val="045153"/>
                </a:solidFill>
              </a:endParaRPr>
            </a:p>
            <a:p>
              <a:r>
                <a:rPr lang="es-ES" sz="900" b="1" dirty="0">
                  <a:solidFill>
                    <a:srgbClr val="045153"/>
                  </a:solidFill>
                </a:rPr>
                <a:t>En resumen: </a:t>
              </a:r>
            </a:p>
            <a:p>
              <a:r>
                <a:rPr lang="es-ES" sz="900" b="1" dirty="0">
                  <a:solidFill>
                    <a:srgbClr val="045153"/>
                  </a:solidFill>
                </a:rPr>
                <a:t>COMPETITIVOS.</a:t>
              </a:r>
            </a:p>
          </p:txBody>
        </p:sp>
        <p:grpSp>
          <p:nvGrpSpPr>
            <p:cNvPr id="20" name="Agrupar 19"/>
            <p:cNvGrpSpPr/>
            <p:nvPr/>
          </p:nvGrpSpPr>
          <p:grpSpPr>
            <a:xfrm>
              <a:off x="3276725" y="3002401"/>
              <a:ext cx="144000" cy="144000"/>
              <a:chOff x="557904" y="1573847"/>
              <a:chExt cx="2099306" cy="2099307"/>
            </a:xfrm>
          </p:grpSpPr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0357" y="1573847"/>
                <a:ext cx="555105" cy="2099307"/>
              </a:xfrm>
              <a:prstGeom prst="rect">
                <a:avLst/>
              </a:prstGeom>
            </p:spPr>
          </p:pic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904" y="2350994"/>
                <a:ext cx="2099306" cy="555105"/>
              </a:xfrm>
              <a:prstGeom prst="rect">
                <a:avLst/>
              </a:prstGeom>
            </p:spPr>
          </p:pic>
        </p:grpSp>
        <p:grpSp>
          <p:nvGrpSpPr>
            <p:cNvPr id="23" name="Agrupar 22"/>
            <p:cNvGrpSpPr/>
            <p:nvPr/>
          </p:nvGrpSpPr>
          <p:grpSpPr>
            <a:xfrm>
              <a:off x="3276725" y="2458139"/>
              <a:ext cx="144000" cy="144000"/>
              <a:chOff x="557904" y="1573847"/>
              <a:chExt cx="2099306" cy="2099307"/>
            </a:xfrm>
          </p:grpSpPr>
          <p:pic>
            <p:nvPicPr>
              <p:cNvPr id="24" name="Imagen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0357" y="1573847"/>
                <a:ext cx="555105" cy="2099307"/>
              </a:xfrm>
              <a:prstGeom prst="rect">
                <a:avLst/>
              </a:prstGeom>
            </p:spPr>
          </p:pic>
          <p:pic>
            <p:nvPicPr>
              <p:cNvPr id="25" name="Imagen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904" y="2350994"/>
                <a:ext cx="2099306" cy="555105"/>
              </a:xfrm>
              <a:prstGeom prst="rect">
                <a:avLst/>
              </a:prstGeom>
            </p:spPr>
          </p:pic>
        </p:grpSp>
        <p:grpSp>
          <p:nvGrpSpPr>
            <p:cNvPr id="26" name="Agrupar 25"/>
            <p:cNvGrpSpPr/>
            <p:nvPr/>
          </p:nvGrpSpPr>
          <p:grpSpPr>
            <a:xfrm>
              <a:off x="3276725" y="2057234"/>
              <a:ext cx="144000" cy="144000"/>
              <a:chOff x="557904" y="1573847"/>
              <a:chExt cx="2099306" cy="2099307"/>
            </a:xfrm>
          </p:grpSpPr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0357" y="1573847"/>
                <a:ext cx="555105" cy="2099307"/>
              </a:xfrm>
              <a:prstGeom prst="rect">
                <a:avLst/>
              </a:prstGeom>
            </p:spPr>
          </p:pic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904" y="2350994"/>
                <a:ext cx="2099306" cy="555105"/>
              </a:xfrm>
              <a:prstGeom prst="rect">
                <a:avLst/>
              </a:prstGeom>
            </p:spPr>
          </p:pic>
        </p:grpSp>
        <p:grpSp>
          <p:nvGrpSpPr>
            <p:cNvPr id="29" name="Agrupar 28"/>
            <p:cNvGrpSpPr/>
            <p:nvPr/>
          </p:nvGrpSpPr>
          <p:grpSpPr>
            <a:xfrm>
              <a:off x="3276725" y="1642558"/>
              <a:ext cx="144000" cy="144000"/>
              <a:chOff x="557904" y="1573847"/>
              <a:chExt cx="2099306" cy="2099307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0357" y="1573847"/>
                <a:ext cx="555105" cy="2099307"/>
              </a:xfrm>
              <a:prstGeom prst="rect">
                <a:avLst/>
              </a:prstGeom>
            </p:spPr>
          </p:pic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904" y="2350994"/>
                <a:ext cx="2099306" cy="555105"/>
              </a:xfrm>
              <a:prstGeom prst="rect">
                <a:avLst/>
              </a:prstGeom>
            </p:spPr>
          </p:pic>
        </p:grpSp>
        <p:grpSp>
          <p:nvGrpSpPr>
            <p:cNvPr id="33" name="Agrupar 32"/>
            <p:cNvGrpSpPr/>
            <p:nvPr/>
          </p:nvGrpSpPr>
          <p:grpSpPr>
            <a:xfrm>
              <a:off x="3276725" y="1236521"/>
              <a:ext cx="144000" cy="144000"/>
              <a:chOff x="557904" y="1573847"/>
              <a:chExt cx="2099306" cy="2099307"/>
            </a:xfrm>
          </p:grpSpPr>
          <p:pic>
            <p:nvPicPr>
              <p:cNvPr id="34" name="Imagen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0357" y="1573847"/>
                <a:ext cx="555105" cy="2099307"/>
              </a:xfrm>
              <a:prstGeom prst="rect">
                <a:avLst/>
              </a:prstGeom>
            </p:spPr>
          </p:pic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904" y="2350994"/>
                <a:ext cx="2099306" cy="555105"/>
              </a:xfrm>
              <a:prstGeom prst="rect">
                <a:avLst/>
              </a:prstGeom>
            </p:spPr>
          </p:pic>
        </p:grpSp>
      </p:grpSp>
      <p:sp>
        <p:nvSpPr>
          <p:cNvPr id="5" name="Rectángulo 4"/>
          <p:cNvSpPr/>
          <p:nvPr/>
        </p:nvSpPr>
        <p:spPr>
          <a:xfrm>
            <a:off x="3347970" y="857589"/>
            <a:ext cx="2652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900" b="1" dirty="0">
                <a:solidFill>
                  <a:srgbClr val="00C08B"/>
                </a:solidFill>
              </a:rPr>
              <a:t>El sector ambiental hace que el resto de sectores económicos sean: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3275951" y="933378"/>
            <a:ext cx="0" cy="2318165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F4242AF1-F477-42DA-92EB-E7DA03226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02" y="1691280"/>
            <a:ext cx="1771635" cy="5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286</Words>
  <Application>Microsoft Office PowerPoint</Application>
  <PresentationFormat>Presentación en pantalla (16:9)</PresentationFormat>
  <Paragraphs>93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Gill Sans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Txemi</dc:creator>
  <cp:lastModifiedBy>Begoña Castillo</cp:lastModifiedBy>
  <cp:revision>299</cp:revision>
  <cp:lastPrinted>2019-01-22T11:15:53Z</cp:lastPrinted>
  <dcterms:created xsi:type="dcterms:W3CDTF">2018-11-29T08:26:52Z</dcterms:created>
  <dcterms:modified xsi:type="dcterms:W3CDTF">2019-10-21T15:13:25Z</dcterms:modified>
</cp:coreProperties>
</file>